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notesSlides/notesSlide9.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10.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1.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12.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3.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4.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15.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notesSlides/notesSlide16.xml" ContentType="application/vnd.openxmlformats-officedocument.presentationml.notesSlide+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notesSlides/notesSlide17.xml" ContentType="application/vnd.openxmlformats-officedocument.presentationml.notesSlide+xml"/>
  <Override PartName="/ppt/tags/tag137.xml" ContentType="application/vnd.openxmlformats-officedocument.presentationml.tags+xml"/>
  <Override PartName="/ppt/tags/tag138.xml" ContentType="application/vnd.openxmlformats-officedocument.presentationml.tags+xml"/>
  <Override PartName="/ppt/notesSlides/notesSlide18.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19.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notesSlides/notesSlide20.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notesSlides/notesSlide21.xml" ContentType="application/vnd.openxmlformats-officedocument.presentationml.notesSlide+xml"/>
  <Override PartName="/ppt/tags/tag196.xml" ContentType="application/vnd.openxmlformats-officedocument.presentationml.tags+xml"/>
  <Override PartName="/ppt/tags/tag197.xml" ContentType="application/vnd.openxmlformats-officedocument.presentationml.tags+xml"/>
  <Override PartName="/ppt/notesSlides/notesSlide22.xml" ContentType="application/vnd.openxmlformats-officedocument.presentationml.notesSlide+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notesSlides/notesSlide23.xml" ContentType="application/vnd.openxmlformats-officedocument.presentationml.notesSlide+xml"/>
  <Override PartName="/ppt/tags/tag201.xml" ContentType="application/vnd.openxmlformats-officedocument.presentationml.tags+xml"/>
  <Override PartName="/ppt/tags/tag202.xml" ContentType="application/vnd.openxmlformats-officedocument.presentationml.tags+xml"/>
  <Override PartName="/ppt/notesSlides/notesSlide24.xml" ContentType="application/vnd.openxmlformats-officedocument.presentationml.notesSlide+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notesSlides/notesSlide25.xml" ContentType="application/vnd.openxmlformats-officedocument.presentationml.notesSlide+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26.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notesSlides/notesSlide27.xml" ContentType="application/vnd.openxmlformats-officedocument.presentationml.notesSlide+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notesSlides/notesSlide28.xml" ContentType="application/vnd.openxmlformats-officedocument.presentationml.notesSlide+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notesSlides/notesSlide29.xml" ContentType="application/vnd.openxmlformats-officedocument.presentationml.notesSlide+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notesSlides/notesSlide30.xml" ContentType="application/vnd.openxmlformats-officedocument.presentationml.notesSlide+xml"/>
  <Override PartName="/ppt/tags/tag295.xml" ContentType="application/vnd.openxmlformats-officedocument.presentationml.tags+xml"/>
  <Override PartName="/ppt/tags/tag296.xml" ContentType="application/vnd.openxmlformats-officedocument.presentationml.tags+xml"/>
  <Override PartName="/ppt/notesSlides/notesSlide31.xml" ContentType="application/vnd.openxmlformats-officedocument.presentationml.notesSlide+xml"/>
  <Override PartName="/ppt/tags/tag297.xml" ContentType="application/vnd.openxmlformats-officedocument.presentationml.tags+xml"/>
  <Override PartName="/ppt/tags/tag298.xml" ContentType="application/vnd.openxmlformats-officedocument.presentationml.tags+xml"/>
  <Override PartName="/ppt/notesSlides/notesSlide32.xml" ContentType="application/vnd.openxmlformats-officedocument.presentationml.notesSlide+xml"/>
  <Override PartName="/ppt/tags/tag299.xml" ContentType="application/vnd.openxmlformats-officedocument.presentationml.tags+xml"/>
  <Override PartName="/ppt/tags/tag300.xml" ContentType="application/vnd.openxmlformats-officedocument.presentationml.tags+xml"/>
  <Override PartName="/ppt/notesSlides/notesSlide33.xml" ContentType="application/vnd.openxmlformats-officedocument.presentationml.notesSlide+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notesSlides/notesSlide34.xml" ContentType="application/vnd.openxmlformats-officedocument.presentationml.notesSlide+xml"/>
  <Override PartName="/ppt/tags/tag311.xml" ContentType="application/vnd.openxmlformats-officedocument.presentationml.tags+xml"/>
  <Override PartName="/ppt/tags/tag312.xml" ContentType="application/vnd.openxmlformats-officedocument.presentationml.tags+xml"/>
  <Override PartName="/ppt/notesSlides/notesSlide35.xml" ContentType="application/vnd.openxmlformats-officedocument.presentationml.notesSlide+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notesSlides/notesSlide36.xml" ContentType="application/vnd.openxmlformats-officedocument.presentationml.notesSlide+xml"/>
  <Override PartName="/ppt/tags/tag368.xml" ContentType="application/vnd.openxmlformats-officedocument.presentationml.tags+xml"/>
  <Override PartName="/ppt/tags/tag369.xml" ContentType="application/vnd.openxmlformats-officedocument.presentationml.tags+xml"/>
  <Override PartName="/ppt/notesSlides/notesSlide37.xml" ContentType="application/vnd.openxmlformats-officedocument.presentationml.notesSlide+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notesSlides/notesSlide38.xml" ContentType="application/vnd.openxmlformats-officedocument.presentationml.notesSlide+xml"/>
  <Override PartName="/ppt/tags/tag378.xml" ContentType="application/vnd.openxmlformats-officedocument.presentationml.tags+xml"/>
  <Override PartName="/ppt/tags/tag379.xml" ContentType="application/vnd.openxmlformats-officedocument.presentationml.tags+xml"/>
  <Override PartName="/ppt/notesSlides/notesSlide39.xml" ContentType="application/vnd.openxmlformats-officedocument.presentationml.notesSlide+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notesSlides/notesSlide40.xml" ContentType="application/vnd.openxmlformats-officedocument.presentationml.notesSlide+xml"/>
  <Override PartName="/ppt/tags/tag414.xml" ContentType="application/vnd.openxmlformats-officedocument.presentationml.tags+xml"/>
  <Override PartName="/ppt/tags/tag415.xml" ContentType="application/vnd.openxmlformats-officedocument.presentationml.tags+xml"/>
  <Override PartName="/ppt/notesSlides/notesSlide41.xml" ContentType="application/vnd.openxmlformats-officedocument.presentationml.notesSlide+xml"/>
  <Override PartName="/ppt/tags/tag416.xml" ContentType="application/vnd.openxmlformats-officedocument.presentationml.tags+xml"/>
  <Override PartName="/ppt/tags/tag417.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p:sldMasterIdLst>
    <p:sldMasterId id="2147483827" r:id="rId1"/>
    <p:sldMasterId id="2147483833" r:id="rId2"/>
  </p:sldMasterIdLst>
  <p:notesMasterIdLst>
    <p:notesMasterId r:id="rId46"/>
  </p:notesMasterIdLst>
  <p:handoutMasterIdLst>
    <p:handoutMasterId r:id="rId47"/>
  </p:handoutMasterIdLst>
  <p:sldIdLst>
    <p:sldId id="915" r:id="rId3"/>
    <p:sldId id="918" r:id="rId4"/>
    <p:sldId id="919" r:id="rId5"/>
    <p:sldId id="920" r:id="rId6"/>
    <p:sldId id="921" r:id="rId7"/>
    <p:sldId id="922" r:id="rId8"/>
    <p:sldId id="923" r:id="rId9"/>
    <p:sldId id="924" r:id="rId10"/>
    <p:sldId id="925" r:id="rId11"/>
    <p:sldId id="926" r:id="rId12"/>
    <p:sldId id="927" r:id="rId13"/>
    <p:sldId id="928" r:id="rId14"/>
    <p:sldId id="929" r:id="rId15"/>
    <p:sldId id="930" r:id="rId16"/>
    <p:sldId id="931" r:id="rId17"/>
    <p:sldId id="932" r:id="rId18"/>
    <p:sldId id="933" r:id="rId19"/>
    <p:sldId id="934" r:id="rId20"/>
    <p:sldId id="935" r:id="rId21"/>
    <p:sldId id="936" r:id="rId22"/>
    <p:sldId id="937" r:id="rId23"/>
    <p:sldId id="938" r:id="rId24"/>
    <p:sldId id="939" r:id="rId25"/>
    <p:sldId id="940" r:id="rId26"/>
    <p:sldId id="941" r:id="rId27"/>
    <p:sldId id="942" r:id="rId28"/>
    <p:sldId id="943" r:id="rId29"/>
    <p:sldId id="944" r:id="rId30"/>
    <p:sldId id="945" r:id="rId31"/>
    <p:sldId id="946" r:id="rId32"/>
    <p:sldId id="947" r:id="rId33"/>
    <p:sldId id="948" r:id="rId34"/>
    <p:sldId id="949" r:id="rId35"/>
    <p:sldId id="950" r:id="rId36"/>
    <p:sldId id="951" r:id="rId37"/>
    <p:sldId id="952" r:id="rId38"/>
    <p:sldId id="953" r:id="rId39"/>
    <p:sldId id="954" r:id="rId40"/>
    <p:sldId id="955" r:id="rId41"/>
    <p:sldId id="956" r:id="rId42"/>
    <p:sldId id="957" r:id="rId43"/>
    <p:sldId id="958" r:id="rId44"/>
    <p:sldId id="959" r:id="rId45"/>
  </p:sldIdLst>
  <p:sldSz cx="9144000" cy="6858000" type="screen4x3"/>
  <p:notesSz cx="7315200" cy="9601200"/>
  <p:custDataLst>
    <p:tags r:id="rId49"/>
  </p:custDataLst>
  <p:defaultTextStyle>
    <a:defPPr>
      <a:defRPr lang="en-US"/>
    </a:defPPr>
    <a:lvl1pPr algn="l" rtl="0" fontAlgn="base">
      <a:spcBef>
        <a:spcPct val="50000"/>
      </a:spcBef>
      <a:spcAft>
        <a:spcPct val="0"/>
      </a:spcAft>
      <a:defRPr sz="2400" kern="1200">
        <a:solidFill>
          <a:schemeClr val="tx1"/>
        </a:solidFill>
        <a:latin typeface="Comic Sans MS" pitchFamily="66" charset="0"/>
        <a:ea typeface="+mn-ea"/>
        <a:cs typeface="+mn-cs"/>
      </a:defRPr>
    </a:lvl1pPr>
    <a:lvl2pPr marL="457200" algn="l" rtl="0" fontAlgn="base">
      <a:spcBef>
        <a:spcPct val="50000"/>
      </a:spcBef>
      <a:spcAft>
        <a:spcPct val="0"/>
      </a:spcAft>
      <a:defRPr sz="2400" kern="1200">
        <a:solidFill>
          <a:schemeClr val="tx1"/>
        </a:solidFill>
        <a:latin typeface="Comic Sans MS" pitchFamily="66" charset="0"/>
        <a:ea typeface="+mn-ea"/>
        <a:cs typeface="+mn-cs"/>
      </a:defRPr>
    </a:lvl2pPr>
    <a:lvl3pPr marL="914400" algn="l" rtl="0" fontAlgn="base">
      <a:spcBef>
        <a:spcPct val="50000"/>
      </a:spcBef>
      <a:spcAft>
        <a:spcPct val="0"/>
      </a:spcAft>
      <a:defRPr sz="2400" kern="1200">
        <a:solidFill>
          <a:schemeClr val="tx1"/>
        </a:solidFill>
        <a:latin typeface="Comic Sans MS" pitchFamily="66" charset="0"/>
        <a:ea typeface="+mn-ea"/>
        <a:cs typeface="+mn-cs"/>
      </a:defRPr>
    </a:lvl3pPr>
    <a:lvl4pPr marL="1371600" algn="l" rtl="0" fontAlgn="base">
      <a:spcBef>
        <a:spcPct val="50000"/>
      </a:spcBef>
      <a:spcAft>
        <a:spcPct val="0"/>
      </a:spcAft>
      <a:defRPr sz="2400" kern="1200">
        <a:solidFill>
          <a:schemeClr val="tx1"/>
        </a:solidFill>
        <a:latin typeface="Comic Sans MS" pitchFamily="66" charset="0"/>
        <a:ea typeface="+mn-ea"/>
        <a:cs typeface="+mn-cs"/>
      </a:defRPr>
    </a:lvl4pPr>
    <a:lvl5pPr marL="1828800" algn="l" rtl="0" fontAlgn="base">
      <a:spcBef>
        <a:spcPct val="5000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ela Pedroni" initials="M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3333FF"/>
    <a:srgbClr val="0000FF"/>
    <a:srgbClr val="99FF99"/>
    <a:srgbClr val="FFCCCC"/>
    <a:srgbClr val="FF9966"/>
    <a:srgbClr val="FFCC99"/>
    <a:srgbClr val="000099"/>
    <a:srgbClr val="006600"/>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4" autoAdjust="0"/>
    <p:restoredTop sz="90622" autoAdjust="0"/>
  </p:normalViewPr>
  <p:slideViewPr>
    <p:cSldViewPr snapToGrid="0">
      <p:cViewPr varScale="1">
        <p:scale>
          <a:sx n="74" d="100"/>
          <a:sy n="74" d="100"/>
        </p:scale>
        <p:origin x="-784" y="-112"/>
      </p:cViewPr>
      <p:guideLst>
        <p:guide orient="horz" pos="2160"/>
        <p:guide pos="2880"/>
      </p:guideLst>
    </p:cSldViewPr>
  </p:slideViewPr>
  <p:outlineViewPr>
    <p:cViewPr>
      <p:scale>
        <a:sx n="33" d="100"/>
        <a:sy n="33" d="100"/>
      </p:scale>
      <p:origin x="0" y="9074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4" d="100"/>
          <a:sy n="64" d="100"/>
        </p:scale>
        <p:origin x="-2772" y="-126"/>
      </p:cViewPr>
      <p:guideLst>
        <p:guide orient="horz" pos="3024"/>
        <p:guide pos="2304"/>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tags" Target="tags/tag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defRPr>
            </a:lvl1pPr>
          </a:lstStyle>
          <a:p>
            <a:endParaRPr lang="en-US"/>
          </a:p>
        </p:txBody>
      </p:sp>
      <p:sp>
        <p:nvSpPr>
          <p:cNvPr id="1341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defRPr>
            </a:lvl1pPr>
          </a:lstStyle>
          <a:p>
            <a:endParaRPr lang="en-US"/>
          </a:p>
        </p:txBody>
      </p:sp>
      <p:sp>
        <p:nvSpPr>
          <p:cNvPr id="1341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fld id="{59C9646B-9960-47D7-8365-D3911185A8F5}" type="slidenum">
              <a:rPr lang="en-US"/>
              <a:pPr/>
              <a:t>‹#›</a:t>
            </a:fld>
            <a:endParaRPr lang="en-US"/>
          </a:p>
        </p:txBody>
      </p:sp>
    </p:spTree>
    <p:extLst>
      <p:ext uri="{BB962C8B-B14F-4D97-AF65-F5344CB8AC3E}">
        <p14:creationId xmlns:p14="http://schemas.microsoft.com/office/powerpoint/2010/main" val="4000579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spcBef>
                <a:spcPct val="0"/>
              </a:spcBef>
              <a:defRPr sz="1300">
                <a:latin typeface="Arial" charset="0"/>
              </a:defRPr>
            </a:lvl1pPr>
          </a:lstStyle>
          <a:p>
            <a:endParaRPr lang="en-US"/>
          </a:p>
        </p:txBody>
      </p:sp>
      <p:sp>
        <p:nvSpPr>
          <p:cNvPr id="1741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spcBef>
                <a:spcPct val="0"/>
              </a:spcBef>
              <a:defRPr sz="1300">
                <a:latin typeface="Arial" charset="0"/>
              </a:defRPr>
            </a:lvl1pPr>
          </a:lstStyle>
          <a:p>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spcBef>
                <a:spcPct val="0"/>
              </a:spcBef>
              <a:defRPr sz="1300">
                <a:latin typeface="Arial" charset="0"/>
              </a:defRPr>
            </a:lvl1pPr>
          </a:lstStyle>
          <a:p>
            <a:endParaRPr lang="en-US"/>
          </a:p>
        </p:txBody>
      </p:sp>
      <p:sp>
        <p:nvSpPr>
          <p:cNvPr id="1741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spcBef>
                <a:spcPct val="0"/>
              </a:spcBef>
              <a:defRPr sz="1300">
                <a:latin typeface="Arial" charset="0"/>
              </a:defRPr>
            </a:lvl1pPr>
          </a:lstStyle>
          <a:p>
            <a:fld id="{3830A38A-F710-44C0-B69C-5380D4459B04}" type="slidenum">
              <a:rPr lang="en-US"/>
              <a:pPr/>
              <a:t>‹#›</a:t>
            </a:fld>
            <a:endParaRPr lang="en-US"/>
          </a:p>
        </p:txBody>
      </p:sp>
    </p:spTree>
    <p:extLst>
      <p:ext uri="{BB962C8B-B14F-4D97-AF65-F5344CB8AC3E}">
        <p14:creationId xmlns:p14="http://schemas.microsoft.com/office/powerpoint/2010/main" val="7722724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30A38A-F710-44C0-B69C-5380D4459B04}"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14553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B35D637-2F43-47EF-B6A5-838943566630}" type="slidenum">
              <a:rPr lang="en-US" smtClean="0">
                <a:latin typeface="Arial" charset="0"/>
              </a:rPr>
              <a:pPr/>
              <a:t>11</a:t>
            </a:fld>
            <a:endParaRPr lang="en-US" smtClean="0">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de-CH" noProof="0" dirty="0" smtClean="0">
                <a:latin typeface="Arial" charset="0"/>
              </a:rPr>
              <a:t>Das ist nicht</a:t>
            </a:r>
            <a:r>
              <a:rPr lang="de-CH" baseline="0" noProof="0" dirty="0" smtClean="0">
                <a:latin typeface="Arial" charset="0"/>
              </a:rPr>
              <a:t> wahr für C++. Wenn sie nicht selbst ein Feld initialisieren, und ihr Programm versucht, auf das Feld zuzugreifen, wird der Wert sein was der Speicher momentan enthält. Das ist ein bekanntes Sicherheitsrisiko, denn ein Angreifer kann diese Möglichkeit benutzen, um falsche Werte in ein Programm einzufügen.</a:t>
            </a:r>
            <a:endParaRPr lang="de-CH" noProof="0" dirty="0" smtClean="0">
              <a:latin typeface="Arial" charset="0"/>
            </a:endParaRPr>
          </a:p>
        </p:txBody>
      </p:sp>
    </p:spTree>
    <p:extLst>
      <p:ext uri="{BB962C8B-B14F-4D97-AF65-F5344CB8AC3E}">
        <p14:creationId xmlns:p14="http://schemas.microsoft.com/office/powerpoint/2010/main" val="2763814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F2A3433-8BFB-4D9D-9239-F8BE97F69E94}" type="slidenum">
              <a:rPr lang="en-US" smtClean="0">
                <a:latin typeface="Arial" charset="0"/>
              </a:rPr>
              <a:pPr/>
              <a:t>12</a:t>
            </a:fld>
            <a:endParaRPr lang="en-US" smtClean="0">
              <a:latin typeface="Arial"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1829811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05BAD40E-6A5B-4B94-8F7B-FF62BA9FCDD4}" type="slidenum">
              <a:rPr lang="en-US" smtClean="0">
                <a:latin typeface="Arial" charset="0"/>
              </a:rPr>
              <a:pPr/>
              <a:t>13</a:t>
            </a:fld>
            <a:endParaRPr lang="en-US" smtClean="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336018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35B16ED-E6AA-4733-9558-BE35CC615EFA}" type="slidenum">
              <a:rPr lang="en-US" smtClean="0">
                <a:latin typeface="Arial" charset="0"/>
              </a:rPr>
              <a:pPr/>
              <a:t>14</a:t>
            </a:fld>
            <a:endParaRPr lang="en-US" smtClean="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3118809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06785A03-D364-4317-A1F8-913DC9A5C53E}" type="slidenum">
              <a:rPr lang="en-US" smtClean="0">
                <a:latin typeface="Arial" charset="0"/>
              </a:rPr>
              <a:pPr/>
              <a:t>15</a:t>
            </a:fld>
            <a:endParaRPr lang="en-US" smtClean="0">
              <a:latin typeface="Arial"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677829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16</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dirty="0" smtClean="0">
                <a:latin typeface="Arial" charset="0"/>
              </a:rPr>
              <a:t>Doppelpunkt gleich</a:t>
            </a:r>
          </a:p>
        </p:txBody>
      </p:sp>
    </p:spTree>
    <p:extLst>
      <p:ext uri="{BB962C8B-B14F-4D97-AF65-F5344CB8AC3E}">
        <p14:creationId xmlns:p14="http://schemas.microsoft.com/office/powerpoint/2010/main" val="3521629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4B644D11-088D-4B10-A675-716DEAFD65AB}" type="slidenum">
              <a:rPr lang="en-US" smtClean="0">
                <a:latin typeface="Arial" charset="0"/>
              </a:rPr>
              <a:pPr/>
              <a:t>17</a:t>
            </a:fld>
            <a:endParaRPr lang="en-U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de-DE" dirty="0" smtClean="0">
                <a:latin typeface="Arial" charset="0"/>
              </a:rPr>
              <a:t>vervollständigen</a:t>
            </a:r>
          </a:p>
        </p:txBody>
      </p:sp>
    </p:spTree>
    <p:extLst>
      <p:ext uri="{BB962C8B-B14F-4D97-AF65-F5344CB8AC3E}">
        <p14:creationId xmlns:p14="http://schemas.microsoft.com/office/powerpoint/2010/main" val="31023550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1160E9D-5F78-4924-8F38-F34D3283BB0D}" type="slidenum">
              <a:rPr lang="en-US" smtClean="0">
                <a:latin typeface="Arial" charset="0"/>
              </a:rPr>
              <a:pPr/>
              <a:t>18</a:t>
            </a:fld>
            <a:endParaRPr lang="en-U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1835674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0EE47987-C860-4C79-A7CC-CEAB40DCA0FA}" type="slidenum">
              <a:rPr lang="en-US" smtClean="0">
                <a:latin typeface="Arial" charset="0"/>
              </a:rPr>
              <a:pPr/>
              <a:t>19</a:t>
            </a:fld>
            <a:endParaRPr lang="en-U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de-DE" dirty="0" smtClean="0">
                <a:latin typeface="Arial" charset="0"/>
              </a:rPr>
              <a:t>Reserviertes</a:t>
            </a:r>
            <a:r>
              <a:rPr lang="de-DE" baseline="0" dirty="0" smtClean="0">
                <a:latin typeface="Arial" charset="0"/>
              </a:rPr>
              <a:t> wort</a:t>
            </a:r>
            <a:endParaRPr lang="de-DE" dirty="0" smtClean="0">
              <a:latin typeface="Arial" charset="0"/>
            </a:endParaRPr>
          </a:p>
        </p:txBody>
      </p:sp>
    </p:spTree>
    <p:extLst>
      <p:ext uri="{BB962C8B-B14F-4D97-AF65-F5344CB8AC3E}">
        <p14:creationId xmlns:p14="http://schemas.microsoft.com/office/powerpoint/2010/main" val="1340905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31928-DE6C-4C3A-B063-7487258DD878}" type="slidenum">
              <a:rPr lang="en-US"/>
              <a:pPr/>
              <a:t>20</a:t>
            </a:fld>
            <a:endParaRPr lang="en-US"/>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7850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a:noFill/>
          <a:ln/>
        </p:spPr>
        <p:txBody>
          <a:bodyPr/>
          <a:lstStyle/>
          <a:p>
            <a:r>
              <a:rPr lang="en-US" dirty="0" err="1" smtClean="0">
                <a:latin typeface="Arial" charset="0"/>
              </a:rPr>
              <a:t>mit</a:t>
            </a:r>
            <a:r>
              <a:rPr lang="en-US" dirty="0" smtClean="0">
                <a:latin typeface="Arial" charset="0"/>
              </a:rPr>
              <a:t> </a:t>
            </a:r>
            <a:r>
              <a:rPr lang="en-US" dirty="0" err="1" smtClean="0">
                <a:latin typeface="Arial" charset="0"/>
              </a:rPr>
              <a:t>zusätlichen</a:t>
            </a:r>
            <a:r>
              <a:rPr lang="en-US" dirty="0" smtClean="0">
                <a:latin typeface="Arial" charset="0"/>
              </a:rPr>
              <a:t> </a:t>
            </a:r>
            <a:r>
              <a:rPr lang="en-US" dirty="0" err="1" smtClean="0">
                <a:latin typeface="Arial" charset="0"/>
              </a:rPr>
              <a:t>Begriffen</a:t>
            </a:r>
            <a:r>
              <a:rPr lang="en-US" dirty="0" smtClean="0">
                <a:latin typeface="Arial" charset="0"/>
              </a:rPr>
              <a:t>: </a:t>
            </a:r>
          </a:p>
        </p:txBody>
      </p:sp>
    </p:spTree>
    <p:extLst>
      <p:ext uri="{BB962C8B-B14F-4D97-AF65-F5344CB8AC3E}">
        <p14:creationId xmlns:p14="http://schemas.microsoft.com/office/powerpoint/2010/main" val="895943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12153160-7514-49E4-AB3F-5D4C2B76FF51}" type="slidenum">
              <a:rPr lang="en-US" smtClean="0">
                <a:latin typeface="Arial" charset="0"/>
              </a:rPr>
              <a:pPr/>
              <a:t>21</a:t>
            </a:fld>
            <a:endParaRPr lang="en-US" smtClean="0">
              <a:latin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3109745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65CD2F1-144C-4CAE-83FD-1C28E5AF5554}" type="slidenum">
              <a:rPr lang="en-US" smtClean="0">
                <a:latin typeface="Arial" charset="0"/>
              </a:rPr>
              <a:pPr/>
              <a:t>22</a:t>
            </a:fld>
            <a:endParaRPr lang="en-US" smtClean="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5710006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99DC0D7-825D-425F-8C41-5E10AD527BEE}" type="slidenum">
              <a:rPr lang="en-US" smtClean="0">
                <a:latin typeface="Arial" charset="0"/>
              </a:rPr>
              <a:pPr/>
              <a:t>23</a:t>
            </a:fld>
            <a:endParaRPr lang="en-US" smtClean="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40301852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641EAB0-C925-4927-8096-2E20C2C43270}" type="slidenum">
              <a:rPr lang="en-US" smtClean="0">
                <a:latin typeface="Arial" charset="0"/>
              </a:rPr>
              <a:pPr/>
              <a:t>24</a:t>
            </a:fld>
            <a:endParaRPr lang="en-US" smtClean="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0512374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A440F7C-E778-42D5-959D-5CD22E2B27DD}" type="slidenum">
              <a:rPr lang="en-US" smtClean="0">
                <a:latin typeface="Arial" charset="0"/>
              </a:rPr>
              <a:pPr/>
              <a:t>25</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18133015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792CFFD8-A7EE-47AC-B9BD-717F52F4241C}" type="slidenum">
              <a:rPr lang="en-US" smtClean="0">
                <a:latin typeface="Arial" charset="0"/>
              </a:rPr>
              <a:pPr/>
              <a:t>26</a:t>
            </a:fld>
            <a:endParaRPr lang="en-US" smtClean="0">
              <a:latin typeface="Arial"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28398007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8F02CA-9439-4C55-B64F-76215A046534}" type="slidenum">
              <a:rPr lang="en-US" smtClean="0">
                <a:latin typeface="Arial" charset="0"/>
              </a:rPr>
              <a:pPr/>
              <a:t>27</a:t>
            </a:fld>
            <a:endParaRPr lang="en-US" smtClean="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de-DE" dirty="0" smtClean="0">
                <a:latin typeface="Arial" charset="0"/>
              </a:rPr>
              <a:t>Doppelpunkt gleich</a:t>
            </a:r>
          </a:p>
        </p:txBody>
      </p:sp>
    </p:spTree>
    <p:extLst>
      <p:ext uri="{BB962C8B-B14F-4D97-AF65-F5344CB8AC3E}">
        <p14:creationId xmlns:p14="http://schemas.microsoft.com/office/powerpoint/2010/main" val="3112055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CA37B09-50AC-4AEC-9030-044DDF4CBCEC}" type="slidenum">
              <a:rPr lang="en-US" smtClean="0">
                <a:latin typeface="Arial" charset="0"/>
              </a:rPr>
              <a:pPr/>
              <a:t>28</a:t>
            </a:fld>
            <a:endParaRPr lang="en-US" smtClean="0">
              <a:latin typeface="Arial"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689698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E27472-E2EC-494F-B1D0-091171399DA9}" type="slidenum">
              <a:rPr lang="en-US" smtClean="0">
                <a:latin typeface="Arial" charset="0"/>
              </a:rPr>
              <a:pPr/>
              <a:t>29</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606396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643B0EF7-9F3A-4154-BD22-6576FA753BD9}" type="slidenum">
              <a:rPr lang="en-US" smtClean="0">
                <a:latin typeface="Arial" charset="0"/>
              </a:rPr>
              <a:pPr/>
              <a:t>30</a:t>
            </a:fld>
            <a:endParaRPr lang="en-US" smtClean="0">
              <a:latin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207626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CH" noProof="0" dirty="0" smtClean="0"/>
              <a:t>obwohl es oberflächlich</a:t>
            </a:r>
            <a:r>
              <a:rPr lang="de-CH" baseline="0" noProof="0" dirty="0" smtClean="0"/>
              <a:t> einfach ausscheint</a:t>
            </a:r>
          </a:p>
          <a:p>
            <a:endParaRPr lang="de-CH" baseline="0" noProof="0" dirty="0" smtClean="0"/>
          </a:p>
          <a:p>
            <a:r>
              <a:rPr lang="de-CH" baseline="0" noProof="0" dirty="0" smtClean="0"/>
              <a:t>Die sichtbare Leichtigkeit ist trügerisch</a:t>
            </a:r>
          </a:p>
          <a:p>
            <a:endParaRPr lang="de-CH" baseline="0" noProof="0" dirty="0" smtClean="0"/>
          </a:p>
          <a:p>
            <a:r>
              <a:rPr lang="de-CH" baseline="0" noProof="0" dirty="0" smtClean="0"/>
              <a:t>Nehmen sie zum Bespiel diese Behauptungen hier</a:t>
            </a:r>
            <a:endParaRPr lang="de-CH" noProof="0" dirty="0" smtClean="0"/>
          </a:p>
          <a:p>
            <a:endParaRPr lang="de-CH" noProof="0" dirty="0" smtClean="0"/>
          </a:p>
          <a:p>
            <a:r>
              <a:rPr lang="de-CH" noProof="0" dirty="0" smtClean="0"/>
              <a:t>Lassen uns ein Bild zeichnen</a:t>
            </a:r>
          </a:p>
          <a:p>
            <a:endParaRPr lang="de-CH" noProof="0" dirty="0" smtClean="0"/>
          </a:p>
          <a:p>
            <a:r>
              <a:rPr lang="de-CH" noProof="0" dirty="0" smtClean="0"/>
              <a:t>Wir werden Probleme mit</a:t>
            </a:r>
            <a:r>
              <a:rPr lang="de-CH" baseline="0" noProof="0" dirty="0" smtClean="0"/>
              <a:t> Referenzen </a:t>
            </a:r>
            <a:r>
              <a:rPr lang="de-CH" noProof="0" dirty="0" smtClean="0"/>
              <a:t>begegnen, die sich mit viel mehr technischen worten Ausdrucken, aber prinzipiell</a:t>
            </a:r>
            <a:r>
              <a:rPr lang="de-CH" baseline="0" noProof="0" dirty="0" smtClean="0"/>
              <a:t> sehr ähnlich sind</a:t>
            </a:r>
          </a:p>
          <a:p>
            <a:endParaRPr lang="de-CH" baseline="0" noProof="0" dirty="0" smtClean="0"/>
          </a:p>
          <a:p>
            <a:r>
              <a:rPr lang="de-CH" baseline="0" noProof="0" dirty="0" smtClean="0"/>
              <a:t>Das Problem ist die menschliche Fähigkeit, ein gewisses Objekt mit mehrere Namen zu ernennen </a:t>
            </a:r>
            <a:endParaRPr lang="de-CH" noProof="0" dirty="0" smtClean="0"/>
          </a:p>
          <a:p>
            <a:endParaRPr lang="de-CH" noProof="0" dirty="0" smtClean="0"/>
          </a:p>
          <a:p>
            <a:r>
              <a:rPr lang="de-CH" noProof="0" dirty="0" smtClean="0"/>
              <a:t>Mit anderen Worten</a:t>
            </a:r>
          </a:p>
          <a:p>
            <a:endParaRPr lang="de-CH" noProof="0" dirty="0" smtClean="0"/>
          </a:p>
          <a:p>
            <a:r>
              <a:rPr lang="de-CH" noProof="0" dirty="0" smtClean="0"/>
              <a:t>diese</a:t>
            </a:r>
            <a:r>
              <a:rPr lang="de-CH" baseline="0" noProof="0" dirty="0" smtClean="0"/>
              <a:t> Referenz weist auf dieses Objekt hin</a:t>
            </a:r>
            <a:endParaRPr lang="de-CH" noProof="0" dirty="0"/>
          </a:p>
        </p:txBody>
      </p:sp>
      <p:sp>
        <p:nvSpPr>
          <p:cNvPr id="4" name="Slide Number Placeholder 3"/>
          <p:cNvSpPr>
            <a:spLocks noGrp="1"/>
          </p:cNvSpPr>
          <p:nvPr>
            <p:ph type="sldNum" sz="quarter" idx="10"/>
          </p:nvPr>
        </p:nvSpPr>
        <p:spPr/>
        <p:txBody>
          <a:bodyPr/>
          <a:lstStyle/>
          <a:p>
            <a:fld id="{3830A38A-F710-44C0-B69C-5380D4459B04}" type="slidenum">
              <a:rPr lang="en-US" smtClean="0"/>
              <a:pPr/>
              <a:t>4</a:t>
            </a:fld>
            <a:endParaRPr lang="en-US"/>
          </a:p>
        </p:txBody>
      </p:sp>
    </p:spTree>
    <p:extLst>
      <p:ext uri="{BB962C8B-B14F-4D97-AF65-F5344CB8AC3E}">
        <p14:creationId xmlns:p14="http://schemas.microsoft.com/office/powerpoint/2010/main" val="11149288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a:noFill/>
          <a:ln/>
        </p:spPr>
        <p:txBody>
          <a:bodyPr/>
          <a:lstStyle/>
          <a:p>
            <a:endParaRPr lang="en-GB" smtClean="0">
              <a:latin typeface="Arial" charset="0"/>
            </a:endParaRPr>
          </a:p>
        </p:txBody>
      </p:sp>
    </p:spTree>
    <p:extLst>
      <p:ext uri="{BB962C8B-B14F-4D97-AF65-F5344CB8AC3E}">
        <p14:creationId xmlns:p14="http://schemas.microsoft.com/office/powerpoint/2010/main" val="3177483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a:noFill/>
          <a:ln/>
        </p:spPr>
        <p:txBody>
          <a:bodyPr/>
          <a:lstStyle/>
          <a:p>
            <a:r>
              <a:rPr lang="de-CH" noProof="0" dirty="0" smtClean="0"/>
              <a:t>Ich sage ein klares NEIN! Es ist</a:t>
            </a:r>
            <a:r>
              <a:rPr lang="de-CH" baseline="0" noProof="0" dirty="0" smtClean="0"/>
              <a:t> </a:t>
            </a:r>
            <a:r>
              <a:rPr lang="de-CH" noProof="0" dirty="0" smtClean="0"/>
              <a:t>SCHLECHTE PROGRAMMIERUNG, ein </a:t>
            </a:r>
            <a:r>
              <a:rPr lang="de-CH" noProof="0" dirty="0" err="1" smtClean="0"/>
              <a:t>unreferenziertes</a:t>
            </a:r>
            <a:r>
              <a:rPr lang="de-CH" noProof="0" dirty="0" smtClean="0"/>
              <a:t> Objekt herumliegenzulassen. Objektreferenzen</a:t>
            </a:r>
            <a:r>
              <a:rPr lang="de-CH" baseline="0" noProof="0" dirty="0" smtClean="0"/>
              <a:t> </a:t>
            </a:r>
            <a:r>
              <a:rPr lang="de-CH" noProof="0" dirty="0" smtClean="0"/>
              <a:t>sind wie normale Pointer - wenn sie ein Objekt allokieren, sollten sie dafür verantwortlich sein, und es freien, wenn sie fertig mit ihm sind. (Hat ihre Mutter ihnen nicht immer gesagt, die Spielzeuge wegzuräumen, wenn sie mit ihnen fertig waren?)</a:t>
            </a:r>
            <a:endParaRPr lang="de-CH" noProof="0" dirty="0" smtClean="0">
              <a:latin typeface="Arial" charset="0"/>
            </a:endParaRPr>
          </a:p>
        </p:txBody>
      </p:sp>
    </p:spTree>
    <p:extLst>
      <p:ext uri="{BB962C8B-B14F-4D97-AF65-F5344CB8AC3E}">
        <p14:creationId xmlns:p14="http://schemas.microsoft.com/office/powerpoint/2010/main" val="5593988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a:noFill/>
          <a:ln/>
        </p:spPr>
        <p:txBody>
          <a:bodyPr/>
          <a:lstStyle/>
          <a:p>
            <a:r>
              <a:rPr lang="en-GB" dirty="0" err="1" smtClean="0">
                <a:latin typeface="Arial" charset="0"/>
              </a:rPr>
              <a:t>freilassen</a:t>
            </a:r>
            <a:endParaRPr lang="en-GB" dirty="0" smtClean="0">
              <a:latin typeface="Arial" charset="0"/>
            </a:endParaRPr>
          </a:p>
          <a:p>
            <a:endParaRPr lang="en-GB" dirty="0" smtClean="0">
              <a:latin typeface="Arial" charset="0"/>
            </a:endParaRPr>
          </a:p>
          <a:p>
            <a:r>
              <a:rPr lang="en-GB" dirty="0" err="1" smtClean="0">
                <a:latin typeface="Arial" charset="0"/>
              </a:rPr>
              <a:t>reichen</a:t>
            </a:r>
            <a:r>
              <a:rPr lang="en-GB" dirty="0" smtClean="0">
                <a:latin typeface="Arial" charset="0"/>
              </a:rPr>
              <a:t>,</a:t>
            </a:r>
            <a:r>
              <a:rPr lang="en-GB" baseline="0" dirty="0" smtClean="0">
                <a:latin typeface="Arial" charset="0"/>
              </a:rPr>
              <a:t> </a:t>
            </a:r>
            <a:r>
              <a:rPr lang="en-GB" baseline="0" dirty="0" err="1" smtClean="0">
                <a:latin typeface="Arial" charset="0"/>
              </a:rPr>
              <a:t>genügen</a:t>
            </a:r>
            <a:r>
              <a:rPr lang="en-GB" baseline="0" dirty="0" smtClean="0">
                <a:latin typeface="Arial" charset="0"/>
              </a:rPr>
              <a:t> (</a:t>
            </a:r>
            <a:r>
              <a:rPr lang="en-GB" baseline="0" dirty="0" err="1" smtClean="0">
                <a:latin typeface="Arial" charset="0"/>
              </a:rPr>
              <a:t>suffire</a:t>
            </a:r>
            <a:r>
              <a:rPr lang="en-GB" baseline="0" dirty="0" smtClean="0">
                <a:latin typeface="Arial" charset="0"/>
              </a:rPr>
              <a:t>)</a:t>
            </a:r>
            <a:endParaRPr lang="en-GB" dirty="0" smtClean="0">
              <a:latin typeface="Arial" charset="0"/>
            </a:endParaRPr>
          </a:p>
        </p:txBody>
      </p:sp>
    </p:spTree>
    <p:extLst>
      <p:ext uri="{BB962C8B-B14F-4D97-AF65-F5344CB8AC3E}">
        <p14:creationId xmlns:p14="http://schemas.microsoft.com/office/powerpoint/2010/main" val="41273891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a:noFill/>
          <a:ln/>
        </p:spPr>
        <p:txBody>
          <a:bodyPr/>
          <a:lstStyle/>
          <a:p>
            <a:r>
              <a:rPr lang="de-CH" noProof="0" dirty="0" smtClean="0">
                <a:latin typeface="Arial" charset="0"/>
              </a:rPr>
              <a:t>letztendlich</a:t>
            </a:r>
          </a:p>
          <a:p>
            <a:endParaRPr lang="de-CH" noProof="0" dirty="0" smtClean="0">
              <a:latin typeface="Arial" charset="0"/>
            </a:endParaRPr>
          </a:p>
          <a:p>
            <a:r>
              <a:rPr lang="de-CH" noProof="0" dirty="0" smtClean="0">
                <a:latin typeface="Arial" charset="0"/>
              </a:rPr>
              <a:t> von Zeit zu Zeit, dann und wann;</a:t>
            </a:r>
          </a:p>
        </p:txBody>
      </p:sp>
    </p:spTree>
    <p:extLst>
      <p:ext uri="{BB962C8B-B14F-4D97-AF65-F5344CB8AC3E}">
        <p14:creationId xmlns:p14="http://schemas.microsoft.com/office/powerpoint/2010/main" val="20834188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677FC3AB-B2F8-4D57-A311-3FF2610B055A}" type="slidenum">
              <a:rPr lang="en-US" smtClean="0">
                <a:latin typeface="Arial" charset="0"/>
              </a:rPr>
              <a:pPr/>
              <a:t>35</a:t>
            </a:fld>
            <a:endParaRPr lang="en-US" smtClean="0">
              <a:latin typeface="Arial"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7148771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AAFAA4FD-E2FA-4213-8D27-29B15BCBF204}" type="slidenum">
              <a:rPr lang="en-US" smtClean="0">
                <a:latin typeface="Arial" charset="0"/>
              </a:rPr>
              <a:pPr/>
              <a:t>36</a:t>
            </a:fld>
            <a:endParaRPr lang="en-US" smtClean="0">
              <a:latin typeface="Arial"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426705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18E3291-01B1-4C49-97FC-70CD05B2DC52}" type="slidenum">
              <a:rPr lang="en-US" smtClean="0">
                <a:latin typeface="Arial" charset="0"/>
              </a:rPr>
              <a:pPr/>
              <a:t>37</a:t>
            </a:fld>
            <a:endParaRPr lang="en-US" smtClean="0">
              <a:latin typeface="Arial"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2501034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DC04646A-E8FF-4C0B-A04F-BB21D1B39A1D}" type="slidenum">
              <a:rPr lang="en-US" smtClean="0">
                <a:latin typeface="Arial" charset="0"/>
              </a:rPr>
              <a:pPr/>
              <a:t>38</a:t>
            </a:fld>
            <a:endParaRPr lang="en-US" smtClean="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5652759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5EAF788C-32AF-4815-B81C-C2A12E105BCB}" type="slidenum">
              <a:rPr lang="en-US" smtClean="0">
                <a:latin typeface="Arial" charset="0"/>
              </a:rPr>
              <a:pPr/>
              <a:t>39</a:t>
            </a:fld>
            <a:endParaRPr lang="en-U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2556561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A7F46654-5E18-4179-8407-F5066D5CEF23}" type="slidenum">
              <a:rPr lang="en-US" smtClean="0">
                <a:latin typeface="Arial" charset="0"/>
              </a:rPr>
              <a:pPr/>
              <a:t>40</a:t>
            </a:fld>
            <a:endParaRPr lang="en-U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3489704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2A82937-AFE6-4FAC-A5B6-1A8E1EBC088E}" type="slidenum">
              <a:rPr lang="en-US" smtClean="0">
                <a:latin typeface="Arial" charset="0"/>
              </a:rPr>
              <a:pPr/>
              <a:t>5</a:t>
            </a:fld>
            <a:endParaRPr lang="en-U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de-CH" noProof="0" dirty="0" smtClean="0">
                <a:latin typeface="Arial" charset="0"/>
              </a:rPr>
              <a:t>Es ist nützlich, sie noch einmal </a:t>
            </a:r>
            <a:r>
              <a:rPr lang="de-CH" baseline="0" noProof="0" dirty="0" smtClean="0">
                <a:latin typeface="Arial" charset="0"/>
              </a:rPr>
              <a:t>an die </a:t>
            </a:r>
            <a:r>
              <a:rPr lang="de-CH" noProof="0" dirty="0" smtClean="0">
                <a:latin typeface="Arial" charset="0"/>
              </a:rPr>
              <a:t>Beziehung</a:t>
            </a:r>
            <a:r>
              <a:rPr lang="de-CH" baseline="0" noProof="0" dirty="0" smtClean="0">
                <a:latin typeface="Arial" charset="0"/>
              </a:rPr>
              <a:t> zwischen Klassen und Objekten zu erinnern</a:t>
            </a:r>
            <a:endParaRPr lang="de-CH" noProof="0" dirty="0" smtClean="0">
              <a:latin typeface="Arial" charset="0"/>
            </a:endParaRPr>
          </a:p>
        </p:txBody>
      </p:sp>
    </p:spTree>
    <p:extLst>
      <p:ext uri="{BB962C8B-B14F-4D97-AF65-F5344CB8AC3E}">
        <p14:creationId xmlns:p14="http://schemas.microsoft.com/office/powerpoint/2010/main" val="2236812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C1E8AFC-DE90-4800-8C35-ACFD250D74C8}" type="slidenum">
              <a:rPr lang="en-US" smtClean="0">
                <a:latin typeface="Arial" charset="0"/>
              </a:rPr>
              <a:pPr/>
              <a:t>41</a:t>
            </a:fld>
            <a:endParaRPr lang="en-US" smtClean="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de-DE" dirty="0" smtClean="0">
              <a:latin typeface="Arial" charset="0"/>
            </a:endParaRPr>
          </a:p>
        </p:txBody>
      </p:sp>
    </p:spTree>
    <p:extLst>
      <p:ext uri="{BB962C8B-B14F-4D97-AF65-F5344CB8AC3E}">
        <p14:creationId xmlns:p14="http://schemas.microsoft.com/office/powerpoint/2010/main" val="19922417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a:noFill/>
          <a:ln/>
        </p:spPr>
        <p:txBody>
          <a:bodyPr/>
          <a:lstStyle/>
          <a:p>
            <a:endParaRPr lang="en-US" smtClean="0">
              <a:latin typeface="Arial" charset="0"/>
            </a:endParaRPr>
          </a:p>
        </p:txBody>
      </p:sp>
    </p:spTree>
    <p:extLst>
      <p:ext uri="{BB962C8B-B14F-4D97-AF65-F5344CB8AC3E}">
        <p14:creationId xmlns:p14="http://schemas.microsoft.com/office/powerpoint/2010/main" val="4179318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CA306547-FFFB-48A6-8410-C740022D9497}" type="slidenum">
              <a:rPr lang="en-US" smtClean="0">
                <a:latin typeface="Arial" charset="0"/>
              </a:rPr>
              <a:pPr/>
              <a:t>43</a:t>
            </a:fld>
            <a:endParaRPr lang="en-US" smtClean="0">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de-DE" smtClean="0">
              <a:latin typeface="Arial" charset="0"/>
            </a:endParaRPr>
          </a:p>
        </p:txBody>
      </p:sp>
    </p:spTree>
    <p:extLst>
      <p:ext uri="{BB962C8B-B14F-4D97-AF65-F5344CB8AC3E}">
        <p14:creationId xmlns:p14="http://schemas.microsoft.com/office/powerpoint/2010/main" val="945088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1DB71177-C022-4C85-ACE7-936A7EF5CCF9}" type="slidenum">
              <a:rPr lang="en-US" smtClean="0">
                <a:latin typeface="Arial" charset="0"/>
              </a:rPr>
              <a:pPr/>
              <a:t>6</a:t>
            </a:fld>
            <a:endParaRPr lang="en-US" smtClean="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de-DE" dirty="0" smtClean="0">
                <a:latin typeface="Arial" charset="0"/>
              </a:rPr>
              <a:t>Wenn sie</a:t>
            </a:r>
            <a:r>
              <a:rPr lang="de-DE" baseline="0" dirty="0" smtClean="0">
                <a:latin typeface="Arial" charset="0"/>
              </a:rPr>
              <a:t> „Integer“ aussprechen, sind sie in guter Gesellschaft</a:t>
            </a:r>
            <a:endParaRPr lang="de-DE" dirty="0" smtClean="0">
              <a:latin typeface="Arial" charset="0"/>
            </a:endParaRPr>
          </a:p>
          <a:p>
            <a:pPr eaLnBrk="1" hangingPunct="1"/>
            <a:endParaRPr lang="de-DE" dirty="0" smtClean="0">
              <a:latin typeface="Arial" charset="0"/>
            </a:endParaRPr>
          </a:p>
          <a:p>
            <a:pPr eaLnBrk="1" hangingPunct="1"/>
            <a:r>
              <a:rPr lang="de-DE" dirty="0" smtClean="0">
                <a:latin typeface="Arial" charset="0"/>
              </a:rPr>
              <a:t>John von Neumann, einer der Schöpfer der Informatik, sprach</a:t>
            </a:r>
            <a:r>
              <a:rPr lang="de-DE" baseline="0" dirty="0" smtClean="0">
                <a:latin typeface="Arial" charset="0"/>
              </a:rPr>
              <a:t> dieses Wort </a:t>
            </a:r>
            <a:r>
              <a:rPr lang="de-DE" dirty="0" smtClean="0">
                <a:latin typeface="Arial" charset="0"/>
              </a:rPr>
              <a:t>immer </a:t>
            </a:r>
            <a:r>
              <a:rPr lang="de-DE" baseline="0" dirty="0" smtClean="0">
                <a:latin typeface="Arial" charset="0"/>
              </a:rPr>
              <a:t> falsch aus</a:t>
            </a:r>
            <a:endParaRPr lang="de-DE" dirty="0" smtClean="0">
              <a:latin typeface="Arial" charset="0"/>
            </a:endParaRPr>
          </a:p>
        </p:txBody>
      </p:sp>
    </p:spTree>
    <p:extLst>
      <p:ext uri="{BB962C8B-B14F-4D97-AF65-F5344CB8AC3E}">
        <p14:creationId xmlns:p14="http://schemas.microsoft.com/office/powerpoint/2010/main" val="4207208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AE27472-E2EC-494F-B1D0-091171399DA9}" type="slidenum">
              <a:rPr lang="en-US" smtClean="0">
                <a:latin typeface="Arial" charset="0"/>
              </a:rPr>
              <a:pPr/>
              <a:t>7</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1276973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e-CH" noProof="0" dirty="0" smtClean="0"/>
              <a:t>Der grundlegende Unterschied liegt</a:t>
            </a:r>
            <a:r>
              <a:rPr lang="de-CH" baseline="0" noProof="0" dirty="0" smtClean="0"/>
              <a:t> in der Möglichkeit oder Unmöglichkeit von Aufteilung</a:t>
            </a:r>
            <a:endParaRPr lang="de-CH"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de-CH"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de-CH" noProof="0" dirty="0" smtClean="0"/>
              <a:t>Zwei</a:t>
            </a:r>
            <a:r>
              <a:rPr lang="de-CH" baseline="0" noProof="0" dirty="0" smtClean="0"/>
              <a:t> Wagen können ihren Hersteller gemeinsam haben, aber nicht ihre Motoren</a:t>
            </a:r>
            <a:endParaRPr lang="de-CH" noProof="0" dirty="0" smtClean="0"/>
          </a:p>
          <a:p>
            <a:endParaRPr lang="de-CH" noProof="0" dirty="0" smtClean="0"/>
          </a:p>
          <a:p>
            <a:r>
              <a:rPr lang="de-CH" noProof="0" dirty="0" smtClean="0"/>
              <a:t>bis auf wir Siamesische Zwillingswagen annehmen</a:t>
            </a:r>
          </a:p>
          <a:p>
            <a:endParaRPr lang="de-CH" noProof="0" dirty="0" smtClean="0"/>
          </a:p>
        </p:txBody>
      </p:sp>
      <p:sp>
        <p:nvSpPr>
          <p:cNvPr id="4" name="Slide Number Placeholder 3"/>
          <p:cNvSpPr>
            <a:spLocks noGrp="1"/>
          </p:cNvSpPr>
          <p:nvPr>
            <p:ph type="sldNum" sz="quarter" idx="10"/>
          </p:nvPr>
        </p:nvSpPr>
        <p:spPr/>
        <p:txBody>
          <a:bodyPr/>
          <a:lstStyle/>
          <a:p>
            <a:fld id="{3830A38A-F710-44C0-B69C-5380D4459B04}" type="slidenum">
              <a:rPr lang="en-US" smtClean="0"/>
              <a:pPr/>
              <a:t>8</a:t>
            </a:fld>
            <a:endParaRPr lang="en-US"/>
          </a:p>
        </p:txBody>
      </p:sp>
    </p:spTree>
    <p:extLst>
      <p:ext uri="{BB962C8B-B14F-4D97-AF65-F5344CB8AC3E}">
        <p14:creationId xmlns:p14="http://schemas.microsoft.com/office/powerpoint/2010/main" val="148218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C881C643-8879-42C2-BE83-AE9D69416C3D}" type="slidenum">
              <a:rPr lang="en-US" smtClean="0">
                <a:latin typeface="Arial" charset="0"/>
              </a:rPr>
              <a:pPr/>
              <a:t>9</a:t>
            </a:fld>
            <a:endParaRPr lang="en-US" smtClean="0">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807165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8D8BCD7-91F8-4FAA-B968-31136D87B121}" type="slidenum">
              <a:rPr lang="en-US" smtClean="0">
                <a:latin typeface="Arial" charset="0"/>
              </a:rPr>
              <a:pPr/>
              <a:t>10</a:t>
            </a:fld>
            <a:endParaRPr lang="en-US" smtClean="0">
              <a:latin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de-DE" smtClean="0">
              <a:latin typeface="Arial" charset="0"/>
            </a:endParaRPr>
          </a:p>
        </p:txBody>
      </p:sp>
    </p:spTree>
    <p:extLst>
      <p:ext uri="{BB962C8B-B14F-4D97-AF65-F5344CB8AC3E}">
        <p14:creationId xmlns:p14="http://schemas.microsoft.com/office/powerpoint/2010/main" val="2379017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9238" y="115888"/>
            <a:ext cx="7942262" cy="435655"/>
          </a:xfrm>
        </p:spPr>
        <p:txBody>
          <a:bodyPr/>
          <a:lstStyle>
            <a:lvl1pPr>
              <a:defRPr sz="2800" baseline="0">
                <a:latin typeface="Custom_Constantia" panose="02030602050306030303"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noFill/>
        </p:spPr>
        <p:txBody>
          <a:bodyPr/>
          <a:lstStyle>
            <a:lvl1pPr>
              <a:defRPr baseline="0">
                <a:solidFill>
                  <a:schemeClr val="tx1"/>
                </a:solidFill>
                <a:latin typeface="Custom_Constantia" panose="02030602050306030303" pitchFamily="18" charset="0"/>
              </a:defRPr>
            </a:lvl1pPr>
            <a:lvl2pPr>
              <a:buSzPct val="65000"/>
              <a:defRPr baseline="0">
                <a:solidFill>
                  <a:srgbClr val="3333FF"/>
                </a:solidFill>
                <a:latin typeface="Custom_Constantia" panose="02030602050306030303" pitchFamily="18" charset="0"/>
              </a:defRPr>
            </a:lvl2pPr>
            <a:lvl3pPr>
              <a:buFont typeface="Arial" pitchFamily="34" charset="0"/>
              <a:buChar char="•"/>
              <a:defRPr sz="2400" baseline="0">
                <a:solidFill>
                  <a:schemeClr val="tx1"/>
                </a:solidFill>
                <a:latin typeface="Custom_Constantia" panose="02030602050306030303" pitchFamily="18" charset="0"/>
              </a:defRPr>
            </a:lvl3pPr>
            <a:lvl4pPr>
              <a:defRPr sz="2400" baseline="0">
                <a:solidFill>
                  <a:schemeClr val="tx1"/>
                </a:solidFill>
                <a:latin typeface="Custom_Constantia" panose="02030602050306030303" pitchFamily="18" charset="0"/>
              </a:defRPr>
            </a:lvl4pPr>
            <a:lvl5pPr>
              <a:defRPr sz="2400" baseline="0">
                <a:solidFill>
                  <a:schemeClr val="tx1"/>
                </a:solidFill>
                <a:latin typeface="Custom_Constantia" panose="02030602050306030303"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3782486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OLD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ustom_Constantia" panose="02030602050306030303"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585833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1580035" name="Rectangle 3"/>
          <p:cNvSpPr>
            <a:spLocks noGrp="1" noChangeArrowheads="1"/>
          </p:cNvSpPr>
          <p:nvPr>
            <p:ph type="title"/>
          </p:nvPr>
        </p:nvSpPr>
        <p:spPr bwMode="auto">
          <a:xfrm>
            <a:off x="249238" y="115888"/>
            <a:ext cx="8117522" cy="442912"/>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1580036" name="Rectangle 4"/>
          <p:cNvSpPr>
            <a:spLocks noGrp="1" noChangeArrowheads="1"/>
          </p:cNvSpPr>
          <p:nvPr>
            <p:ph type="body" idx="1"/>
          </p:nvPr>
        </p:nvSpPr>
        <p:spPr bwMode="auto">
          <a:xfrm>
            <a:off x="249238" y="878114"/>
            <a:ext cx="8594725" cy="56449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580039" name="Rectangle 7"/>
          <p:cNvSpPr>
            <a:spLocks noChangeArrowheads="1"/>
          </p:cNvSpPr>
          <p:nvPr/>
        </p:nvSpPr>
        <p:spPr bwMode="auto">
          <a:xfrm>
            <a:off x="4643438" y="4724400"/>
            <a:ext cx="2133600" cy="476250"/>
          </a:xfrm>
          <a:prstGeom prst="rect">
            <a:avLst/>
          </a:prstGeom>
          <a:noFill/>
          <a:ln w="9525">
            <a:noFill/>
            <a:miter lim="800000"/>
            <a:headEnd/>
            <a:tailEnd/>
          </a:ln>
          <a:effectLst/>
        </p:spPr>
        <p:txBody>
          <a:bodyPr/>
          <a:lstStyle/>
          <a:p>
            <a:pPr>
              <a:spcBef>
                <a:spcPct val="0"/>
              </a:spcBef>
            </a:pPr>
            <a:endParaRPr lang="en-US" sz="1400">
              <a:solidFill>
                <a:srgbClr val="000000"/>
              </a:solidFill>
              <a:latin typeface="Arial" charset="0"/>
            </a:endParaRPr>
          </a:p>
        </p:txBody>
      </p:sp>
      <p:sp>
        <p:nvSpPr>
          <p:cNvPr id="10" name="Rectangle 7"/>
          <p:cNvSpPr>
            <a:spLocks noChangeArrowheads="1"/>
          </p:cNvSpPr>
          <p:nvPr userDrawn="1"/>
        </p:nvSpPr>
        <p:spPr bwMode="auto">
          <a:xfrm>
            <a:off x="8642574" y="6550476"/>
            <a:ext cx="504825" cy="215900"/>
          </a:xfrm>
          <a:prstGeom prst="rect">
            <a:avLst/>
          </a:prstGeom>
          <a:noFill/>
          <a:ln w="9525">
            <a:noFill/>
            <a:miter lim="800000"/>
            <a:headEnd/>
            <a:tailEnd/>
          </a:ln>
          <a:effectLst/>
        </p:spPr>
        <p:txBody>
          <a:bodyPr/>
          <a:lstStyle/>
          <a:p>
            <a:pPr algn="r">
              <a:spcBef>
                <a:spcPct val="0"/>
              </a:spcBef>
            </a:pPr>
            <a:fld id="{CF1FDE98-111E-4F33-B410-FEF89BF09012}" type="slidenum">
              <a:rPr lang="en-US" sz="1400">
                <a:solidFill>
                  <a:srgbClr val="000000"/>
                </a:solidFill>
                <a:latin typeface="Arial" pitchFamily="34" charset="0"/>
              </a:rPr>
              <a:pPr algn="r">
                <a:spcBef>
                  <a:spcPct val="0"/>
                </a:spcBef>
              </a:pPr>
              <a:t>‹#›</a:t>
            </a:fld>
            <a:endParaRPr lang="en-US" sz="1400" dirty="0">
              <a:solidFill>
                <a:srgbClr val="000000"/>
              </a:solidFill>
              <a:latin typeface="Arial" pitchFamily="34" charset="0"/>
            </a:endParaRPr>
          </a:p>
        </p:txBody>
      </p:sp>
      <p:grpSp>
        <p:nvGrpSpPr>
          <p:cNvPr id="2" name="Group 1"/>
          <p:cNvGrpSpPr/>
          <p:nvPr userDrawn="1"/>
        </p:nvGrpSpPr>
        <p:grpSpPr>
          <a:xfrm>
            <a:off x="163078" y="80687"/>
            <a:ext cx="7304087" cy="529372"/>
            <a:chOff x="249238" y="80687"/>
            <a:chExt cx="7217927" cy="529372"/>
          </a:xfrm>
        </p:grpSpPr>
        <p:sp>
          <p:nvSpPr>
            <p:cNvPr id="1580045" name="Line 13"/>
            <p:cNvSpPr>
              <a:spLocks noChangeShapeType="1"/>
            </p:cNvSpPr>
            <p:nvPr userDrawn="1"/>
          </p:nvSpPr>
          <p:spPr bwMode="auto">
            <a:xfrm flipV="1">
              <a:off x="249238" y="609601"/>
              <a:ext cx="7200000" cy="458"/>
            </a:xfrm>
            <a:prstGeom prst="line">
              <a:avLst/>
            </a:prstGeom>
            <a:noFill/>
            <a:ln w="1270">
              <a:solidFill>
                <a:srgbClr val="006699">
                  <a:alpha val="35000"/>
                </a:srgbClr>
              </a:solidFill>
              <a:round/>
              <a:headEnd/>
              <a:tailEnd/>
            </a:ln>
            <a:effectLst/>
          </p:spPr>
          <p:txBody>
            <a:bodyPr/>
            <a:lstStyle/>
            <a:p>
              <a:endParaRPr lang="en-US" dirty="0">
                <a:solidFill>
                  <a:srgbClr val="000000"/>
                </a:solidFill>
                <a:latin typeface="Custom_Constantia" panose="02030602050306030303" pitchFamily="18" charset="0"/>
              </a:endParaRPr>
            </a:p>
          </p:txBody>
        </p:sp>
        <p:sp>
          <p:nvSpPr>
            <p:cNvPr id="8" name="Line 13"/>
            <p:cNvSpPr>
              <a:spLocks noChangeShapeType="1"/>
            </p:cNvSpPr>
            <p:nvPr userDrawn="1"/>
          </p:nvSpPr>
          <p:spPr bwMode="auto">
            <a:xfrm flipV="1">
              <a:off x="267165" y="80687"/>
              <a:ext cx="7200000" cy="458"/>
            </a:xfrm>
            <a:prstGeom prst="line">
              <a:avLst/>
            </a:prstGeom>
            <a:noFill/>
            <a:ln w="1270">
              <a:solidFill>
                <a:srgbClr val="006699">
                  <a:alpha val="35000"/>
                </a:srgbClr>
              </a:solidFill>
              <a:round/>
              <a:headEnd/>
              <a:tailEnd/>
            </a:ln>
            <a:effectLst/>
          </p:spPr>
          <p:txBody>
            <a:bodyPr/>
            <a:lstStyle/>
            <a:p>
              <a:endParaRPr lang="en-US" dirty="0">
                <a:solidFill>
                  <a:srgbClr val="000000"/>
                </a:solidFill>
                <a:latin typeface="Custom_Constantia" panose="02030602050306030303" pitchFamily="18" charset="0"/>
              </a:endParaRPr>
            </a:p>
          </p:txBody>
        </p:sp>
      </p:grpSp>
      <p:pic>
        <p:nvPicPr>
          <p:cNvPr id="3" name="Bild 2" descr="se-chair-logo.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8840" y="30789"/>
            <a:ext cx="339766" cy="346364"/>
          </a:xfrm>
          <a:prstGeom prst="rect">
            <a:avLst/>
          </a:prstGeom>
        </p:spPr>
      </p:pic>
    </p:spTree>
    <p:extLst>
      <p:ext uri="{BB962C8B-B14F-4D97-AF65-F5344CB8AC3E}">
        <p14:creationId xmlns:p14="http://schemas.microsoft.com/office/powerpoint/2010/main" val="3629368563"/>
      </p:ext>
    </p:extLst>
  </p:cSld>
  <p:clrMap bg1="lt1" tx1="dk1" bg2="lt2" tx2="dk2" accent1="accent1" accent2="accent2" accent3="accent3" accent4="accent4" accent5="accent5" accent6="accent6" hlink="hlink" folHlink="folHlink"/>
  <p:sldLayoutIdLst>
    <p:sldLayoutId id="2147483828" r:id="rId1"/>
  </p:sldLayoutIdLst>
  <p:timing>
    <p:tnLst>
      <p:par>
        <p:cTn xmlns:p14="http://schemas.microsoft.com/office/powerpoint/2010/main" id="1" dur="indefinite" restart="never" nodeType="tmRoot"/>
      </p:par>
    </p:tnLst>
  </p:timing>
  <p:hf sldNum="0" hdr="0" ftr="0" dt="0"/>
  <p:txStyles>
    <p:titleStyle>
      <a:lvl1pPr algn="l" rtl="0" fontAlgn="base">
        <a:spcBef>
          <a:spcPct val="0"/>
        </a:spcBef>
        <a:spcAft>
          <a:spcPct val="0"/>
        </a:spcAft>
        <a:defRPr sz="2800" i="0" baseline="0">
          <a:solidFill>
            <a:srgbClr val="006699"/>
          </a:solidFill>
          <a:latin typeface="Custom_Constantia" panose="02030602050306030303" pitchFamily="18" charset="0"/>
          <a:ea typeface="+mj-ea"/>
          <a:cs typeface="+mj-cs"/>
        </a:defRPr>
      </a:lvl1pPr>
      <a:lvl2pPr algn="l" rtl="0" fontAlgn="base">
        <a:spcBef>
          <a:spcPct val="0"/>
        </a:spcBef>
        <a:spcAft>
          <a:spcPct val="0"/>
        </a:spcAft>
        <a:defRPr sz="2800">
          <a:solidFill>
            <a:srgbClr val="006699"/>
          </a:solidFill>
          <a:latin typeface="Arial Black" pitchFamily="34" charset="0"/>
          <a:cs typeface="Arial" charset="0"/>
        </a:defRPr>
      </a:lvl2pPr>
      <a:lvl3pPr algn="l" rtl="0" fontAlgn="base">
        <a:spcBef>
          <a:spcPct val="0"/>
        </a:spcBef>
        <a:spcAft>
          <a:spcPct val="0"/>
        </a:spcAft>
        <a:defRPr sz="2800">
          <a:solidFill>
            <a:srgbClr val="006699"/>
          </a:solidFill>
          <a:latin typeface="Arial Black" pitchFamily="34" charset="0"/>
          <a:cs typeface="Arial" charset="0"/>
        </a:defRPr>
      </a:lvl3pPr>
      <a:lvl4pPr algn="l" rtl="0" fontAlgn="base">
        <a:spcBef>
          <a:spcPct val="0"/>
        </a:spcBef>
        <a:spcAft>
          <a:spcPct val="0"/>
        </a:spcAft>
        <a:defRPr sz="2800">
          <a:solidFill>
            <a:srgbClr val="006699"/>
          </a:solidFill>
          <a:latin typeface="Arial Black" pitchFamily="34" charset="0"/>
          <a:cs typeface="Arial" charset="0"/>
        </a:defRPr>
      </a:lvl4pPr>
      <a:lvl5pPr algn="l" rtl="0" fontAlgn="base">
        <a:spcBef>
          <a:spcPct val="0"/>
        </a:spcBef>
        <a:spcAft>
          <a:spcPct val="0"/>
        </a:spcAft>
        <a:defRPr sz="2800">
          <a:solidFill>
            <a:srgbClr val="006699"/>
          </a:solidFill>
          <a:latin typeface="Arial Black" pitchFamily="34" charset="0"/>
          <a:cs typeface="Arial" charset="0"/>
        </a:defRPr>
      </a:lvl5pPr>
      <a:lvl6pPr marL="457200" algn="l" rtl="0" fontAlgn="base">
        <a:spcBef>
          <a:spcPct val="0"/>
        </a:spcBef>
        <a:spcAft>
          <a:spcPct val="0"/>
        </a:spcAft>
        <a:defRPr sz="2800">
          <a:solidFill>
            <a:srgbClr val="006699"/>
          </a:solidFill>
          <a:latin typeface="Arial Black" pitchFamily="34" charset="0"/>
          <a:cs typeface="Arial" charset="0"/>
        </a:defRPr>
      </a:lvl6pPr>
      <a:lvl7pPr marL="914400" algn="l" rtl="0" fontAlgn="base">
        <a:spcBef>
          <a:spcPct val="0"/>
        </a:spcBef>
        <a:spcAft>
          <a:spcPct val="0"/>
        </a:spcAft>
        <a:defRPr sz="2800">
          <a:solidFill>
            <a:srgbClr val="006699"/>
          </a:solidFill>
          <a:latin typeface="Arial Black" pitchFamily="34" charset="0"/>
          <a:cs typeface="Arial" charset="0"/>
        </a:defRPr>
      </a:lvl7pPr>
      <a:lvl8pPr marL="1371600" algn="l" rtl="0" fontAlgn="base">
        <a:spcBef>
          <a:spcPct val="0"/>
        </a:spcBef>
        <a:spcAft>
          <a:spcPct val="0"/>
        </a:spcAft>
        <a:defRPr sz="2800">
          <a:solidFill>
            <a:srgbClr val="006699"/>
          </a:solidFill>
          <a:latin typeface="Arial Black" pitchFamily="34" charset="0"/>
          <a:cs typeface="Arial" charset="0"/>
        </a:defRPr>
      </a:lvl8pPr>
      <a:lvl9pPr marL="1828800" algn="l" rtl="0" fontAlgn="base">
        <a:spcBef>
          <a:spcPct val="0"/>
        </a:spcBef>
        <a:spcAft>
          <a:spcPct val="0"/>
        </a:spcAft>
        <a:defRPr sz="2800">
          <a:solidFill>
            <a:srgbClr val="006699"/>
          </a:solidFill>
          <a:latin typeface="Arial Black" pitchFamily="34" charset="0"/>
          <a:cs typeface="Arial" charset="0"/>
        </a:defRPr>
      </a:lvl9pPr>
    </p:titleStyle>
    <p:bodyStyle>
      <a:lvl1pPr algn="l" rtl="0" fontAlgn="base">
        <a:spcBef>
          <a:spcPct val="20000"/>
        </a:spcBef>
        <a:spcAft>
          <a:spcPct val="0"/>
        </a:spcAft>
        <a:buClr>
          <a:srgbClr val="8B0000"/>
        </a:buClr>
        <a:buFont typeface="Wingdings" pitchFamily="2" charset="2"/>
        <a:defRPr sz="2400">
          <a:solidFill>
            <a:schemeClr val="tx1"/>
          </a:solidFill>
          <a:latin typeface="Custom_Constantia" panose="02030602050306030303" pitchFamily="18" charset="0"/>
          <a:ea typeface="+mn-ea"/>
          <a:cs typeface="+mn-cs"/>
        </a:defRPr>
      </a:lvl1pPr>
      <a:lvl2pPr marL="896938" indent="-360363" algn="l" rtl="0" fontAlgn="base">
        <a:spcBef>
          <a:spcPct val="20000"/>
        </a:spcBef>
        <a:spcAft>
          <a:spcPct val="0"/>
        </a:spcAft>
        <a:buClr>
          <a:srgbClr val="8B0000"/>
        </a:buClr>
        <a:buFont typeface="Wingdings" pitchFamily="2" charset="2"/>
        <a:buChar char="Ø"/>
        <a:defRPr sz="2400">
          <a:solidFill>
            <a:schemeClr val="tx1"/>
          </a:solidFill>
          <a:latin typeface="Custom_Constantia" panose="02030602050306030303" pitchFamily="18" charset="0"/>
          <a:cs typeface="+mn-cs"/>
        </a:defRPr>
      </a:lvl2pPr>
      <a:lvl3pPr marL="1304925" indent="-228600" algn="l" rtl="0" fontAlgn="base">
        <a:spcBef>
          <a:spcPct val="20000"/>
        </a:spcBef>
        <a:spcAft>
          <a:spcPct val="0"/>
        </a:spcAft>
        <a:buClr>
          <a:schemeClr val="tx1"/>
        </a:buClr>
        <a:buFont typeface="Wingdings" pitchFamily="2" charset="2"/>
        <a:buChar char="§"/>
        <a:defRPr sz="2400">
          <a:solidFill>
            <a:schemeClr val="tx1"/>
          </a:solidFill>
          <a:latin typeface="Custom_Constantia" panose="02030602050306030303" pitchFamily="18" charset="0"/>
          <a:cs typeface="+mn-cs"/>
        </a:defRPr>
      </a:lvl3pPr>
      <a:lvl4pPr marL="1712913" indent="-228600" algn="l" rtl="0" fontAlgn="base">
        <a:spcBef>
          <a:spcPct val="20000"/>
        </a:spcBef>
        <a:spcAft>
          <a:spcPct val="0"/>
        </a:spcAft>
        <a:buClr>
          <a:schemeClr val="tx1"/>
        </a:buClr>
        <a:buFont typeface="Wingdings" pitchFamily="2" charset="2"/>
        <a:buChar char="§"/>
        <a:defRPr sz="2400">
          <a:solidFill>
            <a:schemeClr val="tx1"/>
          </a:solidFill>
          <a:latin typeface="Custom_Constantia" panose="02030602050306030303" pitchFamily="18" charset="0"/>
          <a:cs typeface="+mn-cs"/>
        </a:defRPr>
      </a:lvl4pPr>
      <a:lvl5pPr marL="2120900" indent="-228600" algn="l" rtl="0" fontAlgn="base">
        <a:spcBef>
          <a:spcPct val="20000"/>
        </a:spcBef>
        <a:spcAft>
          <a:spcPct val="0"/>
        </a:spcAft>
        <a:buClr>
          <a:schemeClr val="tx1"/>
        </a:buClr>
        <a:buFont typeface="Wingdings" pitchFamily="2" charset="2"/>
        <a:buChar char="§"/>
        <a:defRPr sz="2400">
          <a:solidFill>
            <a:schemeClr val="tx1"/>
          </a:solidFill>
          <a:latin typeface="Custom_Constantia" panose="02030602050306030303" pitchFamily="18" charset="0"/>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3948" y="1944412"/>
            <a:ext cx="8229600" cy="1143000"/>
          </a:xfrm>
          <a:prstGeom prst="rect">
            <a:avLst/>
          </a:prstGeom>
        </p:spPr>
        <p:txBody>
          <a:bodyPr vert="horz" lIns="91440" tIns="45720" rIns="91440" bIns="45720" rtlCol="0" anchor="ctr">
            <a:normAutofit/>
          </a:bodyPr>
          <a:lstStyle/>
          <a:p>
            <a:pPr>
              <a:spcBef>
                <a:spcPct val="50000"/>
              </a:spcBef>
            </a:pPr>
            <a:endParaRPr lang="en-US" sz="2000" dirty="0">
              <a:latin typeface="Comic Sans MS" pitchFamily="66" charset="0"/>
            </a:endParaRPr>
          </a:p>
        </p:txBody>
      </p:sp>
      <p:sp>
        <p:nvSpPr>
          <p:cNvPr id="3" name="Text Placeholder 2"/>
          <p:cNvSpPr>
            <a:spLocks noGrp="1"/>
          </p:cNvSpPr>
          <p:nvPr>
            <p:ph type="body" idx="1"/>
          </p:nvPr>
        </p:nvSpPr>
        <p:spPr>
          <a:xfrm>
            <a:off x="457200" y="3684104"/>
            <a:ext cx="8229600" cy="244205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Box 15"/>
          <p:cNvSpPr txBox="1">
            <a:spLocks noChangeArrowheads="1"/>
          </p:cNvSpPr>
          <p:nvPr userDrawn="1"/>
        </p:nvSpPr>
        <p:spPr bwMode="auto">
          <a:xfrm>
            <a:off x="73253" y="287177"/>
            <a:ext cx="2462212" cy="228600"/>
          </a:xfrm>
          <a:prstGeom prst="rect">
            <a:avLst/>
          </a:prstGeom>
          <a:noFill/>
          <a:ln w="9525">
            <a:noFill/>
            <a:miter lim="800000"/>
            <a:headEnd/>
            <a:tailEnd/>
          </a:ln>
          <a:effectLst/>
        </p:spPr>
        <p:txBody>
          <a:bodyPr>
            <a:spAutoFit/>
          </a:bodyPr>
          <a:lstStyle/>
          <a:p>
            <a:r>
              <a:rPr lang="en-US" sz="900" b="1" i="1" dirty="0">
                <a:solidFill>
                  <a:srgbClr val="990000"/>
                </a:solidFill>
                <a:latin typeface="Verdana" pitchFamily="34" charset="0"/>
              </a:rPr>
              <a:t>Chair of Software Engineering</a:t>
            </a:r>
          </a:p>
        </p:txBody>
      </p:sp>
      <p:pic>
        <p:nvPicPr>
          <p:cNvPr id="11" name="Bild 10" descr="se-chair-logo.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79219" y="40411"/>
            <a:ext cx="339766" cy="346364"/>
          </a:xfrm>
          <a:prstGeom prst="rect">
            <a:avLst/>
          </a:prstGeom>
        </p:spPr>
      </p:pic>
      <p:pic>
        <p:nvPicPr>
          <p:cNvPr id="12" name="Bild 11" descr="eth_logo_kurz_pos.eps"/>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78803" y="107521"/>
            <a:ext cx="1187834" cy="193760"/>
          </a:xfrm>
          <a:prstGeom prst="rect">
            <a:avLst/>
          </a:prstGeom>
        </p:spPr>
      </p:pic>
    </p:spTree>
    <p:extLst>
      <p:ext uri="{BB962C8B-B14F-4D97-AF65-F5344CB8AC3E}">
        <p14:creationId xmlns:p14="http://schemas.microsoft.com/office/powerpoint/2010/main" val="115134109"/>
      </p:ext>
    </p:extLst>
  </p:cSld>
  <p:clrMap bg1="lt1" tx1="dk1" bg2="lt2" tx2="dk2" accent1="accent1" accent2="accent2" accent3="accent3" accent4="accent4" accent5="accent5" accent6="accent6" hlink="hlink" folHlink="folHlink"/>
  <p:sldLayoutIdLst>
    <p:sldLayoutId id="2147483834" r:id="rId1"/>
  </p:sldLayoutIdLst>
  <p:txStyles>
    <p:titleStyle>
      <a:lvl1pPr algn="ctr" defTabSz="914400" rtl="0" eaLnBrk="1" latinLnBrk="0" hangingPunct="1">
        <a:spcBef>
          <a:spcPct val="0"/>
        </a:spcBef>
        <a:buNone/>
        <a:defRPr sz="3600" kern="1200">
          <a:solidFill>
            <a:schemeClr val="tx1"/>
          </a:solidFill>
          <a:latin typeface="Constantia" panose="02030602050306030303"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9.xml"/><Relationship Id="rId1" Type="http://schemas.openxmlformats.org/officeDocument/2006/relationships/tags" Target="../tags/tag43.xml"/><Relationship Id="rId2" Type="http://schemas.openxmlformats.org/officeDocument/2006/relationships/tags" Target="../tags/tag44.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0.xml"/><Relationship Id="rId1" Type="http://schemas.openxmlformats.org/officeDocument/2006/relationships/tags" Target="../tags/tag45.xml"/><Relationship Id="rId2" Type="http://schemas.openxmlformats.org/officeDocument/2006/relationships/tags" Target="../tags/tag46.xml"/></Relationships>
</file>

<file path=ppt/slides/_rels/slide12.xml.rels><?xml version="1.0" encoding="UTF-8" standalone="yes"?>
<Relationships xmlns="http://schemas.openxmlformats.org/package/2006/relationships"><Relationship Id="rId20" Type="http://schemas.openxmlformats.org/officeDocument/2006/relationships/tags" Target="../tags/tag66.xml"/><Relationship Id="rId21" Type="http://schemas.openxmlformats.org/officeDocument/2006/relationships/tags" Target="../tags/tag67.xml"/><Relationship Id="rId22" Type="http://schemas.openxmlformats.org/officeDocument/2006/relationships/tags" Target="../tags/tag68.xml"/><Relationship Id="rId23" Type="http://schemas.openxmlformats.org/officeDocument/2006/relationships/tags" Target="../tags/tag69.xml"/><Relationship Id="rId24" Type="http://schemas.openxmlformats.org/officeDocument/2006/relationships/tags" Target="../tags/tag70.xml"/><Relationship Id="rId25" Type="http://schemas.openxmlformats.org/officeDocument/2006/relationships/tags" Target="../tags/tag71.xml"/><Relationship Id="rId26" Type="http://schemas.openxmlformats.org/officeDocument/2006/relationships/tags" Target="../tags/tag72.xml"/><Relationship Id="rId27" Type="http://schemas.openxmlformats.org/officeDocument/2006/relationships/tags" Target="../tags/tag73.xml"/><Relationship Id="rId28" Type="http://schemas.openxmlformats.org/officeDocument/2006/relationships/tags" Target="../tags/tag74.xml"/><Relationship Id="rId29" Type="http://schemas.openxmlformats.org/officeDocument/2006/relationships/tags" Target="../tags/tag75.xml"/><Relationship Id="rId1" Type="http://schemas.openxmlformats.org/officeDocument/2006/relationships/tags" Target="../tags/tag47.xml"/><Relationship Id="rId2" Type="http://schemas.openxmlformats.org/officeDocument/2006/relationships/tags" Target="../tags/tag48.xml"/><Relationship Id="rId3" Type="http://schemas.openxmlformats.org/officeDocument/2006/relationships/tags" Target="../tags/tag49.xml"/><Relationship Id="rId4" Type="http://schemas.openxmlformats.org/officeDocument/2006/relationships/tags" Target="../tags/tag50.xml"/><Relationship Id="rId5" Type="http://schemas.openxmlformats.org/officeDocument/2006/relationships/tags" Target="../tags/tag51.xml"/><Relationship Id="rId30" Type="http://schemas.openxmlformats.org/officeDocument/2006/relationships/tags" Target="../tags/tag76.xml"/><Relationship Id="rId31" Type="http://schemas.openxmlformats.org/officeDocument/2006/relationships/tags" Target="../tags/tag77.xml"/><Relationship Id="rId32" Type="http://schemas.openxmlformats.org/officeDocument/2006/relationships/tags" Target="../tags/tag78.xml"/><Relationship Id="rId9" Type="http://schemas.openxmlformats.org/officeDocument/2006/relationships/tags" Target="../tags/tag55.xml"/><Relationship Id="rId6" Type="http://schemas.openxmlformats.org/officeDocument/2006/relationships/tags" Target="../tags/tag52.xml"/><Relationship Id="rId7" Type="http://schemas.openxmlformats.org/officeDocument/2006/relationships/tags" Target="../tags/tag53.xml"/><Relationship Id="rId8" Type="http://schemas.openxmlformats.org/officeDocument/2006/relationships/tags" Target="../tags/tag54.xml"/><Relationship Id="rId33" Type="http://schemas.openxmlformats.org/officeDocument/2006/relationships/tags" Target="../tags/tag79.xml"/><Relationship Id="rId34" Type="http://schemas.openxmlformats.org/officeDocument/2006/relationships/tags" Target="../tags/tag80.xml"/><Relationship Id="rId35" Type="http://schemas.openxmlformats.org/officeDocument/2006/relationships/tags" Target="../tags/tag81.xml"/><Relationship Id="rId36" Type="http://schemas.openxmlformats.org/officeDocument/2006/relationships/tags" Target="../tags/tag82.xml"/><Relationship Id="rId10" Type="http://schemas.openxmlformats.org/officeDocument/2006/relationships/tags" Target="../tags/tag56.xml"/><Relationship Id="rId11" Type="http://schemas.openxmlformats.org/officeDocument/2006/relationships/tags" Target="../tags/tag57.xml"/><Relationship Id="rId12" Type="http://schemas.openxmlformats.org/officeDocument/2006/relationships/tags" Target="../tags/tag58.xml"/><Relationship Id="rId13" Type="http://schemas.openxmlformats.org/officeDocument/2006/relationships/tags" Target="../tags/tag59.xml"/><Relationship Id="rId14" Type="http://schemas.openxmlformats.org/officeDocument/2006/relationships/tags" Target="../tags/tag60.xml"/><Relationship Id="rId15" Type="http://schemas.openxmlformats.org/officeDocument/2006/relationships/tags" Target="../tags/tag61.xml"/><Relationship Id="rId16" Type="http://schemas.openxmlformats.org/officeDocument/2006/relationships/tags" Target="../tags/tag62.xml"/><Relationship Id="rId17" Type="http://schemas.openxmlformats.org/officeDocument/2006/relationships/tags" Target="../tags/tag63.xml"/><Relationship Id="rId18" Type="http://schemas.openxmlformats.org/officeDocument/2006/relationships/tags" Target="../tags/tag64.xml"/><Relationship Id="rId19" Type="http://schemas.openxmlformats.org/officeDocument/2006/relationships/tags" Target="../tags/tag65.xml"/><Relationship Id="rId37" Type="http://schemas.openxmlformats.org/officeDocument/2006/relationships/tags" Target="../tags/tag83.xml"/><Relationship Id="rId38" Type="http://schemas.openxmlformats.org/officeDocument/2006/relationships/tags" Target="../tags/tag84.xml"/><Relationship Id="rId39" Type="http://schemas.openxmlformats.org/officeDocument/2006/relationships/tags" Target="../tags/tag85.xml"/><Relationship Id="rId40" Type="http://schemas.openxmlformats.org/officeDocument/2006/relationships/slideLayout" Target="../slideLayouts/slideLayout1.xml"/><Relationship Id="rId41"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9" Type="http://schemas.openxmlformats.org/officeDocument/2006/relationships/tags" Target="../tags/tag94.xml"/><Relationship Id="rId20" Type="http://schemas.openxmlformats.org/officeDocument/2006/relationships/tags" Target="../tags/tag105.xml"/><Relationship Id="rId21" Type="http://schemas.openxmlformats.org/officeDocument/2006/relationships/tags" Target="../tags/tag106.xml"/><Relationship Id="rId22" Type="http://schemas.openxmlformats.org/officeDocument/2006/relationships/tags" Target="../tags/tag107.xml"/><Relationship Id="rId23" Type="http://schemas.openxmlformats.org/officeDocument/2006/relationships/tags" Target="../tags/tag108.xml"/><Relationship Id="rId24" Type="http://schemas.openxmlformats.org/officeDocument/2006/relationships/slideLayout" Target="../slideLayouts/slideLayout1.xml"/><Relationship Id="rId25" Type="http://schemas.openxmlformats.org/officeDocument/2006/relationships/notesSlide" Target="../notesSlides/notesSlide12.xml"/><Relationship Id="rId10" Type="http://schemas.openxmlformats.org/officeDocument/2006/relationships/tags" Target="../tags/tag95.xml"/><Relationship Id="rId11" Type="http://schemas.openxmlformats.org/officeDocument/2006/relationships/tags" Target="../tags/tag96.xml"/><Relationship Id="rId12" Type="http://schemas.openxmlformats.org/officeDocument/2006/relationships/tags" Target="../tags/tag97.xml"/><Relationship Id="rId13" Type="http://schemas.openxmlformats.org/officeDocument/2006/relationships/tags" Target="../tags/tag98.xml"/><Relationship Id="rId14" Type="http://schemas.openxmlformats.org/officeDocument/2006/relationships/tags" Target="../tags/tag99.xml"/><Relationship Id="rId15" Type="http://schemas.openxmlformats.org/officeDocument/2006/relationships/tags" Target="../tags/tag100.xml"/><Relationship Id="rId16" Type="http://schemas.openxmlformats.org/officeDocument/2006/relationships/tags" Target="../tags/tag101.xml"/><Relationship Id="rId17" Type="http://schemas.openxmlformats.org/officeDocument/2006/relationships/tags" Target="../tags/tag102.xml"/><Relationship Id="rId18" Type="http://schemas.openxmlformats.org/officeDocument/2006/relationships/tags" Target="../tags/tag103.xml"/><Relationship Id="rId19" Type="http://schemas.openxmlformats.org/officeDocument/2006/relationships/tags" Target="../tags/tag104.xml"/><Relationship Id="rId1" Type="http://schemas.openxmlformats.org/officeDocument/2006/relationships/tags" Target="../tags/tag86.xml"/><Relationship Id="rId2" Type="http://schemas.openxmlformats.org/officeDocument/2006/relationships/tags" Target="../tags/tag87.xml"/><Relationship Id="rId3" Type="http://schemas.openxmlformats.org/officeDocument/2006/relationships/tags" Target="../tags/tag88.xml"/><Relationship Id="rId4" Type="http://schemas.openxmlformats.org/officeDocument/2006/relationships/tags" Target="../tags/tag89.xml"/><Relationship Id="rId5" Type="http://schemas.openxmlformats.org/officeDocument/2006/relationships/tags" Target="../tags/tag90.xml"/><Relationship Id="rId6" Type="http://schemas.openxmlformats.org/officeDocument/2006/relationships/tags" Target="../tags/tag91.xml"/><Relationship Id="rId7" Type="http://schemas.openxmlformats.org/officeDocument/2006/relationships/tags" Target="../tags/tag92.xml"/><Relationship Id="rId8" Type="http://schemas.openxmlformats.org/officeDocument/2006/relationships/tags" Target="../tags/tag93.xml"/></Relationships>
</file>

<file path=ppt/slides/_rels/slide14.xml.rels><?xml version="1.0" encoding="UTF-8" standalone="yes"?>
<Relationships xmlns="http://schemas.openxmlformats.org/package/2006/relationships"><Relationship Id="rId3" Type="http://schemas.openxmlformats.org/officeDocument/2006/relationships/tags" Target="../tags/tag111.xml"/><Relationship Id="rId4" Type="http://schemas.openxmlformats.org/officeDocument/2006/relationships/slideLayout" Target="../slideLayouts/slideLayout1.xml"/><Relationship Id="rId5" Type="http://schemas.openxmlformats.org/officeDocument/2006/relationships/notesSlide" Target="../notesSlides/notesSlide13.xml"/><Relationship Id="rId1" Type="http://schemas.openxmlformats.org/officeDocument/2006/relationships/tags" Target="../tags/tag109.xml"/><Relationship Id="rId2" Type="http://schemas.openxmlformats.org/officeDocument/2006/relationships/tags" Target="../tags/tag110.xml"/></Relationships>
</file>

<file path=ppt/slides/_rels/slide15.xml.rels><?xml version="1.0" encoding="UTF-8" standalone="yes"?>
<Relationships xmlns="http://schemas.openxmlformats.org/package/2006/relationships"><Relationship Id="rId3" Type="http://schemas.openxmlformats.org/officeDocument/2006/relationships/tags" Target="../tags/tag114.xml"/><Relationship Id="rId4" Type="http://schemas.openxmlformats.org/officeDocument/2006/relationships/slideLayout" Target="../slideLayouts/slideLayout1.xml"/><Relationship Id="rId5" Type="http://schemas.openxmlformats.org/officeDocument/2006/relationships/notesSlide" Target="../notesSlides/notesSlide14.xml"/><Relationship Id="rId1" Type="http://schemas.openxmlformats.org/officeDocument/2006/relationships/tags" Target="../tags/tag112.xml"/><Relationship Id="rId2" Type="http://schemas.openxmlformats.org/officeDocument/2006/relationships/tags" Target="../tags/tag113.xml"/></Relationships>
</file>

<file path=ppt/slides/_rels/slide16.xml.rels><?xml version="1.0" encoding="UTF-8" standalone="yes"?>
<Relationships xmlns="http://schemas.openxmlformats.org/package/2006/relationships"><Relationship Id="rId11" Type="http://schemas.openxmlformats.org/officeDocument/2006/relationships/tags" Target="../tags/tag125.xml"/><Relationship Id="rId12" Type="http://schemas.openxmlformats.org/officeDocument/2006/relationships/tags" Target="../tags/tag126.xml"/><Relationship Id="rId13" Type="http://schemas.openxmlformats.org/officeDocument/2006/relationships/tags" Target="../tags/tag127.xml"/><Relationship Id="rId14" Type="http://schemas.openxmlformats.org/officeDocument/2006/relationships/slideLayout" Target="../slideLayouts/slideLayout1.xml"/><Relationship Id="rId15" Type="http://schemas.openxmlformats.org/officeDocument/2006/relationships/notesSlide" Target="../notesSlides/notesSlide15.xml"/><Relationship Id="rId1" Type="http://schemas.openxmlformats.org/officeDocument/2006/relationships/tags" Target="../tags/tag115.xml"/><Relationship Id="rId2" Type="http://schemas.openxmlformats.org/officeDocument/2006/relationships/tags" Target="../tags/tag116.xml"/><Relationship Id="rId3" Type="http://schemas.openxmlformats.org/officeDocument/2006/relationships/tags" Target="../tags/tag117.xml"/><Relationship Id="rId4" Type="http://schemas.openxmlformats.org/officeDocument/2006/relationships/tags" Target="../tags/tag118.xml"/><Relationship Id="rId5" Type="http://schemas.openxmlformats.org/officeDocument/2006/relationships/tags" Target="../tags/tag119.xml"/><Relationship Id="rId6" Type="http://schemas.openxmlformats.org/officeDocument/2006/relationships/tags" Target="../tags/tag120.xml"/><Relationship Id="rId7" Type="http://schemas.openxmlformats.org/officeDocument/2006/relationships/tags" Target="../tags/tag121.xml"/><Relationship Id="rId8" Type="http://schemas.openxmlformats.org/officeDocument/2006/relationships/tags" Target="../tags/tag122.xml"/><Relationship Id="rId9" Type="http://schemas.openxmlformats.org/officeDocument/2006/relationships/tags" Target="../tags/tag123.xml"/><Relationship Id="rId10" Type="http://schemas.openxmlformats.org/officeDocument/2006/relationships/tags" Target="../tags/tag124.xml"/></Relationships>
</file>

<file path=ppt/slides/_rels/slide17.xml.rels><?xml version="1.0" encoding="UTF-8" standalone="yes"?>
<Relationships xmlns="http://schemas.openxmlformats.org/package/2006/relationships"><Relationship Id="rId3" Type="http://schemas.openxmlformats.org/officeDocument/2006/relationships/tags" Target="../tags/tag130.xml"/><Relationship Id="rId4" Type="http://schemas.openxmlformats.org/officeDocument/2006/relationships/slideLayout" Target="../slideLayouts/slideLayout1.xml"/><Relationship Id="rId5" Type="http://schemas.openxmlformats.org/officeDocument/2006/relationships/notesSlide" Target="../notesSlides/notesSlide16.xml"/><Relationship Id="rId1" Type="http://schemas.openxmlformats.org/officeDocument/2006/relationships/tags" Target="../tags/tag128.xml"/><Relationship Id="rId2" Type="http://schemas.openxmlformats.org/officeDocument/2006/relationships/tags" Target="../tags/tag129.xml"/></Relationships>
</file>

<file path=ppt/slides/_rels/slide18.xml.rels><?xml version="1.0" encoding="UTF-8" standalone="yes"?>
<Relationships xmlns="http://schemas.openxmlformats.org/package/2006/relationships"><Relationship Id="rId3" Type="http://schemas.openxmlformats.org/officeDocument/2006/relationships/tags" Target="../tags/tag133.xml"/><Relationship Id="rId4" Type="http://schemas.openxmlformats.org/officeDocument/2006/relationships/tags" Target="../tags/tag134.xml"/><Relationship Id="rId5" Type="http://schemas.openxmlformats.org/officeDocument/2006/relationships/tags" Target="../tags/tag135.xml"/><Relationship Id="rId6" Type="http://schemas.openxmlformats.org/officeDocument/2006/relationships/tags" Target="../tags/tag136.xml"/><Relationship Id="rId7" Type="http://schemas.openxmlformats.org/officeDocument/2006/relationships/slideLayout" Target="../slideLayouts/slideLayout1.xml"/><Relationship Id="rId8" Type="http://schemas.openxmlformats.org/officeDocument/2006/relationships/notesSlide" Target="../notesSlides/notesSlide17.xml"/><Relationship Id="rId1" Type="http://schemas.openxmlformats.org/officeDocument/2006/relationships/tags" Target="../tags/tag131.xml"/><Relationship Id="rId2" Type="http://schemas.openxmlformats.org/officeDocument/2006/relationships/tags" Target="../tags/tag13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18.xml"/><Relationship Id="rId1" Type="http://schemas.openxmlformats.org/officeDocument/2006/relationships/tags" Target="../tags/tag137.xml"/><Relationship Id="rId2" Type="http://schemas.openxmlformats.org/officeDocument/2006/relationships/tags" Target="../tags/tag1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3" Type="http://schemas.openxmlformats.org/officeDocument/2006/relationships/tags" Target="../tags/tag151.xml"/><Relationship Id="rId14" Type="http://schemas.openxmlformats.org/officeDocument/2006/relationships/tags" Target="../tags/tag152.xml"/><Relationship Id="rId15" Type="http://schemas.openxmlformats.org/officeDocument/2006/relationships/tags" Target="../tags/tag153.xml"/><Relationship Id="rId16" Type="http://schemas.openxmlformats.org/officeDocument/2006/relationships/tags" Target="../tags/tag154.xml"/><Relationship Id="rId17" Type="http://schemas.openxmlformats.org/officeDocument/2006/relationships/tags" Target="../tags/tag155.xml"/><Relationship Id="rId18" Type="http://schemas.openxmlformats.org/officeDocument/2006/relationships/tags" Target="../tags/tag156.xml"/><Relationship Id="rId19" Type="http://schemas.openxmlformats.org/officeDocument/2006/relationships/tags" Target="../tags/tag157.xml"/><Relationship Id="rId50" Type="http://schemas.openxmlformats.org/officeDocument/2006/relationships/tags" Target="../tags/tag188.xml"/><Relationship Id="rId51" Type="http://schemas.openxmlformats.org/officeDocument/2006/relationships/tags" Target="../tags/tag189.xml"/><Relationship Id="rId52" Type="http://schemas.openxmlformats.org/officeDocument/2006/relationships/tags" Target="../tags/tag190.xml"/><Relationship Id="rId53" Type="http://schemas.openxmlformats.org/officeDocument/2006/relationships/slideLayout" Target="../slideLayouts/slideLayout1.xml"/><Relationship Id="rId54" Type="http://schemas.openxmlformats.org/officeDocument/2006/relationships/notesSlide" Target="../notesSlides/notesSlide19.xml"/><Relationship Id="rId40" Type="http://schemas.openxmlformats.org/officeDocument/2006/relationships/tags" Target="../tags/tag178.xml"/><Relationship Id="rId41" Type="http://schemas.openxmlformats.org/officeDocument/2006/relationships/tags" Target="../tags/tag179.xml"/><Relationship Id="rId42" Type="http://schemas.openxmlformats.org/officeDocument/2006/relationships/tags" Target="../tags/tag180.xml"/><Relationship Id="rId43" Type="http://schemas.openxmlformats.org/officeDocument/2006/relationships/tags" Target="../tags/tag181.xml"/><Relationship Id="rId44" Type="http://schemas.openxmlformats.org/officeDocument/2006/relationships/tags" Target="../tags/tag182.xml"/><Relationship Id="rId45" Type="http://schemas.openxmlformats.org/officeDocument/2006/relationships/tags" Target="../tags/tag183.xml"/><Relationship Id="rId46" Type="http://schemas.openxmlformats.org/officeDocument/2006/relationships/tags" Target="../tags/tag184.xml"/><Relationship Id="rId47" Type="http://schemas.openxmlformats.org/officeDocument/2006/relationships/tags" Target="../tags/tag185.xml"/><Relationship Id="rId48" Type="http://schemas.openxmlformats.org/officeDocument/2006/relationships/tags" Target="../tags/tag186.xml"/><Relationship Id="rId49" Type="http://schemas.openxmlformats.org/officeDocument/2006/relationships/tags" Target="../tags/tag187.xml"/><Relationship Id="rId1" Type="http://schemas.openxmlformats.org/officeDocument/2006/relationships/tags" Target="../tags/tag139.xml"/><Relationship Id="rId2" Type="http://schemas.openxmlformats.org/officeDocument/2006/relationships/tags" Target="../tags/tag140.xml"/><Relationship Id="rId3" Type="http://schemas.openxmlformats.org/officeDocument/2006/relationships/tags" Target="../tags/tag141.xml"/><Relationship Id="rId4" Type="http://schemas.openxmlformats.org/officeDocument/2006/relationships/tags" Target="../tags/tag142.xml"/><Relationship Id="rId5" Type="http://schemas.openxmlformats.org/officeDocument/2006/relationships/tags" Target="../tags/tag143.xml"/><Relationship Id="rId6" Type="http://schemas.openxmlformats.org/officeDocument/2006/relationships/tags" Target="../tags/tag144.xml"/><Relationship Id="rId7" Type="http://schemas.openxmlformats.org/officeDocument/2006/relationships/tags" Target="../tags/tag145.xml"/><Relationship Id="rId8" Type="http://schemas.openxmlformats.org/officeDocument/2006/relationships/tags" Target="../tags/tag146.xml"/><Relationship Id="rId9" Type="http://schemas.openxmlformats.org/officeDocument/2006/relationships/tags" Target="../tags/tag147.xml"/><Relationship Id="rId30" Type="http://schemas.openxmlformats.org/officeDocument/2006/relationships/tags" Target="../tags/tag168.xml"/><Relationship Id="rId31" Type="http://schemas.openxmlformats.org/officeDocument/2006/relationships/tags" Target="../tags/tag169.xml"/><Relationship Id="rId32" Type="http://schemas.openxmlformats.org/officeDocument/2006/relationships/tags" Target="../tags/tag170.xml"/><Relationship Id="rId33" Type="http://schemas.openxmlformats.org/officeDocument/2006/relationships/tags" Target="../tags/tag171.xml"/><Relationship Id="rId34" Type="http://schemas.openxmlformats.org/officeDocument/2006/relationships/tags" Target="../tags/tag172.xml"/><Relationship Id="rId35" Type="http://schemas.openxmlformats.org/officeDocument/2006/relationships/tags" Target="../tags/tag173.xml"/><Relationship Id="rId36" Type="http://schemas.openxmlformats.org/officeDocument/2006/relationships/tags" Target="../tags/tag174.xml"/><Relationship Id="rId37" Type="http://schemas.openxmlformats.org/officeDocument/2006/relationships/tags" Target="../tags/tag175.xml"/><Relationship Id="rId38" Type="http://schemas.openxmlformats.org/officeDocument/2006/relationships/tags" Target="../tags/tag176.xml"/><Relationship Id="rId39" Type="http://schemas.openxmlformats.org/officeDocument/2006/relationships/tags" Target="../tags/tag177.xml"/><Relationship Id="rId20" Type="http://schemas.openxmlformats.org/officeDocument/2006/relationships/tags" Target="../tags/tag158.xml"/><Relationship Id="rId21" Type="http://schemas.openxmlformats.org/officeDocument/2006/relationships/tags" Target="../tags/tag159.xml"/><Relationship Id="rId22" Type="http://schemas.openxmlformats.org/officeDocument/2006/relationships/tags" Target="../tags/tag160.xml"/><Relationship Id="rId23" Type="http://schemas.openxmlformats.org/officeDocument/2006/relationships/tags" Target="../tags/tag161.xml"/><Relationship Id="rId24" Type="http://schemas.openxmlformats.org/officeDocument/2006/relationships/tags" Target="../tags/tag162.xml"/><Relationship Id="rId25" Type="http://schemas.openxmlformats.org/officeDocument/2006/relationships/tags" Target="../tags/tag163.xml"/><Relationship Id="rId26" Type="http://schemas.openxmlformats.org/officeDocument/2006/relationships/tags" Target="../tags/tag164.xml"/><Relationship Id="rId27" Type="http://schemas.openxmlformats.org/officeDocument/2006/relationships/tags" Target="../tags/tag165.xml"/><Relationship Id="rId28" Type="http://schemas.openxmlformats.org/officeDocument/2006/relationships/tags" Target="../tags/tag166.xml"/><Relationship Id="rId29" Type="http://schemas.openxmlformats.org/officeDocument/2006/relationships/tags" Target="../tags/tag167.xml"/><Relationship Id="rId10" Type="http://schemas.openxmlformats.org/officeDocument/2006/relationships/tags" Target="../tags/tag148.xml"/><Relationship Id="rId11" Type="http://schemas.openxmlformats.org/officeDocument/2006/relationships/tags" Target="../tags/tag149.xml"/><Relationship Id="rId12" Type="http://schemas.openxmlformats.org/officeDocument/2006/relationships/tags" Target="../tags/tag15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0.xml"/><Relationship Id="rId1" Type="http://schemas.openxmlformats.org/officeDocument/2006/relationships/tags" Target="../tags/tag191.xml"/><Relationship Id="rId2" Type="http://schemas.openxmlformats.org/officeDocument/2006/relationships/tags" Target="../tags/tag192.xml"/></Relationships>
</file>

<file path=ppt/slides/_rels/slide22.xml.rels><?xml version="1.0" encoding="UTF-8" standalone="yes"?>
<Relationships xmlns="http://schemas.openxmlformats.org/package/2006/relationships"><Relationship Id="rId3" Type="http://schemas.openxmlformats.org/officeDocument/2006/relationships/tags" Target="../tags/tag195.xml"/><Relationship Id="rId4" Type="http://schemas.openxmlformats.org/officeDocument/2006/relationships/slideLayout" Target="../slideLayouts/slideLayout1.xml"/><Relationship Id="rId5" Type="http://schemas.openxmlformats.org/officeDocument/2006/relationships/notesSlide" Target="../notesSlides/notesSlide21.xml"/><Relationship Id="rId1" Type="http://schemas.openxmlformats.org/officeDocument/2006/relationships/tags" Target="../tags/tag193.xml"/><Relationship Id="rId2" Type="http://schemas.openxmlformats.org/officeDocument/2006/relationships/tags" Target="../tags/tag19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2.xml"/><Relationship Id="rId1" Type="http://schemas.openxmlformats.org/officeDocument/2006/relationships/tags" Target="../tags/tag196.xml"/><Relationship Id="rId2" Type="http://schemas.openxmlformats.org/officeDocument/2006/relationships/tags" Target="../tags/tag197.xml"/></Relationships>
</file>

<file path=ppt/slides/_rels/slide24.xml.rels><?xml version="1.0" encoding="UTF-8" standalone="yes"?>
<Relationships xmlns="http://schemas.openxmlformats.org/package/2006/relationships"><Relationship Id="rId3" Type="http://schemas.openxmlformats.org/officeDocument/2006/relationships/tags" Target="../tags/tag200.xml"/><Relationship Id="rId4" Type="http://schemas.openxmlformats.org/officeDocument/2006/relationships/slideLayout" Target="../slideLayouts/slideLayout1.xml"/><Relationship Id="rId5" Type="http://schemas.openxmlformats.org/officeDocument/2006/relationships/notesSlide" Target="../notesSlides/notesSlide23.xml"/><Relationship Id="rId6" Type="http://schemas.openxmlformats.org/officeDocument/2006/relationships/image" Target="../media/image6.png"/><Relationship Id="rId1" Type="http://schemas.openxmlformats.org/officeDocument/2006/relationships/tags" Target="../tags/tag198.xml"/><Relationship Id="rId2" Type="http://schemas.openxmlformats.org/officeDocument/2006/relationships/tags" Target="../tags/tag199.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4.xml"/><Relationship Id="rId1" Type="http://schemas.openxmlformats.org/officeDocument/2006/relationships/tags" Target="../tags/tag201.xml"/><Relationship Id="rId2" Type="http://schemas.openxmlformats.org/officeDocument/2006/relationships/tags" Target="../tags/tag202.xml"/></Relationships>
</file>

<file path=ppt/slides/_rels/slide26.xml.rels><?xml version="1.0" encoding="UTF-8" standalone="yes"?>
<Relationships xmlns="http://schemas.openxmlformats.org/package/2006/relationships"><Relationship Id="rId3" Type="http://schemas.openxmlformats.org/officeDocument/2006/relationships/tags" Target="../tags/tag205.xml"/><Relationship Id="rId4" Type="http://schemas.openxmlformats.org/officeDocument/2006/relationships/slideLayout" Target="../slideLayouts/slideLayout1.xml"/><Relationship Id="rId5" Type="http://schemas.openxmlformats.org/officeDocument/2006/relationships/notesSlide" Target="../notesSlides/notesSlide25.xml"/><Relationship Id="rId1" Type="http://schemas.openxmlformats.org/officeDocument/2006/relationships/tags" Target="../tags/tag203.xml"/><Relationship Id="rId2" Type="http://schemas.openxmlformats.org/officeDocument/2006/relationships/tags" Target="../tags/tag204.xml"/></Relationships>
</file>

<file path=ppt/slides/_rels/slide27.xml.rels><?xml version="1.0" encoding="UTF-8" standalone="yes"?>
<Relationships xmlns="http://schemas.openxmlformats.org/package/2006/relationships"><Relationship Id="rId11" Type="http://schemas.openxmlformats.org/officeDocument/2006/relationships/tags" Target="../tags/tag216.xml"/><Relationship Id="rId12" Type="http://schemas.openxmlformats.org/officeDocument/2006/relationships/tags" Target="../tags/tag217.xml"/><Relationship Id="rId13" Type="http://schemas.openxmlformats.org/officeDocument/2006/relationships/tags" Target="../tags/tag218.xml"/><Relationship Id="rId14" Type="http://schemas.openxmlformats.org/officeDocument/2006/relationships/slideLayout" Target="../slideLayouts/slideLayout1.xml"/><Relationship Id="rId15" Type="http://schemas.openxmlformats.org/officeDocument/2006/relationships/notesSlide" Target="../notesSlides/notesSlide26.xml"/><Relationship Id="rId1" Type="http://schemas.openxmlformats.org/officeDocument/2006/relationships/tags" Target="../tags/tag206.xml"/><Relationship Id="rId2" Type="http://schemas.openxmlformats.org/officeDocument/2006/relationships/tags" Target="../tags/tag207.xml"/><Relationship Id="rId3" Type="http://schemas.openxmlformats.org/officeDocument/2006/relationships/tags" Target="../tags/tag208.xml"/><Relationship Id="rId4" Type="http://schemas.openxmlformats.org/officeDocument/2006/relationships/tags" Target="../tags/tag209.xml"/><Relationship Id="rId5" Type="http://schemas.openxmlformats.org/officeDocument/2006/relationships/tags" Target="../tags/tag210.xml"/><Relationship Id="rId6" Type="http://schemas.openxmlformats.org/officeDocument/2006/relationships/tags" Target="../tags/tag211.xml"/><Relationship Id="rId7" Type="http://schemas.openxmlformats.org/officeDocument/2006/relationships/tags" Target="../tags/tag212.xml"/><Relationship Id="rId8" Type="http://schemas.openxmlformats.org/officeDocument/2006/relationships/tags" Target="../tags/tag213.xml"/><Relationship Id="rId9" Type="http://schemas.openxmlformats.org/officeDocument/2006/relationships/tags" Target="../tags/tag214.xml"/><Relationship Id="rId10" Type="http://schemas.openxmlformats.org/officeDocument/2006/relationships/tags" Target="../tags/tag215.xml"/></Relationships>
</file>

<file path=ppt/slides/_rels/slide28.xml.rels><?xml version="1.0" encoding="UTF-8" standalone="yes"?>
<Relationships xmlns="http://schemas.openxmlformats.org/package/2006/relationships"><Relationship Id="rId11" Type="http://schemas.openxmlformats.org/officeDocument/2006/relationships/tags" Target="../tags/tag229.xml"/><Relationship Id="rId12" Type="http://schemas.openxmlformats.org/officeDocument/2006/relationships/tags" Target="../tags/tag230.xml"/><Relationship Id="rId13" Type="http://schemas.openxmlformats.org/officeDocument/2006/relationships/tags" Target="../tags/tag231.xml"/><Relationship Id="rId14" Type="http://schemas.openxmlformats.org/officeDocument/2006/relationships/tags" Target="../tags/tag232.xml"/><Relationship Id="rId15" Type="http://schemas.openxmlformats.org/officeDocument/2006/relationships/tags" Target="../tags/tag233.xml"/><Relationship Id="rId16" Type="http://schemas.openxmlformats.org/officeDocument/2006/relationships/tags" Target="../tags/tag234.xml"/><Relationship Id="rId17" Type="http://schemas.openxmlformats.org/officeDocument/2006/relationships/tags" Target="../tags/tag235.xml"/><Relationship Id="rId18" Type="http://schemas.openxmlformats.org/officeDocument/2006/relationships/slideLayout" Target="../slideLayouts/slideLayout1.xml"/><Relationship Id="rId19" Type="http://schemas.openxmlformats.org/officeDocument/2006/relationships/notesSlide" Target="../notesSlides/notesSlide27.xml"/><Relationship Id="rId1" Type="http://schemas.openxmlformats.org/officeDocument/2006/relationships/tags" Target="../tags/tag219.xml"/><Relationship Id="rId2" Type="http://schemas.openxmlformats.org/officeDocument/2006/relationships/tags" Target="../tags/tag220.xml"/><Relationship Id="rId3" Type="http://schemas.openxmlformats.org/officeDocument/2006/relationships/tags" Target="../tags/tag221.xml"/><Relationship Id="rId4" Type="http://schemas.openxmlformats.org/officeDocument/2006/relationships/tags" Target="../tags/tag222.xml"/><Relationship Id="rId5" Type="http://schemas.openxmlformats.org/officeDocument/2006/relationships/tags" Target="../tags/tag223.xml"/><Relationship Id="rId6" Type="http://schemas.openxmlformats.org/officeDocument/2006/relationships/tags" Target="../tags/tag224.xml"/><Relationship Id="rId7" Type="http://schemas.openxmlformats.org/officeDocument/2006/relationships/tags" Target="../tags/tag225.xml"/><Relationship Id="rId8" Type="http://schemas.openxmlformats.org/officeDocument/2006/relationships/tags" Target="../tags/tag226.xml"/><Relationship Id="rId9" Type="http://schemas.openxmlformats.org/officeDocument/2006/relationships/tags" Target="../tags/tag227.xml"/><Relationship Id="rId10" Type="http://schemas.openxmlformats.org/officeDocument/2006/relationships/tags" Target="../tags/tag228.xml"/></Relationships>
</file>

<file path=ppt/slides/_rels/slide29.xml.rels><?xml version="1.0" encoding="UTF-8" standalone="yes"?>
<Relationships xmlns="http://schemas.openxmlformats.org/package/2006/relationships"><Relationship Id="rId11" Type="http://schemas.openxmlformats.org/officeDocument/2006/relationships/tags" Target="../tags/tag246.xml"/><Relationship Id="rId12" Type="http://schemas.openxmlformats.org/officeDocument/2006/relationships/tags" Target="../tags/tag247.xml"/><Relationship Id="rId13" Type="http://schemas.openxmlformats.org/officeDocument/2006/relationships/tags" Target="../tags/tag248.xml"/><Relationship Id="rId14" Type="http://schemas.openxmlformats.org/officeDocument/2006/relationships/tags" Target="../tags/tag249.xml"/><Relationship Id="rId15" Type="http://schemas.openxmlformats.org/officeDocument/2006/relationships/tags" Target="../tags/tag250.xml"/><Relationship Id="rId16" Type="http://schemas.openxmlformats.org/officeDocument/2006/relationships/tags" Target="../tags/tag251.xml"/><Relationship Id="rId17" Type="http://schemas.openxmlformats.org/officeDocument/2006/relationships/tags" Target="../tags/tag252.xml"/><Relationship Id="rId18" Type="http://schemas.openxmlformats.org/officeDocument/2006/relationships/slideLayout" Target="../slideLayouts/slideLayout1.xml"/><Relationship Id="rId19" Type="http://schemas.openxmlformats.org/officeDocument/2006/relationships/notesSlide" Target="../notesSlides/notesSlide28.xml"/><Relationship Id="rId1" Type="http://schemas.openxmlformats.org/officeDocument/2006/relationships/tags" Target="../tags/tag236.xml"/><Relationship Id="rId2" Type="http://schemas.openxmlformats.org/officeDocument/2006/relationships/tags" Target="../tags/tag237.xml"/><Relationship Id="rId3" Type="http://schemas.openxmlformats.org/officeDocument/2006/relationships/tags" Target="../tags/tag238.xml"/><Relationship Id="rId4" Type="http://schemas.openxmlformats.org/officeDocument/2006/relationships/tags" Target="../tags/tag239.xml"/><Relationship Id="rId5" Type="http://schemas.openxmlformats.org/officeDocument/2006/relationships/tags" Target="../tags/tag240.xml"/><Relationship Id="rId6" Type="http://schemas.openxmlformats.org/officeDocument/2006/relationships/tags" Target="../tags/tag241.xml"/><Relationship Id="rId7" Type="http://schemas.openxmlformats.org/officeDocument/2006/relationships/tags" Target="../tags/tag242.xml"/><Relationship Id="rId8" Type="http://schemas.openxmlformats.org/officeDocument/2006/relationships/tags" Target="../tags/tag243.xml"/><Relationship Id="rId9" Type="http://schemas.openxmlformats.org/officeDocument/2006/relationships/tags" Target="../tags/tag244.xml"/><Relationship Id="rId10" Type="http://schemas.openxmlformats.org/officeDocument/2006/relationships/tags" Target="../tags/tag245.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xml"/><Relationship Id="rId1" Type="http://schemas.openxmlformats.org/officeDocument/2006/relationships/tags" Target="../tags/tag2.xml"/><Relationship Id="rId2"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tags" Target="../tags/tag255.xml"/><Relationship Id="rId4" Type="http://schemas.openxmlformats.org/officeDocument/2006/relationships/tags" Target="../tags/tag256.xml"/><Relationship Id="rId5" Type="http://schemas.openxmlformats.org/officeDocument/2006/relationships/slideLayout" Target="../slideLayouts/slideLayout1.xml"/><Relationship Id="rId6" Type="http://schemas.openxmlformats.org/officeDocument/2006/relationships/notesSlide" Target="../notesSlides/notesSlide29.xml"/><Relationship Id="rId1" Type="http://schemas.openxmlformats.org/officeDocument/2006/relationships/tags" Target="../tags/tag253.xml"/><Relationship Id="rId2" Type="http://schemas.openxmlformats.org/officeDocument/2006/relationships/tags" Target="../tags/tag254.xml"/></Relationships>
</file>

<file path=ppt/slides/_rels/slide31.xml.rels><?xml version="1.0" encoding="UTF-8" standalone="yes"?>
<Relationships xmlns="http://schemas.openxmlformats.org/package/2006/relationships"><Relationship Id="rId20" Type="http://schemas.openxmlformats.org/officeDocument/2006/relationships/tags" Target="../tags/tag276.xml"/><Relationship Id="rId21" Type="http://schemas.openxmlformats.org/officeDocument/2006/relationships/tags" Target="../tags/tag277.xml"/><Relationship Id="rId22" Type="http://schemas.openxmlformats.org/officeDocument/2006/relationships/tags" Target="../tags/tag278.xml"/><Relationship Id="rId23" Type="http://schemas.openxmlformats.org/officeDocument/2006/relationships/tags" Target="../tags/tag279.xml"/><Relationship Id="rId24" Type="http://schemas.openxmlformats.org/officeDocument/2006/relationships/tags" Target="../tags/tag280.xml"/><Relationship Id="rId25" Type="http://schemas.openxmlformats.org/officeDocument/2006/relationships/tags" Target="../tags/tag281.xml"/><Relationship Id="rId26" Type="http://schemas.openxmlformats.org/officeDocument/2006/relationships/tags" Target="../tags/tag282.xml"/><Relationship Id="rId27" Type="http://schemas.openxmlformats.org/officeDocument/2006/relationships/tags" Target="../tags/tag283.xml"/><Relationship Id="rId28" Type="http://schemas.openxmlformats.org/officeDocument/2006/relationships/tags" Target="../tags/tag284.xml"/><Relationship Id="rId29" Type="http://schemas.openxmlformats.org/officeDocument/2006/relationships/tags" Target="../tags/tag285.xml"/><Relationship Id="rId1" Type="http://schemas.openxmlformats.org/officeDocument/2006/relationships/tags" Target="../tags/tag257.xml"/><Relationship Id="rId2" Type="http://schemas.openxmlformats.org/officeDocument/2006/relationships/tags" Target="../tags/tag258.xml"/><Relationship Id="rId3" Type="http://schemas.openxmlformats.org/officeDocument/2006/relationships/tags" Target="../tags/tag259.xml"/><Relationship Id="rId4" Type="http://schemas.openxmlformats.org/officeDocument/2006/relationships/tags" Target="../tags/tag260.xml"/><Relationship Id="rId5" Type="http://schemas.openxmlformats.org/officeDocument/2006/relationships/tags" Target="../tags/tag261.xml"/><Relationship Id="rId30" Type="http://schemas.openxmlformats.org/officeDocument/2006/relationships/tags" Target="../tags/tag286.xml"/><Relationship Id="rId31" Type="http://schemas.openxmlformats.org/officeDocument/2006/relationships/tags" Target="../tags/tag287.xml"/><Relationship Id="rId32" Type="http://schemas.openxmlformats.org/officeDocument/2006/relationships/tags" Target="../tags/tag288.xml"/><Relationship Id="rId9" Type="http://schemas.openxmlformats.org/officeDocument/2006/relationships/tags" Target="../tags/tag265.xml"/><Relationship Id="rId6" Type="http://schemas.openxmlformats.org/officeDocument/2006/relationships/tags" Target="../tags/tag262.xml"/><Relationship Id="rId7" Type="http://schemas.openxmlformats.org/officeDocument/2006/relationships/tags" Target="../tags/tag263.xml"/><Relationship Id="rId8" Type="http://schemas.openxmlformats.org/officeDocument/2006/relationships/tags" Target="../tags/tag264.xml"/><Relationship Id="rId33" Type="http://schemas.openxmlformats.org/officeDocument/2006/relationships/tags" Target="../tags/tag289.xml"/><Relationship Id="rId34" Type="http://schemas.openxmlformats.org/officeDocument/2006/relationships/tags" Target="../tags/tag290.xml"/><Relationship Id="rId35" Type="http://schemas.openxmlformats.org/officeDocument/2006/relationships/tags" Target="../tags/tag291.xml"/><Relationship Id="rId36" Type="http://schemas.openxmlformats.org/officeDocument/2006/relationships/tags" Target="../tags/tag292.xml"/><Relationship Id="rId10" Type="http://schemas.openxmlformats.org/officeDocument/2006/relationships/tags" Target="../tags/tag266.xml"/><Relationship Id="rId11" Type="http://schemas.openxmlformats.org/officeDocument/2006/relationships/tags" Target="../tags/tag267.xml"/><Relationship Id="rId12" Type="http://schemas.openxmlformats.org/officeDocument/2006/relationships/tags" Target="../tags/tag268.xml"/><Relationship Id="rId13" Type="http://schemas.openxmlformats.org/officeDocument/2006/relationships/tags" Target="../tags/tag269.xml"/><Relationship Id="rId14" Type="http://schemas.openxmlformats.org/officeDocument/2006/relationships/tags" Target="../tags/tag270.xml"/><Relationship Id="rId15" Type="http://schemas.openxmlformats.org/officeDocument/2006/relationships/tags" Target="../tags/tag271.xml"/><Relationship Id="rId16" Type="http://schemas.openxmlformats.org/officeDocument/2006/relationships/tags" Target="../tags/tag272.xml"/><Relationship Id="rId17" Type="http://schemas.openxmlformats.org/officeDocument/2006/relationships/tags" Target="../tags/tag273.xml"/><Relationship Id="rId18" Type="http://schemas.openxmlformats.org/officeDocument/2006/relationships/tags" Target="../tags/tag274.xml"/><Relationship Id="rId19" Type="http://schemas.openxmlformats.org/officeDocument/2006/relationships/tags" Target="../tags/tag275.xml"/><Relationship Id="rId37" Type="http://schemas.openxmlformats.org/officeDocument/2006/relationships/tags" Target="../tags/tag293.xml"/><Relationship Id="rId38" Type="http://schemas.openxmlformats.org/officeDocument/2006/relationships/tags" Target="../tags/tag294.xml"/><Relationship Id="rId39" Type="http://schemas.openxmlformats.org/officeDocument/2006/relationships/slideLayout" Target="../slideLayouts/slideLayout1.xml"/><Relationship Id="rId40" Type="http://schemas.openxmlformats.org/officeDocument/2006/relationships/notesSlide" Target="../notesSlides/notesSlide30.xml"/><Relationship Id="rId41"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1.xml"/><Relationship Id="rId1" Type="http://schemas.openxmlformats.org/officeDocument/2006/relationships/tags" Target="../tags/tag295.xml"/><Relationship Id="rId2" Type="http://schemas.openxmlformats.org/officeDocument/2006/relationships/tags" Target="../tags/tag29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2.xml"/><Relationship Id="rId1" Type="http://schemas.openxmlformats.org/officeDocument/2006/relationships/tags" Target="../tags/tag297.xml"/><Relationship Id="rId2" Type="http://schemas.openxmlformats.org/officeDocument/2006/relationships/tags" Target="../tags/tag298.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3.xml"/><Relationship Id="rId1" Type="http://schemas.openxmlformats.org/officeDocument/2006/relationships/tags" Target="../tags/tag299.xml"/><Relationship Id="rId2" Type="http://schemas.openxmlformats.org/officeDocument/2006/relationships/tags" Target="../tags/tag300.xml"/></Relationships>
</file>

<file path=ppt/slides/_rels/slide35.xml.rels><?xml version="1.0" encoding="UTF-8" standalone="yes"?>
<Relationships xmlns="http://schemas.openxmlformats.org/package/2006/relationships"><Relationship Id="rId11" Type="http://schemas.openxmlformats.org/officeDocument/2006/relationships/slideLayout" Target="../slideLayouts/slideLayout1.xml"/><Relationship Id="rId12" Type="http://schemas.openxmlformats.org/officeDocument/2006/relationships/notesSlide" Target="../notesSlides/notesSlide34.xml"/><Relationship Id="rId1" Type="http://schemas.openxmlformats.org/officeDocument/2006/relationships/tags" Target="../tags/tag301.xml"/><Relationship Id="rId2" Type="http://schemas.openxmlformats.org/officeDocument/2006/relationships/tags" Target="../tags/tag302.xml"/><Relationship Id="rId3" Type="http://schemas.openxmlformats.org/officeDocument/2006/relationships/tags" Target="../tags/tag303.xml"/><Relationship Id="rId4" Type="http://schemas.openxmlformats.org/officeDocument/2006/relationships/tags" Target="../tags/tag304.xml"/><Relationship Id="rId5" Type="http://schemas.openxmlformats.org/officeDocument/2006/relationships/tags" Target="../tags/tag305.xml"/><Relationship Id="rId6" Type="http://schemas.openxmlformats.org/officeDocument/2006/relationships/tags" Target="../tags/tag306.xml"/><Relationship Id="rId7" Type="http://schemas.openxmlformats.org/officeDocument/2006/relationships/tags" Target="../tags/tag307.xml"/><Relationship Id="rId8" Type="http://schemas.openxmlformats.org/officeDocument/2006/relationships/tags" Target="../tags/tag308.xml"/><Relationship Id="rId9" Type="http://schemas.openxmlformats.org/officeDocument/2006/relationships/tags" Target="../tags/tag309.xml"/><Relationship Id="rId10" Type="http://schemas.openxmlformats.org/officeDocument/2006/relationships/tags" Target="../tags/tag310.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5.xml"/><Relationship Id="rId1" Type="http://schemas.openxmlformats.org/officeDocument/2006/relationships/tags" Target="../tags/tag311.xml"/><Relationship Id="rId2" Type="http://schemas.openxmlformats.org/officeDocument/2006/relationships/tags" Target="../tags/tag312.xml"/></Relationships>
</file>

<file path=ppt/slides/_rels/slide37.xml.rels><?xml version="1.0" encoding="UTF-8" standalone="yes"?>
<Relationships xmlns="http://schemas.openxmlformats.org/package/2006/relationships"><Relationship Id="rId13" Type="http://schemas.openxmlformats.org/officeDocument/2006/relationships/tags" Target="../tags/tag325.xml"/><Relationship Id="rId14" Type="http://schemas.openxmlformats.org/officeDocument/2006/relationships/tags" Target="../tags/tag326.xml"/><Relationship Id="rId15" Type="http://schemas.openxmlformats.org/officeDocument/2006/relationships/tags" Target="../tags/tag327.xml"/><Relationship Id="rId16" Type="http://schemas.openxmlformats.org/officeDocument/2006/relationships/tags" Target="../tags/tag328.xml"/><Relationship Id="rId17" Type="http://schemas.openxmlformats.org/officeDocument/2006/relationships/tags" Target="../tags/tag329.xml"/><Relationship Id="rId18" Type="http://schemas.openxmlformats.org/officeDocument/2006/relationships/tags" Target="../tags/tag330.xml"/><Relationship Id="rId19" Type="http://schemas.openxmlformats.org/officeDocument/2006/relationships/tags" Target="../tags/tag331.xml"/><Relationship Id="rId50" Type="http://schemas.openxmlformats.org/officeDocument/2006/relationships/tags" Target="../tags/tag362.xml"/><Relationship Id="rId51" Type="http://schemas.openxmlformats.org/officeDocument/2006/relationships/tags" Target="../tags/tag363.xml"/><Relationship Id="rId52" Type="http://schemas.openxmlformats.org/officeDocument/2006/relationships/tags" Target="../tags/tag364.xml"/><Relationship Id="rId53" Type="http://schemas.openxmlformats.org/officeDocument/2006/relationships/tags" Target="../tags/tag365.xml"/><Relationship Id="rId54" Type="http://schemas.openxmlformats.org/officeDocument/2006/relationships/tags" Target="../tags/tag366.xml"/><Relationship Id="rId55" Type="http://schemas.openxmlformats.org/officeDocument/2006/relationships/tags" Target="../tags/tag367.xml"/><Relationship Id="rId56" Type="http://schemas.openxmlformats.org/officeDocument/2006/relationships/slideLayout" Target="../slideLayouts/slideLayout1.xml"/><Relationship Id="rId57" Type="http://schemas.openxmlformats.org/officeDocument/2006/relationships/notesSlide" Target="../notesSlides/notesSlide36.xml"/><Relationship Id="rId40" Type="http://schemas.openxmlformats.org/officeDocument/2006/relationships/tags" Target="../tags/tag352.xml"/><Relationship Id="rId41" Type="http://schemas.openxmlformats.org/officeDocument/2006/relationships/tags" Target="../tags/tag353.xml"/><Relationship Id="rId42" Type="http://schemas.openxmlformats.org/officeDocument/2006/relationships/tags" Target="../tags/tag354.xml"/><Relationship Id="rId43" Type="http://schemas.openxmlformats.org/officeDocument/2006/relationships/tags" Target="../tags/tag355.xml"/><Relationship Id="rId44" Type="http://schemas.openxmlformats.org/officeDocument/2006/relationships/tags" Target="../tags/tag356.xml"/><Relationship Id="rId45" Type="http://schemas.openxmlformats.org/officeDocument/2006/relationships/tags" Target="../tags/tag357.xml"/><Relationship Id="rId46" Type="http://schemas.openxmlformats.org/officeDocument/2006/relationships/tags" Target="../tags/tag358.xml"/><Relationship Id="rId47" Type="http://schemas.openxmlformats.org/officeDocument/2006/relationships/tags" Target="../tags/tag359.xml"/><Relationship Id="rId48" Type="http://schemas.openxmlformats.org/officeDocument/2006/relationships/tags" Target="../tags/tag360.xml"/><Relationship Id="rId49" Type="http://schemas.openxmlformats.org/officeDocument/2006/relationships/tags" Target="../tags/tag361.xml"/><Relationship Id="rId1" Type="http://schemas.openxmlformats.org/officeDocument/2006/relationships/tags" Target="../tags/tag313.xml"/><Relationship Id="rId2" Type="http://schemas.openxmlformats.org/officeDocument/2006/relationships/tags" Target="../tags/tag314.xml"/><Relationship Id="rId3" Type="http://schemas.openxmlformats.org/officeDocument/2006/relationships/tags" Target="../tags/tag315.xml"/><Relationship Id="rId4" Type="http://schemas.openxmlformats.org/officeDocument/2006/relationships/tags" Target="../tags/tag316.xml"/><Relationship Id="rId5" Type="http://schemas.openxmlformats.org/officeDocument/2006/relationships/tags" Target="../tags/tag317.xml"/><Relationship Id="rId6" Type="http://schemas.openxmlformats.org/officeDocument/2006/relationships/tags" Target="../tags/tag318.xml"/><Relationship Id="rId7" Type="http://schemas.openxmlformats.org/officeDocument/2006/relationships/tags" Target="../tags/tag319.xml"/><Relationship Id="rId8" Type="http://schemas.openxmlformats.org/officeDocument/2006/relationships/tags" Target="../tags/tag320.xml"/><Relationship Id="rId9" Type="http://schemas.openxmlformats.org/officeDocument/2006/relationships/tags" Target="../tags/tag321.xml"/><Relationship Id="rId30" Type="http://schemas.openxmlformats.org/officeDocument/2006/relationships/tags" Target="../tags/tag342.xml"/><Relationship Id="rId31" Type="http://schemas.openxmlformats.org/officeDocument/2006/relationships/tags" Target="../tags/tag343.xml"/><Relationship Id="rId32" Type="http://schemas.openxmlformats.org/officeDocument/2006/relationships/tags" Target="../tags/tag344.xml"/><Relationship Id="rId33" Type="http://schemas.openxmlformats.org/officeDocument/2006/relationships/tags" Target="../tags/tag345.xml"/><Relationship Id="rId34" Type="http://schemas.openxmlformats.org/officeDocument/2006/relationships/tags" Target="../tags/tag346.xml"/><Relationship Id="rId35" Type="http://schemas.openxmlformats.org/officeDocument/2006/relationships/tags" Target="../tags/tag347.xml"/><Relationship Id="rId36" Type="http://schemas.openxmlformats.org/officeDocument/2006/relationships/tags" Target="../tags/tag348.xml"/><Relationship Id="rId37" Type="http://schemas.openxmlformats.org/officeDocument/2006/relationships/tags" Target="../tags/tag349.xml"/><Relationship Id="rId38" Type="http://schemas.openxmlformats.org/officeDocument/2006/relationships/tags" Target="../tags/tag350.xml"/><Relationship Id="rId39" Type="http://schemas.openxmlformats.org/officeDocument/2006/relationships/tags" Target="../tags/tag351.xml"/><Relationship Id="rId20" Type="http://schemas.openxmlformats.org/officeDocument/2006/relationships/tags" Target="../tags/tag332.xml"/><Relationship Id="rId21" Type="http://schemas.openxmlformats.org/officeDocument/2006/relationships/tags" Target="../tags/tag333.xml"/><Relationship Id="rId22" Type="http://schemas.openxmlformats.org/officeDocument/2006/relationships/tags" Target="../tags/tag334.xml"/><Relationship Id="rId23" Type="http://schemas.openxmlformats.org/officeDocument/2006/relationships/tags" Target="../tags/tag335.xml"/><Relationship Id="rId24" Type="http://schemas.openxmlformats.org/officeDocument/2006/relationships/tags" Target="../tags/tag336.xml"/><Relationship Id="rId25" Type="http://schemas.openxmlformats.org/officeDocument/2006/relationships/tags" Target="../tags/tag337.xml"/><Relationship Id="rId26" Type="http://schemas.openxmlformats.org/officeDocument/2006/relationships/tags" Target="../tags/tag338.xml"/><Relationship Id="rId27" Type="http://schemas.openxmlformats.org/officeDocument/2006/relationships/tags" Target="../tags/tag339.xml"/><Relationship Id="rId28" Type="http://schemas.openxmlformats.org/officeDocument/2006/relationships/tags" Target="../tags/tag340.xml"/><Relationship Id="rId29" Type="http://schemas.openxmlformats.org/officeDocument/2006/relationships/tags" Target="../tags/tag341.xml"/><Relationship Id="rId10" Type="http://schemas.openxmlformats.org/officeDocument/2006/relationships/tags" Target="../tags/tag322.xml"/><Relationship Id="rId11" Type="http://schemas.openxmlformats.org/officeDocument/2006/relationships/tags" Target="../tags/tag323.xml"/><Relationship Id="rId12" Type="http://schemas.openxmlformats.org/officeDocument/2006/relationships/tags" Target="../tags/tag324.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7.xml"/><Relationship Id="rId1" Type="http://schemas.openxmlformats.org/officeDocument/2006/relationships/tags" Target="../tags/tag368.xml"/><Relationship Id="rId2" Type="http://schemas.openxmlformats.org/officeDocument/2006/relationships/tags" Target="../tags/tag369.xml"/></Relationships>
</file>

<file path=ppt/slides/_rels/slide39.xml.rels><?xml version="1.0" encoding="UTF-8" standalone="yes"?>
<Relationships xmlns="http://schemas.openxmlformats.org/package/2006/relationships"><Relationship Id="rId3" Type="http://schemas.openxmlformats.org/officeDocument/2006/relationships/tags" Target="../tags/tag372.xml"/><Relationship Id="rId4" Type="http://schemas.openxmlformats.org/officeDocument/2006/relationships/tags" Target="../tags/tag373.xml"/><Relationship Id="rId5" Type="http://schemas.openxmlformats.org/officeDocument/2006/relationships/tags" Target="../tags/tag374.xml"/><Relationship Id="rId6" Type="http://schemas.openxmlformats.org/officeDocument/2006/relationships/tags" Target="../tags/tag375.xml"/><Relationship Id="rId7" Type="http://schemas.openxmlformats.org/officeDocument/2006/relationships/tags" Target="../tags/tag376.xml"/><Relationship Id="rId8" Type="http://schemas.openxmlformats.org/officeDocument/2006/relationships/tags" Target="../tags/tag377.xml"/><Relationship Id="rId9" Type="http://schemas.openxmlformats.org/officeDocument/2006/relationships/slideLayout" Target="../slideLayouts/slideLayout1.xml"/><Relationship Id="rId10" Type="http://schemas.openxmlformats.org/officeDocument/2006/relationships/notesSlide" Target="../notesSlides/notesSlide38.xml"/><Relationship Id="rId1" Type="http://schemas.openxmlformats.org/officeDocument/2006/relationships/tags" Target="../tags/tag370.xml"/><Relationship Id="rId2" Type="http://schemas.openxmlformats.org/officeDocument/2006/relationships/tags" Target="../tags/tag37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39.xml"/><Relationship Id="rId1" Type="http://schemas.openxmlformats.org/officeDocument/2006/relationships/tags" Target="../tags/tag378.xml"/><Relationship Id="rId2" Type="http://schemas.openxmlformats.org/officeDocument/2006/relationships/tags" Target="../tags/tag379.xml"/></Relationships>
</file>

<file path=ppt/slides/_rels/slide41.xml.rels><?xml version="1.0" encoding="UTF-8" standalone="yes"?>
<Relationships xmlns="http://schemas.openxmlformats.org/package/2006/relationships"><Relationship Id="rId20" Type="http://schemas.openxmlformats.org/officeDocument/2006/relationships/tags" Target="../tags/tag399.xml"/><Relationship Id="rId21" Type="http://schemas.openxmlformats.org/officeDocument/2006/relationships/tags" Target="../tags/tag400.xml"/><Relationship Id="rId22" Type="http://schemas.openxmlformats.org/officeDocument/2006/relationships/tags" Target="../tags/tag401.xml"/><Relationship Id="rId23" Type="http://schemas.openxmlformats.org/officeDocument/2006/relationships/tags" Target="../tags/tag402.xml"/><Relationship Id="rId24" Type="http://schemas.openxmlformats.org/officeDocument/2006/relationships/tags" Target="../tags/tag403.xml"/><Relationship Id="rId25" Type="http://schemas.openxmlformats.org/officeDocument/2006/relationships/tags" Target="../tags/tag404.xml"/><Relationship Id="rId26" Type="http://schemas.openxmlformats.org/officeDocument/2006/relationships/tags" Target="../tags/tag405.xml"/><Relationship Id="rId27" Type="http://schemas.openxmlformats.org/officeDocument/2006/relationships/tags" Target="../tags/tag406.xml"/><Relationship Id="rId28" Type="http://schemas.openxmlformats.org/officeDocument/2006/relationships/tags" Target="../tags/tag407.xml"/><Relationship Id="rId29" Type="http://schemas.openxmlformats.org/officeDocument/2006/relationships/tags" Target="../tags/tag408.xml"/><Relationship Id="rId1" Type="http://schemas.openxmlformats.org/officeDocument/2006/relationships/tags" Target="../tags/tag380.xml"/><Relationship Id="rId2" Type="http://schemas.openxmlformats.org/officeDocument/2006/relationships/tags" Target="../tags/tag381.xml"/><Relationship Id="rId3" Type="http://schemas.openxmlformats.org/officeDocument/2006/relationships/tags" Target="../tags/tag382.xml"/><Relationship Id="rId4" Type="http://schemas.openxmlformats.org/officeDocument/2006/relationships/tags" Target="../tags/tag383.xml"/><Relationship Id="rId5" Type="http://schemas.openxmlformats.org/officeDocument/2006/relationships/tags" Target="../tags/tag384.xml"/><Relationship Id="rId30" Type="http://schemas.openxmlformats.org/officeDocument/2006/relationships/tags" Target="../tags/tag409.xml"/><Relationship Id="rId31" Type="http://schemas.openxmlformats.org/officeDocument/2006/relationships/tags" Target="../tags/tag410.xml"/><Relationship Id="rId32" Type="http://schemas.openxmlformats.org/officeDocument/2006/relationships/tags" Target="../tags/tag411.xml"/><Relationship Id="rId9" Type="http://schemas.openxmlformats.org/officeDocument/2006/relationships/tags" Target="../tags/tag388.xml"/><Relationship Id="rId6" Type="http://schemas.openxmlformats.org/officeDocument/2006/relationships/tags" Target="../tags/tag385.xml"/><Relationship Id="rId7" Type="http://schemas.openxmlformats.org/officeDocument/2006/relationships/tags" Target="../tags/tag386.xml"/><Relationship Id="rId8" Type="http://schemas.openxmlformats.org/officeDocument/2006/relationships/tags" Target="../tags/tag387.xml"/><Relationship Id="rId33" Type="http://schemas.openxmlformats.org/officeDocument/2006/relationships/tags" Target="../tags/tag412.xml"/><Relationship Id="rId34" Type="http://schemas.openxmlformats.org/officeDocument/2006/relationships/tags" Target="../tags/tag413.xml"/><Relationship Id="rId35" Type="http://schemas.openxmlformats.org/officeDocument/2006/relationships/slideLayout" Target="../slideLayouts/slideLayout1.xml"/><Relationship Id="rId36" Type="http://schemas.openxmlformats.org/officeDocument/2006/relationships/notesSlide" Target="../notesSlides/notesSlide40.xml"/><Relationship Id="rId10" Type="http://schemas.openxmlformats.org/officeDocument/2006/relationships/tags" Target="../tags/tag389.xml"/><Relationship Id="rId11" Type="http://schemas.openxmlformats.org/officeDocument/2006/relationships/tags" Target="../tags/tag390.xml"/><Relationship Id="rId12" Type="http://schemas.openxmlformats.org/officeDocument/2006/relationships/tags" Target="../tags/tag391.xml"/><Relationship Id="rId13" Type="http://schemas.openxmlformats.org/officeDocument/2006/relationships/tags" Target="../tags/tag392.xml"/><Relationship Id="rId14" Type="http://schemas.openxmlformats.org/officeDocument/2006/relationships/tags" Target="../tags/tag393.xml"/><Relationship Id="rId15" Type="http://schemas.openxmlformats.org/officeDocument/2006/relationships/tags" Target="../tags/tag394.xml"/><Relationship Id="rId16" Type="http://schemas.openxmlformats.org/officeDocument/2006/relationships/tags" Target="../tags/tag395.xml"/><Relationship Id="rId17" Type="http://schemas.openxmlformats.org/officeDocument/2006/relationships/tags" Target="../tags/tag396.xml"/><Relationship Id="rId18" Type="http://schemas.openxmlformats.org/officeDocument/2006/relationships/tags" Target="../tags/tag397.xml"/><Relationship Id="rId19" Type="http://schemas.openxmlformats.org/officeDocument/2006/relationships/tags" Target="../tags/tag39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41.xml"/><Relationship Id="rId1" Type="http://schemas.openxmlformats.org/officeDocument/2006/relationships/tags" Target="../tags/tag414.xml"/><Relationship Id="rId2" Type="http://schemas.openxmlformats.org/officeDocument/2006/relationships/tags" Target="../tags/tag415.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42.xml"/><Relationship Id="rId1" Type="http://schemas.openxmlformats.org/officeDocument/2006/relationships/tags" Target="../tags/tag416.xml"/><Relationship Id="rId2" Type="http://schemas.openxmlformats.org/officeDocument/2006/relationships/tags" Target="../tags/tag41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4.xml"/><Relationship Id="rId1" Type="http://schemas.openxmlformats.org/officeDocument/2006/relationships/tags" Target="../tags/tag4.xml"/><Relationship Id="rId2" Type="http://schemas.openxmlformats.org/officeDocument/2006/relationships/tags" Target="../tags/tag5.xml"/></Relationships>
</file>

<file path=ppt/slides/_rels/slide6.xml.rels><?xml version="1.0" encoding="UTF-8" standalone="yes"?>
<Relationships xmlns="http://schemas.openxmlformats.org/package/2006/relationships"><Relationship Id="rId9" Type="http://schemas.openxmlformats.org/officeDocument/2006/relationships/tags" Target="../tags/tag14.xml"/><Relationship Id="rId20" Type="http://schemas.openxmlformats.org/officeDocument/2006/relationships/tags" Target="../tags/tag25.xml"/><Relationship Id="rId21" Type="http://schemas.openxmlformats.org/officeDocument/2006/relationships/tags" Target="../tags/tag26.xml"/><Relationship Id="rId22" Type="http://schemas.openxmlformats.org/officeDocument/2006/relationships/slideLayout" Target="../slideLayouts/slideLayout1.xml"/><Relationship Id="rId23" Type="http://schemas.openxmlformats.org/officeDocument/2006/relationships/notesSlide" Target="../notesSlides/notesSlide5.xml"/><Relationship Id="rId10" Type="http://schemas.openxmlformats.org/officeDocument/2006/relationships/tags" Target="../tags/tag15.xml"/><Relationship Id="rId11" Type="http://schemas.openxmlformats.org/officeDocument/2006/relationships/tags" Target="../tags/tag16.xml"/><Relationship Id="rId12" Type="http://schemas.openxmlformats.org/officeDocument/2006/relationships/tags" Target="../tags/tag17.xml"/><Relationship Id="rId13" Type="http://schemas.openxmlformats.org/officeDocument/2006/relationships/tags" Target="../tags/tag18.xml"/><Relationship Id="rId14" Type="http://schemas.openxmlformats.org/officeDocument/2006/relationships/tags" Target="../tags/tag19.xml"/><Relationship Id="rId15" Type="http://schemas.openxmlformats.org/officeDocument/2006/relationships/tags" Target="../tags/tag20.xml"/><Relationship Id="rId16" Type="http://schemas.openxmlformats.org/officeDocument/2006/relationships/tags" Target="../tags/tag21.xml"/><Relationship Id="rId17" Type="http://schemas.openxmlformats.org/officeDocument/2006/relationships/tags" Target="../tags/tag22.xml"/><Relationship Id="rId18" Type="http://schemas.openxmlformats.org/officeDocument/2006/relationships/tags" Target="../tags/tag23.xml"/><Relationship Id="rId19" Type="http://schemas.openxmlformats.org/officeDocument/2006/relationships/tags" Target="../tags/tag24.xml"/><Relationship Id="rId1" Type="http://schemas.openxmlformats.org/officeDocument/2006/relationships/tags" Target="../tags/tag6.xml"/><Relationship Id="rId2" Type="http://schemas.openxmlformats.org/officeDocument/2006/relationships/tags" Target="../tags/tag7.xml"/><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tags" Target="../tags/tag11.xml"/><Relationship Id="rId7" Type="http://schemas.openxmlformats.org/officeDocument/2006/relationships/tags" Target="../tags/tag12.xml"/><Relationship Id="rId8" Type="http://schemas.openxmlformats.org/officeDocument/2006/relationships/tags" Target="../tags/tag13.xml"/></Relationships>
</file>

<file path=ppt/slides/_rels/slide7.xml.rels><?xml version="1.0" encoding="UTF-8" standalone="yes"?>
<Relationships xmlns="http://schemas.openxmlformats.org/package/2006/relationships"><Relationship Id="rId11" Type="http://schemas.openxmlformats.org/officeDocument/2006/relationships/tags" Target="../tags/tag37.xml"/><Relationship Id="rId12" Type="http://schemas.openxmlformats.org/officeDocument/2006/relationships/tags" Target="../tags/tag38.xml"/><Relationship Id="rId13" Type="http://schemas.openxmlformats.org/officeDocument/2006/relationships/tags" Target="../tags/tag39.xml"/><Relationship Id="rId14" Type="http://schemas.openxmlformats.org/officeDocument/2006/relationships/tags" Target="../tags/tag40.xml"/><Relationship Id="rId15" Type="http://schemas.openxmlformats.org/officeDocument/2006/relationships/slideLayout" Target="../slideLayouts/slideLayout1.xml"/><Relationship Id="rId16" Type="http://schemas.openxmlformats.org/officeDocument/2006/relationships/notesSlide" Target="../notesSlides/notesSlide6.xml"/><Relationship Id="rId1" Type="http://schemas.openxmlformats.org/officeDocument/2006/relationships/tags" Target="../tags/tag27.xml"/><Relationship Id="rId2" Type="http://schemas.openxmlformats.org/officeDocument/2006/relationships/tags" Target="../tags/tag28.xml"/><Relationship Id="rId3" Type="http://schemas.openxmlformats.org/officeDocument/2006/relationships/tags" Target="../tags/tag29.xml"/><Relationship Id="rId4" Type="http://schemas.openxmlformats.org/officeDocument/2006/relationships/tags" Target="../tags/tag30.xml"/><Relationship Id="rId5" Type="http://schemas.openxmlformats.org/officeDocument/2006/relationships/tags" Target="../tags/tag31.xml"/><Relationship Id="rId6" Type="http://schemas.openxmlformats.org/officeDocument/2006/relationships/tags" Target="../tags/tag32.xml"/><Relationship Id="rId7" Type="http://schemas.openxmlformats.org/officeDocument/2006/relationships/tags" Target="../tags/tag33.xml"/><Relationship Id="rId8" Type="http://schemas.openxmlformats.org/officeDocument/2006/relationships/tags" Target="../tags/tag34.xml"/><Relationship Id="rId9" Type="http://schemas.openxmlformats.org/officeDocument/2006/relationships/tags" Target="../tags/tag35.xml"/><Relationship Id="rId10" Type="http://schemas.openxmlformats.org/officeDocument/2006/relationships/tags" Target="../tags/tag3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8.xml"/><Relationship Id="rId1" Type="http://schemas.openxmlformats.org/officeDocument/2006/relationships/tags" Target="../tags/tag41.xml"/><Relationship Id="rId2" Type="http://schemas.openxmlformats.org/officeDocument/2006/relationships/tags" Target="../tags/tag4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99654" y="1700934"/>
            <a:ext cx="7772400" cy="1790411"/>
          </a:xfrm>
        </p:spPr>
        <p:txBody>
          <a:bodyPr>
            <a:normAutofit/>
          </a:bodyPr>
          <a:lstStyle/>
          <a:p>
            <a:r>
              <a:rPr lang="de-CH" noProof="0" dirty="0" smtClean="0">
                <a:solidFill>
                  <a:srgbClr val="990000"/>
                </a:solidFill>
              </a:rPr>
              <a:t>Einführung in die Programmierung</a:t>
            </a:r>
            <a:br>
              <a:rPr lang="de-CH" noProof="0" dirty="0" smtClean="0">
                <a:solidFill>
                  <a:srgbClr val="990000"/>
                </a:solidFill>
              </a:rPr>
            </a:br>
            <a:r>
              <a:rPr lang="de-CH" noProof="0" dirty="0" smtClean="0">
                <a:solidFill>
                  <a:srgbClr val="990000"/>
                </a:solidFill>
              </a:rPr>
              <a:t/>
            </a:r>
            <a:br>
              <a:rPr lang="de-CH" noProof="0" dirty="0" smtClean="0">
                <a:solidFill>
                  <a:srgbClr val="990000"/>
                </a:solidFill>
              </a:rPr>
            </a:br>
            <a:r>
              <a:rPr lang="de-CH" sz="2800" noProof="0" dirty="0" smtClean="0"/>
              <a:t>Prof. Dr. Bertrand Meyer</a:t>
            </a:r>
            <a:endParaRPr lang="de-CH" noProof="0" dirty="0"/>
          </a:p>
        </p:txBody>
      </p:sp>
      <p:sp>
        <p:nvSpPr>
          <p:cNvPr id="3" name="Subtitle 2"/>
          <p:cNvSpPr>
            <a:spLocks noGrp="1"/>
          </p:cNvSpPr>
          <p:nvPr>
            <p:ph type="subTitle" idx="1"/>
          </p:nvPr>
        </p:nvSpPr>
        <p:spPr>
          <a:xfrm>
            <a:off x="381356" y="4184071"/>
            <a:ext cx="8561399" cy="1867323"/>
          </a:xfrm>
        </p:spPr>
        <p:txBody>
          <a:bodyPr>
            <a:normAutofit/>
          </a:bodyPr>
          <a:lstStyle/>
          <a:p>
            <a:pPr>
              <a:spcBef>
                <a:spcPct val="50000"/>
              </a:spcBef>
            </a:pPr>
            <a:r>
              <a:rPr lang="de-CH" dirty="0" smtClean="0">
                <a:solidFill>
                  <a:srgbClr val="3E609E"/>
                </a:solidFill>
                <a:latin typeface="Verdana" pitchFamily="34" charset="0"/>
              </a:rPr>
              <a:t>Lektion </a:t>
            </a:r>
            <a:r>
              <a:rPr lang="de-CH" dirty="0">
                <a:solidFill>
                  <a:srgbClr val="3E609E"/>
                </a:solidFill>
                <a:latin typeface="Verdana" pitchFamily="34" charset="0"/>
              </a:rPr>
              <a:t>7: Referenzen und Zuweisungen</a:t>
            </a:r>
          </a:p>
        </p:txBody>
      </p:sp>
    </p:spTree>
    <p:extLst>
      <p:ext uri="{BB962C8B-B14F-4D97-AF65-F5344CB8AC3E}">
        <p14:creationId xmlns:p14="http://schemas.microsoft.com/office/powerpoint/2010/main" val="71363457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custDataLst>
              <p:tags r:id="rId1"/>
            </p:custDataLst>
          </p:nvPr>
        </p:nvSpPr>
        <p:spPr/>
        <p:txBody>
          <a:bodyPr>
            <a:normAutofit/>
          </a:bodyPr>
          <a:lstStyle/>
          <a:p>
            <a:pPr eaLnBrk="1" hangingPunct="1"/>
            <a:r>
              <a:rPr lang="de-CH" noProof="0" dirty="0" smtClean="0"/>
              <a:t>Basistypen als </a:t>
            </a:r>
            <a:r>
              <a:rPr lang="de-CH" dirty="0" smtClean="0"/>
              <a:t>expandierte Klassen</a:t>
            </a:r>
            <a:endParaRPr lang="de-CH" noProof="0" dirty="0" smtClean="0"/>
          </a:p>
        </p:txBody>
      </p:sp>
      <p:sp>
        <p:nvSpPr>
          <p:cNvPr id="11268" name="Rectangle 3"/>
          <p:cNvSpPr>
            <a:spLocks noGrp="1" noChangeArrowheads="1"/>
          </p:cNvSpPr>
          <p:nvPr>
            <p:ph idx="1"/>
            <p:custDataLst>
              <p:tags r:id="rId2"/>
            </p:custDataLst>
          </p:nvPr>
        </p:nvSpPr>
        <p:spPr/>
        <p:txBody>
          <a:bodyPr>
            <a:normAutofit/>
          </a:bodyPr>
          <a:lstStyle/>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INTEGER</a:t>
            </a:r>
            <a:r>
              <a:rPr lang="de-CH" noProof="0" dirty="0" smtClean="0"/>
              <a:t> ... </a:t>
            </a:r>
          </a:p>
          <a:p>
            <a:pPr eaLnBrk="1" hangingPunct="1"/>
            <a:r>
              <a:rPr lang="de-CH" noProof="0" dirty="0" smtClean="0"/>
              <a:t>		</a:t>
            </a:r>
            <a:r>
              <a:rPr lang="de-CH" noProof="0" dirty="0" smtClean="0">
                <a:solidFill>
                  <a:schemeClr val="tx1"/>
                </a:solidFill>
              </a:rPr>
              <a:t>(intern: </a:t>
            </a:r>
            <a:r>
              <a:rPr lang="de-CH" i="1" noProof="0" dirty="0" smtClean="0">
                <a:solidFill>
                  <a:srgbClr val="3333FF"/>
                </a:solidFill>
              </a:rPr>
              <a:t>INTEGER_32</a:t>
            </a:r>
            <a:r>
              <a:rPr lang="de-CH" noProof="0" dirty="0" smtClean="0"/>
              <a:t>, </a:t>
            </a:r>
            <a:r>
              <a:rPr lang="de-CH" i="1" noProof="0" dirty="0" smtClean="0">
                <a:solidFill>
                  <a:srgbClr val="3333FF"/>
                </a:solidFill>
              </a:rPr>
              <a:t>INTEGER_64</a:t>
            </a:r>
            <a:r>
              <a:rPr lang="de-CH" noProof="0" dirty="0" smtClean="0"/>
              <a:t> </a:t>
            </a:r>
            <a:r>
              <a:rPr lang="de-CH" noProof="0" dirty="0" smtClean="0">
                <a:solidFill>
                  <a:schemeClr val="tx1"/>
                </a:solidFill>
              </a:rPr>
              <a:t>etc.)</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BOOLEAN</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CHARACTER</a:t>
            </a:r>
            <a:r>
              <a:rPr lang="de-CH" noProof="0" dirty="0" smtClean="0"/>
              <a:t> ... </a:t>
            </a:r>
          </a:p>
          <a:p>
            <a:pPr eaLnBrk="1" hangingPunct="1"/>
            <a:r>
              <a:rPr lang="de-CH" b="1" noProof="0" dirty="0" err="1" smtClean="0">
                <a:solidFill>
                  <a:schemeClr val="accent2"/>
                </a:solidFill>
              </a:rPr>
              <a:t>expanded</a:t>
            </a:r>
            <a:r>
              <a:rPr lang="de-CH" b="1" noProof="0" dirty="0" smtClean="0">
                <a:solidFill>
                  <a:schemeClr val="accent2"/>
                </a:solidFill>
              </a:rPr>
              <a:t> </a:t>
            </a:r>
            <a:r>
              <a:rPr lang="de-CH" b="1" noProof="0" dirty="0" err="1" smtClean="0">
                <a:solidFill>
                  <a:schemeClr val="accent2"/>
                </a:solidFill>
              </a:rPr>
              <a:t>class</a:t>
            </a:r>
            <a:r>
              <a:rPr lang="de-CH" i="1" noProof="0" dirty="0" smtClean="0"/>
              <a:t> </a:t>
            </a:r>
            <a:r>
              <a:rPr lang="de-CH" i="1" noProof="0" dirty="0" smtClean="0">
                <a:solidFill>
                  <a:srgbClr val="3333FF"/>
                </a:solidFill>
              </a:rPr>
              <a:t>REAL</a:t>
            </a:r>
            <a:r>
              <a:rPr lang="de-CH" noProof="0" dirty="0" smtClean="0"/>
              <a:t> ... </a:t>
            </a:r>
          </a:p>
          <a:p>
            <a:pPr eaLnBrk="1" hangingPunct="1"/>
            <a:r>
              <a:rPr lang="de-CH" noProof="0" dirty="0" smtClean="0"/>
              <a:t>		</a:t>
            </a:r>
            <a:r>
              <a:rPr lang="de-CH" noProof="0" dirty="0" smtClean="0">
                <a:solidFill>
                  <a:schemeClr val="tx1"/>
                </a:solidFill>
              </a:rPr>
              <a:t>(intern:</a:t>
            </a:r>
            <a:r>
              <a:rPr lang="de-CH" noProof="0" dirty="0" smtClean="0"/>
              <a:t> </a:t>
            </a:r>
            <a:r>
              <a:rPr lang="de-CH" i="1" noProof="0" dirty="0" smtClean="0">
                <a:solidFill>
                  <a:srgbClr val="3333FF"/>
                </a:solidFill>
              </a:rPr>
              <a:t>REAL_32</a:t>
            </a:r>
            <a:r>
              <a:rPr lang="de-CH" noProof="0" dirty="0" smtClean="0"/>
              <a:t>, </a:t>
            </a:r>
            <a:r>
              <a:rPr lang="de-CH" i="1" noProof="0" dirty="0" smtClean="0">
                <a:solidFill>
                  <a:srgbClr val="3333FF"/>
                </a:solidFill>
              </a:rPr>
              <a:t>REAL_64</a:t>
            </a:r>
            <a:r>
              <a:rPr lang="de-CH" noProof="0" dirty="0" smtClean="0">
                <a:solidFill>
                  <a:schemeClr val="tx1"/>
                </a:solidFill>
              </a:rPr>
              <a:t> etc.)</a:t>
            </a:r>
          </a:p>
          <a:p>
            <a:pPr eaLnBrk="1" hangingPunct="1"/>
            <a:endParaRPr lang="de-CH" noProof="0" dirty="0" smtClean="0"/>
          </a:p>
          <a:p>
            <a:pPr eaLnBrk="1" hangingPunct="1"/>
            <a:endParaRPr lang="de-CH" noProof="0" dirty="0" smtClean="0"/>
          </a:p>
          <a:p>
            <a:pPr eaLnBrk="1" hangingPunct="1"/>
            <a:endParaRPr lang="de-CH" noProof="0" dirty="0" smtClean="0"/>
          </a:p>
          <a:p>
            <a:pPr eaLnBrk="1" hangingPunct="1"/>
            <a:r>
              <a:rPr lang="de-CH" i="1" noProof="0" dirty="0" smtClean="0"/>
              <a:t>n</a:t>
            </a:r>
            <a:r>
              <a:rPr lang="de-CH" sz="2000" i="1" noProof="0" dirty="0" smtClean="0">
                <a:solidFill>
                  <a:srgbClr val="006400"/>
                </a:solidFill>
              </a:rPr>
              <a:t> </a:t>
            </a:r>
            <a:r>
              <a:rPr lang="de-CH" noProof="0" dirty="0" smtClean="0"/>
              <a:t>: </a:t>
            </a:r>
            <a:r>
              <a:rPr lang="de-CH" i="1" noProof="0" dirty="0" smtClean="0">
                <a:solidFill>
                  <a:srgbClr val="3333FF"/>
                </a:solidFill>
              </a:rPr>
              <a:t>INTEGER</a:t>
            </a:r>
          </a:p>
          <a:p>
            <a:pPr eaLnBrk="1" hangingPunct="1"/>
            <a:endParaRPr lang="de-CH" noProof="0" dirty="0" smtClean="0"/>
          </a:p>
        </p:txBody>
      </p:sp>
    </p:spTree>
    <p:extLst>
      <p:ext uri="{BB962C8B-B14F-4D97-AF65-F5344CB8AC3E}">
        <p14:creationId xmlns:p14="http://schemas.microsoft.com/office/powerpoint/2010/main" val="10094274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custDataLst>
              <p:tags r:id="rId1"/>
            </p:custDataLst>
          </p:nvPr>
        </p:nvSpPr>
        <p:spPr/>
        <p:txBody>
          <a:bodyPr>
            <a:normAutofit/>
          </a:bodyPr>
          <a:lstStyle/>
          <a:p>
            <a:pPr eaLnBrk="1" hangingPunct="1"/>
            <a:r>
              <a:rPr lang="de-CH" noProof="0" dirty="0" smtClean="0"/>
              <a:t>Initialisierung</a:t>
            </a:r>
          </a:p>
        </p:txBody>
      </p:sp>
      <p:sp>
        <p:nvSpPr>
          <p:cNvPr id="12292" name="Rectangle 3"/>
          <p:cNvSpPr>
            <a:spLocks noGrp="1" noChangeArrowheads="1"/>
          </p:cNvSpPr>
          <p:nvPr>
            <p:ph idx="1"/>
            <p:custDataLst>
              <p:tags r:id="rId2"/>
            </p:custDataLst>
          </p:nvPr>
        </p:nvSpPr>
        <p:spPr/>
        <p:txBody>
          <a:bodyPr>
            <a:normAutofit/>
          </a:bodyPr>
          <a:lstStyle/>
          <a:p>
            <a:pPr eaLnBrk="1" hangingPunct="1"/>
            <a:r>
              <a:rPr lang="de-CH" dirty="0" smtClean="0">
                <a:solidFill>
                  <a:schemeClr val="tx1"/>
                </a:solidFill>
              </a:rPr>
              <a:t>Automatische Initialisierungsregeln:</a:t>
            </a:r>
          </a:p>
          <a:p>
            <a:pPr lvl="2" eaLnBrk="1" hangingPunct="1"/>
            <a:r>
              <a:rPr lang="de-CH" dirty="0" smtClean="0">
                <a:solidFill>
                  <a:schemeClr val="tx1"/>
                </a:solidFill>
              </a:rPr>
              <a:t>0 für Zahlen (ganze Zahlen, reelle Zahlen)</a:t>
            </a:r>
          </a:p>
          <a:p>
            <a:pPr lvl="2" eaLnBrk="1" hangingPunct="1"/>
            <a:r>
              <a:rPr lang="de-CH" dirty="0" smtClean="0">
                <a:solidFill>
                  <a:schemeClr val="tx1"/>
                </a:solidFill>
              </a:rPr>
              <a:t>“Null”-Zeichen für Zeichen</a:t>
            </a:r>
          </a:p>
          <a:p>
            <a:pPr lvl="2" eaLnBrk="1" hangingPunct="1"/>
            <a:r>
              <a:rPr lang="de-CH" b="1" dirty="0" err="1" smtClean="0">
                <a:solidFill>
                  <a:schemeClr val="accent2"/>
                </a:solidFill>
              </a:rPr>
              <a:t>False</a:t>
            </a:r>
            <a:r>
              <a:rPr lang="de-CH" dirty="0" smtClean="0"/>
              <a:t> </a:t>
            </a:r>
            <a:r>
              <a:rPr lang="de-CH" dirty="0" smtClean="0">
                <a:solidFill>
                  <a:schemeClr val="tx1"/>
                </a:solidFill>
              </a:rPr>
              <a:t>für </a:t>
            </a:r>
            <a:r>
              <a:rPr lang="de-CH" dirty="0" err="1" smtClean="0">
                <a:solidFill>
                  <a:schemeClr val="tx1"/>
                </a:solidFill>
              </a:rPr>
              <a:t>Boole‘sche</a:t>
            </a:r>
            <a:r>
              <a:rPr lang="de-CH" dirty="0" smtClean="0">
                <a:solidFill>
                  <a:schemeClr val="tx1"/>
                </a:solidFill>
              </a:rPr>
              <a:t> Werte</a:t>
            </a:r>
            <a:endParaRPr lang="de-CH" dirty="0" smtClean="0"/>
          </a:p>
          <a:p>
            <a:pPr lvl="2" eaLnBrk="1" hangingPunct="1"/>
            <a:r>
              <a:rPr lang="de-CH" b="1" dirty="0" err="1" smtClean="0">
                <a:solidFill>
                  <a:schemeClr val="accent2"/>
                </a:solidFill>
              </a:rPr>
              <a:t>Void</a:t>
            </a:r>
            <a:r>
              <a:rPr lang="de-CH" dirty="0" smtClean="0"/>
              <a:t> </a:t>
            </a:r>
            <a:r>
              <a:rPr lang="de-CH" dirty="0" smtClean="0">
                <a:solidFill>
                  <a:schemeClr val="tx1"/>
                </a:solidFill>
              </a:rPr>
              <a:t>für Referenzen</a:t>
            </a:r>
          </a:p>
          <a:p>
            <a:pPr lvl="2" eaLnBrk="1" hangingPunct="1"/>
            <a:endParaRPr lang="de-CH" dirty="0" smtClean="0">
              <a:solidFill>
                <a:schemeClr val="tx1"/>
              </a:solidFill>
            </a:endParaRPr>
          </a:p>
          <a:p>
            <a:pPr eaLnBrk="1" hangingPunct="1"/>
            <a:r>
              <a:rPr lang="de-CH" dirty="0" smtClean="0">
                <a:solidFill>
                  <a:schemeClr val="tx1"/>
                </a:solidFill>
              </a:rPr>
              <a:t>Diese Regeln gelten für:</a:t>
            </a:r>
          </a:p>
          <a:p>
            <a:pPr lvl="1" eaLnBrk="1" hangingPunct="1"/>
            <a:r>
              <a:rPr lang="de-CH" dirty="0" smtClean="0">
                <a:solidFill>
                  <a:schemeClr val="tx1"/>
                </a:solidFill>
              </a:rPr>
              <a:t>Felder (von Klassenattributen), bei der </a:t>
            </a:r>
            <a:r>
              <a:rPr lang="de-CH" dirty="0" smtClean="0">
                <a:solidFill>
                  <a:srgbClr val="990000"/>
                </a:solidFill>
              </a:rPr>
              <a:t>Objekterzeugung</a:t>
            </a:r>
            <a:endParaRPr lang="de-CH" dirty="0" smtClean="0">
              <a:solidFill>
                <a:schemeClr val="tx1"/>
              </a:solidFill>
            </a:endParaRPr>
          </a:p>
          <a:p>
            <a:pPr lvl="1" eaLnBrk="1" hangingPunct="1"/>
            <a:r>
              <a:rPr lang="de-CH" dirty="0" smtClean="0">
                <a:solidFill>
                  <a:schemeClr val="tx1"/>
                </a:solidFill>
              </a:rPr>
              <a:t>Lokale Variablen, beim </a:t>
            </a:r>
            <a:r>
              <a:rPr lang="de-CH" dirty="0" smtClean="0">
                <a:solidFill>
                  <a:srgbClr val="990000"/>
                </a:solidFill>
              </a:rPr>
              <a:t>Start der </a:t>
            </a:r>
            <a:r>
              <a:rPr lang="de-CH" dirty="0" err="1" smtClean="0">
                <a:solidFill>
                  <a:srgbClr val="990000"/>
                </a:solidFill>
              </a:rPr>
              <a:t>Routinenausführung</a:t>
            </a:r>
            <a:r>
              <a:rPr lang="de-CH" dirty="0" smtClean="0">
                <a:solidFill>
                  <a:srgbClr val="990000"/>
                </a:solidFill>
              </a:rPr>
              <a:t/>
            </a:r>
            <a:br>
              <a:rPr lang="de-CH" dirty="0" smtClean="0">
                <a:solidFill>
                  <a:srgbClr val="990000"/>
                </a:solidFill>
              </a:rPr>
            </a:br>
            <a:r>
              <a:rPr lang="de-CH" dirty="0" smtClean="0">
                <a:solidFill>
                  <a:srgbClr val="990000"/>
                </a:solidFill>
              </a:rPr>
              <a:t>				</a:t>
            </a:r>
            <a:r>
              <a:rPr lang="de-CH" dirty="0">
                <a:solidFill>
                  <a:srgbClr val="990000"/>
                </a:solidFill>
              </a:rPr>
              <a:t> </a:t>
            </a:r>
            <a:r>
              <a:rPr lang="de-CH" dirty="0" smtClean="0">
                <a:solidFill>
                  <a:srgbClr val="990000"/>
                </a:solidFill>
              </a:rPr>
              <a:t>    </a:t>
            </a:r>
            <a:r>
              <a:rPr lang="de-CH" dirty="0" smtClean="0">
                <a:solidFill>
                  <a:schemeClr val="tx1"/>
                </a:solidFill>
              </a:rPr>
              <a:t>(gilt auch für</a:t>
            </a:r>
            <a:r>
              <a:rPr lang="de-CH" dirty="0" smtClean="0"/>
              <a:t> </a:t>
            </a:r>
            <a:r>
              <a:rPr lang="de-CH" b="1" dirty="0" err="1" smtClean="0">
                <a:solidFill>
                  <a:schemeClr val="accent2"/>
                </a:solidFill>
              </a:rPr>
              <a:t>Result</a:t>
            </a:r>
            <a:r>
              <a:rPr lang="de-CH" dirty="0" smtClean="0">
                <a:solidFill>
                  <a:schemeClr val="tx1"/>
                </a:solidFill>
              </a:rPr>
              <a:t>)</a:t>
            </a:r>
          </a:p>
        </p:txBody>
      </p:sp>
    </p:spTree>
    <p:extLst>
      <p:ext uri="{BB962C8B-B14F-4D97-AF65-F5344CB8AC3E}">
        <p14:creationId xmlns:p14="http://schemas.microsoft.com/office/powerpoint/2010/main" val="368025008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4936583" y="3801267"/>
            <a:ext cx="1697038" cy="9318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p>
        </p:txBody>
      </p:sp>
      <p:sp>
        <p:nvSpPr>
          <p:cNvPr id="42" name="Rectangle 41"/>
          <p:cNvSpPr/>
          <p:nvPr/>
        </p:nvSpPr>
        <p:spPr bwMode="auto">
          <a:xfrm>
            <a:off x="3486672" y="2174875"/>
            <a:ext cx="1697038" cy="9318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p>
        </p:txBody>
      </p:sp>
      <p:sp>
        <p:nvSpPr>
          <p:cNvPr id="2" name="Rectangle 1"/>
          <p:cNvSpPr/>
          <p:nvPr/>
        </p:nvSpPr>
        <p:spPr bwMode="auto">
          <a:xfrm>
            <a:off x="2030935" y="3806825"/>
            <a:ext cx="1697038" cy="9318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p>
        </p:txBody>
      </p:sp>
      <p:sp>
        <p:nvSpPr>
          <p:cNvPr id="13315" name="Rectangle 3"/>
          <p:cNvSpPr>
            <a:spLocks noGrp="1" noChangeArrowheads="1"/>
          </p:cNvSpPr>
          <p:nvPr>
            <p:ph type="title"/>
            <p:custDataLst>
              <p:tags r:id="rId1"/>
            </p:custDataLst>
          </p:nvPr>
        </p:nvSpPr>
        <p:spPr/>
        <p:txBody>
          <a:bodyPr>
            <a:normAutofit/>
          </a:bodyPr>
          <a:lstStyle/>
          <a:p>
            <a:pPr eaLnBrk="1" hangingPunct="1"/>
            <a:r>
              <a:rPr lang="de-CH" smtClean="0"/>
              <a:t>Referenzen können Zyklen bilden</a:t>
            </a:r>
          </a:p>
        </p:txBody>
      </p:sp>
      <p:sp>
        <p:nvSpPr>
          <p:cNvPr id="13317" name="Text Box 20"/>
          <p:cNvSpPr txBox="1">
            <a:spLocks noChangeArrowheads="1"/>
          </p:cNvSpPr>
          <p:nvPr>
            <p:custDataLst>
              <p:tags r:id="rId2"/>
            </p:custDataLst>
          </p:nvPr>
        </p:nvSpPr>
        <p:spPr bwMode="auto">
          <a:xfrm>
            <a:off x="3615260" y="1412875"/>
            <a:ext cx="503238" cy="336550"/>
          </a:xfrm>
          <a:prstGeom prst="rect">
            <a:avLst/>
          </a:prstGeom>
          <a:noFill/>
          <a:ln w="9525">
            <a:noFill/>
            <a:miter lim="800000"/>
            <a:headEnd/>
            <a:tailEnd/>
          </a:ln>
        </p:spPr>
        <p:txBody>
          <a:bodyPr>
            <a:spAutoFit/>
          </a:bodyPr>
          <a:lstStyle/>
          <a:p>
            <a:pPr>
              <a:spcBef>
                <a:spcPct val="50000"/>
              </a:spcBef>
            </a:pPr>
            <a:r>
              <a:rPr lang="de-CH" sz="1600" dirty="0" smtClean="0">
                <a:solidFill>
                  <a:srgbClr val="8B0000"/>
                </a:solidFill>
                <a:latin typeface="Custom_Constantia" panose="02030602050306030303" pitchFamily="18" charset="0"/>
              </a:rPr>
              <a:t>O1</a:t>
            </a:r>
            <a:endParaRPr lang="de-CH" sz="1600" dirty="0">
              <a:solidFill>
                <a:srgbClr val="8B0000"/>
              </a:solidFill>
              <a:latin typeface="Custom_Constantia" panose="02030602050306030303" pitchFamily="18" charset="0"/>
            </a:endParaRPr>
          </a:p>
        </p:txBody>
      </p:sp>
      <p:sp>
        <p:nvSpPr>
          <p:cNvPr id="13318" name="Rectangle 2"/>
          <p:cNvSpPr>
            <a:spLocks noChangeArrowheads="1"/>
          </p:cNvSpPr>
          <p:nvPr>
            <p:custDataLst>
              <p:tags r:id="rId3"/>
            </p:custDataLst>
          </p:nvPr>
        </p:nvSpPr>
        <p:spPr bwMode="auto">
          <a:xfrm>
            <a:off x="348667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19" name="Rectangle 5"/>
          <p:cNvSpPr>
            <a:spLocks noChangeArrowheads="1"/>
          </p:cNvSpPr>
          <p:nvPr>
            <p:custDataLst>
              <p:tags r:id="rId4"/>
            </p:custDataLst>
          </p:nvPr>
        </p:nvSpPr>
        <p:spPr bwMode="auto">
          <a:xfrm>
            <a:off x="3486673" y="1714500"/>
            <a:ext cx="1697037" cy="1395413"/>
          </a:xfrm>
          <a:prstGeom prst="rect">
            <a:avLst/>
          </a:prstGeom>
          <a:no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20" name="Text Box 6"/>
          <p:cNvSpPr txBox="1">
            <a:spLocks noChangeArrowheads="1"/>
          </p:cNvSpPr>
          <p:nvPr>
            <p:custDataLst>
              <p:tags r:id="rId5"/>
            </p:custDataLst>
          </p:nvPr>
        </p:nvSpPr>
        <p:spPr bwMode="auto">
          <a:xfrm>
            <a:off x="3486673" y="1714500"/>
            <a:ext cx="1697037" cy="457200"/>
          </a:xfrm>
          <a:prstGeom prst="rect">
            <a:avLst/>
          </a:prstGeom>
          <a:noFill/>
          <a:ln w="9525">
            <a:noFill/>
            <a:miter lim="800000"/>
            <a:headEnd/>
            <a:tailEnd/>
          </a:ln>
        </p:spPr>
        <p:txBody>
          <a:bodyPr>
            <a:spAutoFit/>
          </a:bodyPr>
          <a:lstStyle/>
          <a:p>
            <a:pPr algn="ctr">
              <a:spcBef>
                <a:spcPct val="50000"/>
              </a:spcBef>
            </a:pPr>
            <a:r>
              <a:rPr lang="de-CH" sz="2400" dirty="0" smtClean="0">
                <a:solidFill>
                  <a:srgbClr val="8B0000"/>
                </a:solidFill>
                <a:latin typeface="Custom_Constantia" panose="02030602050306030303" pitchFamily="18" charset="0"/>
              </a:rPr>
              <a:t>"</a:t>
            </a:r>
            <a:r>
              <a:rPr lang="de-CH" sz="2400" dirty="0" err="1" smtClean="0">
                <a:solidFill>
                  <a:srgbClr val="8B0000"/>
                </a:solidFill>
                <a:latin typeface="Custom_Constantia" panose="02030602050306030303" pitchFamily="18" charset="0"/>
              </a:rPr>
              <a:t>Almaviva</a:t>
            </a:r>
            <a:r>
              <a:rPr lang="de-CH" sz="2400" dirty="0" smtClean="0">
                <a:solidFill>
                  <a:srgbClr val="8B0000"/>
                </a:solidFill>
                <a:latin typeface="Custom_Constantia" panose="02030602050306030303" pitchFamily="18" charset="0"/>
              </a:rPr>
              <a:t>"</a:t>
            </a:r>
            <a:endParaRPr lang="de-CH" sz="2400" dirty="0">
              <a:solidFill>
                <a:srgbClr val="8B0000"/>
              </a:solidFill>
              <a:latin typeface="Custom_Constantia" panose="02030602050306030303" pitchFamily="18" charset="0"/>
            </a:endParaRPr>
          </a:p>
        </p:txBody>
      </p:sp>
      <p:sp>
        <p:nvSpPr>
          <p:cNvPr id="13321" name="Line 7"/>
          <p:cNvSpPr>
            <a:spLocks noChangeShapeType="1"/>
          </p:cNvSpPr>
          <p:nvPr>
            <p:custDataLst>
              <p:tags r:id="rId6"/>
            </p:custDataLst>
          </p:nvPr>
        </p:nvSpPr>
        <p:spPr bwMode="auto">
          <a:xfrm>
            <a:off x="3486673" y="2178050"/>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3322" name="Line 8"/>
          <p:cNvSpPr>
            <a:spLocks noChangeShapeType="1"/>
          </p:cNvSpPr>
          <p:nvPr>
            <p:custDataLst>
              <p:tags r:id="rId7"/>
            </p:custDataLst>
          </p:nvPr>
        </p:nvSpPr>
        <p:spPr bwMode="auto">
          <a:xfrm>
            <a:off x="3486673" y="2643188"/>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3323" name="Text Box 9"/>
          <p:cNvSpPr txBox="1">
            <a:spLocks noChangeArrowheads="1"/>
          </p:cNvSpPr>
          <p:nvPr>
            <p:custDataLst>
              <p:tags r:id="rId8"/>
            </p:custDataLst>
          </p:nvPr>
        </p:nvSpPr>
        <p:spPr bwMode="auto">
          <a:xfrm>
            <a:off x="2435748" y="1714500"/>
            <a:ext cx="1050925" cy="369332"/>
          </a:xfrm>
          <a:prstGeom prst="rect">
            <a:avLst/>
          </a:prstGeom>
          <a:noFill/>
          <a:ln w="9525">
            <a:noFill/>
            <a:miter lim="800000"/>
            <a:headEnd/>
            <a:tailEnd/>
          </a:ln>
        </p:spPr>
        <p:txBody>
          <a:bodyPr>
            <a:spAutoFit/>
          </a:bodyPr>
          <a:lstStyle/>
          <a:p>
            <a:pPr algn="r">
              <a:spcBef>
                <a:spcPct val="50000"/>
              </a:spcBef>
            </a:pPr>
            <a:r>
              <a:rPr lang="de-CH" sz="1800" i="1" dirty="0" err="1" smtClean="0">
                <a:solidFill>
                  <a:srgbClr val="8B0000"/>
                </a:solidFill>
                <a:latin typeface="Custom_Constantia" panose="02030602050306030303" pitchFamily="18" charset="0"/>
              </a:rPr>
              <a:t>name</a:t>
            </a:r>
            <a:endParaRPr lang="de-CH" sz="1800" i="1" dirty="0">
              <a:solidFill>
                <a:srgbClr val="8B0000"/>
              </a:solidFill>
              <a:latin typeface="Custom_Constantia" panose="02030602050306030303" pitchFamily="18" charset="0"/>
            </a:endParaRPr>
          </a:p>
        </p:txBody>
      </p:sp>
      <p:sp>
        <p:nvSpPr>
          <p:cNvPr id="13324" name="Text Box 10"/>
          <p:cNvSpPr txBox="1">
            <a:spLocks noChangeArrowheads="1"/>
          </p:cNvSpPr>
          <p:nvPr>
            <p:custDataLst>
              <p:tags r:id="rId9"/>
            </p:custDataLst>
          </p:nvPr>
        </p:nvSpPr>
        <p:spPr bwMode="auto">
          <a:xfrm>
            <a:off x="1718728" y="2178050"/>
            <a:ext cx="1767946" cy="369332"/>
          </a:xfrm>
          <a:prstGeom prst="rect">
            <a:avLst/>
          </a:prstGeom>
          <a:noFill/>
          <a:ln w="9525">
            <a:noFill/>
            <a:miter lim="800000"/>
            <a:headEnd/>
            <a:tailEnd/>
          </a:ln>
        </p:spPr>
        <p:txBody>
          <a:bodyPr wrap="square">
            <a:spAutoFit/>
          </a:bodyPr>
          <a:lstStyle/>
          <a:p>
            <a:pPr algn="r">
              <a:spcBef>
                <a:spcPct val="50000"/>
              </a:spcBef>
            </a:pPr>
            <a:r>
              <a:rPr lang="de-CH" sz="1800" i="1" dirty="0" err="1" smtClean="0">
                <a:solidFill>
                  <a:srgbClr val="006400"/>
                </a:solidFill>
                <a:latin typeface="Custom_Constantia" panose="02030602050306030303" pitchFamily="18" charset="0"/>
              </a:rPr>
              <a:t>grundbesitzer</a:t>
            </a:r>
            <a:endParaRPr lang="de-CH" sz="1800" i="1" dirty="0">
              <a:solidFill>
                <a:srgbClr val="006400"/>
              </a:solidFill>
              <a:latin typeface="Custom_Constantia" panose="02030602050306030303" pitchFamily="18" charset="0"/>
            </a:endParaRPr>
          </a:p>
        </p:txBody>
      </p:sp>
      <p:sp>
        <p:nvSpPr>
          <p:cNvPr id="13325" name="Text Box 11"/>
          <p:cNvSpPr txBox="1">
            <a:spLocks noChangeArrowheads="1"/>
          </p:cNvSpPr>
          <p:nvPr>
            <p:custDataLst>
              <p:tags r:id="rId10"/>
            </p:custDataLst>
          </p:nvPr>
        </p:nvSpPr>
        <p:spPr bwMode="auto">
          <a:xfrm>
            <a:off x="2113485" y="2643188"/>
            <a:ext cx="1373188" cy="369332"/>
          </a:xfrm>
          <a:prstGeom prst="rect">
            <a:avLst/>
          </a:prstGeom>
          <a:noFill/>
          <a:ln w="9525">
            <a:noFill/>
            <a:miter lim="800000"/>
            <a:headEnd/>
            <a:tailEnd/>
          </a:ln>
        </p:spPr>
        <p:txBody>
          <a:bodyPr>
            <a:spAutoFit/>
          </a:bodyPr>
          <a:lstStyle/>
          <a:p>
            <a:pPr algn="r">
              <a:spcBef>
                <a:spcPct val="50000"/>
              </a:spcBef>
            </a:pPr>
            <a:r>
              <a:rPr lang="de-CH" sz="1800" i="1" dirty="0" smtClean="0">
                <a:solidFill>
                  <a:srgbClr val="3333FF"/>
                </a:solidFill>
                <a:latin typeface="Custom_Constantia" panose="02030602050306030303" pitchFamily="18" charset="0"/>
              </a:rPr>
              <a:t>geliebter</a:t>
            </a:r>
            <a:endParaRPr lang="de-CH" sz="1800" i="1" dirty="0">
              <a:solidFill>
                <a:srgbClr val="3333FF"/>
              </a:solidFill>
              <a:latin typeface="Custom_Constantia" panose="02030602050306030303" pitchFamily="18" charset="0"/>
            </a:endParaRPr>
          </a:p>
        </p:txBody>
      </p:sp>
      <p:sp>
        <p:nvSpPr>
          <p:cNvPr id="389133" name="Line 13"/>
          <p:cNvSpPr>
            <a:spLocks noChangeShapeType="1"/>
          </p:cNvSpPr>
          <p:nvPr>
            <p:custDataLst>
              <p:tags r:id="rId11"/>
            </p:custDataLst>
          </p:nvPr>
        </p:nvSpPr>
        <p:spPr bwMode="auto">
          <a:xfrm flipV="1">
            <a:off x="5732985" y="1935163"/>
            <a:ext cx="0" cy="485775"/>
          </a:xfrm>
          <a:prstGeom prst="line">
            <a:avLst/>
          </a:prstGeom>
          <a:noFill/>
          <a:ln w="38100">
            <a:solidFill>
              <a:srgbClr val="006400"/>
            </a:solidFill>
            <a:round/>
            <a:headEnd/>
            <a:tailEnd/>
          </a:ln>
        </p:spPr>
        <p:txBody>
          <a:bodyPr/>
          <a:lstStyle/>
          <a:p>
            <a:endParaRPr lang="de-CH" dirty="0">
              <a:latin typeface="Custom_Constantia" panose="02030602050306030303" pitchFamily="18" charset="0"/>
            </a:endParaRPr>
          </a:p>
        </p:txBody>
      </p:sp>
      <p:sp>
        <p:nvSpPr>
          <p:cNvPr id="389134" name="Line 14"/>
          <p:cNvSpPr>
            <a:spLocks noChangeShapeType="1"/>
          </p:cNvSpPr>
          <p:nvPr>
            <p:custDataLst>
              <p:tags r:id="rId12"/>
            </p:custDataLst>
          </p:nvPr>
        </p:nvSpPr>
        <p:spPr bwMode="auto">
          <a:xfrm flipH="1">
            <a:off x="5183710" y="1944688"/>
            <a:ext cx="566738" cy="0"/>
          </a:xfrm>
          <a:prstGeom prst="line">
            <a:avLst/>
          </a:prstGeom>
          <a:noFill/>
          <a:ln w="38100">
            <a:solidFill>
              <a:srgbClr val="006400"/>
            </a:solidFill>
            <a:round/>
            <a:headEnd/>
            <a:tailEnd type="triangle" w="med" len="med"/>
          </a:ln>
        </p:spPr>
        <p:txBody>
          <a:bodyPr/>
          <a:lstStyle/>
          <a:p>
            <a:endParaRPr lang="de-CH" dirty="0">
              <a:latin typeface="Custom_Constantia" panose="02030602050306030303" pitchFamily="18" charset="0"/>
            </a:endParaRPr>
          </a:p>
        </p:txBody>
      </p:sp>
      <p:sp>
        <p:nvSpPr>
          <p:cNvPr id="13328" name="Rectangle 21"/>
          <p:cNvSpPr>
            <a:spLocks noChangeArrowheads="1"/>
          </p:cNvSpPr>
          <p:nvPr>
            <p:custDataLst>
              <p:tags r:id="rId13"/>
            </p:custDataLst>
          </p:nvPr>
        </p:nvSpPr>
        <p:spPr bwMode="auto">
          <a:xfrm>
            <a:off x="2030935" y="3343275"/>
            <a:ext cx="1697038" cy="463550"/>
          </a:xfrm>
          <a:prstGeom prst="rect">
            <a:avLst/>
          </a:prstGeom>
          <a:solidFill>
            <a:srgbClr val="FFFF99"/>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29" name="Rectangle 22"/>
          <p:cNvSpPr>
            <a:spLocks noChangeArrowheads="1"/>
          </p:cNvSpPr>
          <p:nvPr>
            <p:custDataLst>
              <p:tags r:id="rId14"/>
            </p:custDataLst>
          </p:nvPr>
        </p:nvSpPr>
        <p:spPr bwMode="auto">
          <a:xfrm>
            <a:off x="2030935" y="3343275"/>
            <a:ext cx="1697038" cy="1395413"/>
          </a:xfrm>
          <a:prstGeom prst="rect">
            <a:avLst/>
          </a:prstGeom>
          <a:no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30" name="Text Box 23"/>
          <p:cNvSpPr txBox="1">
            <a:spLocks noChangeArrowheads="1"/>
          </p:cNvSpPr>
          <p:nvPr>
            <p:custDataLst>
              <p:tags r:id="rId15"/>
            </p:custDataLst>
          </p:nvPr>
        </p:nvSpPr>
        <p:spPr bwMode="auto">
          <a:xfrm>
            <a:off x="2030935" y="3343275"/>
            <a:ext cx="1697038" cy="457200"/>
          </a:xfrm>
          <a:prstGeom prst="rect">
            <a:avLst/>
          </a:prstGeom>
          <a:noFill/>
          <a:ln w="9525">
            <a:noFill/>
            <a:miter lim="800000"/>
            <a:headEnd/>
            <a:tailEnd/>
          </a:ln>
        </p:spPr>
        <p:txBody>
          <a:bodyPr>
            <a:spAutoFit/>
          </a:bodyPr>
          <a:lstStyle/>
          <a:p>
            <a:pPr algn="ctr">
              <a:spcBef>
                <a:spcPct val="50000"/>
              </a:spcBef>
            </a:pPr>
            <a:r>
              <a:rPr lang="de-CH" sz="2400" dirty="0" smtClean="0">
                <a:solidFill>
                  <a:srgbClr val="8B0000"/>
                </a:solidFill>
                <a:latin typeface="Custom_Constantia" panose="02030602050306030303" pitchFamily="18" charset="0"/>
              </a:rPr>
              <a:t>"Figaro"</a:t>
            </a:r>
            <a:endParaRPr lang="de-CH" sz="2400" dirty="0">
              <a:solidFill>
                <a:srgbClr val="8B0000"/>
              </a:solidFill>
              <a:latin typeface="Custom_Constantia" panose="02030602050306030303" pitchFamily="18" charset="0"/>
            </a:endParaRPr>
          </a:p>
        </p:txBody>
      </p:sp>
      <p:sp>
        <p:nvSpPr>
          <p:cNvPr id="13331" name="Line 24"/>
          <p:cNvSpPr>
            <a:spLocks noChangeShapeType="1"/>
          </p:cNvSpPr>
          <p:nvPr>
            <p:custDataLst>
              <p:tags r:id="rId16"/>
            </p:custDataLst>
          </p:nvPr>
        </p:nvSpPr>
        <p:spPr bwMode="auto">
          <a:xfrm>
            <a:off x="2030935" y="3806825"/>
            <a:ext cx="1697038"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3332" name="Line 25"/>
          <p:cNvSpPr>
            <a:spLocks noChangeShapeType="1"/>
          </p:cNvSpPr>
          <p:nvPr>
            <p:custDataLst>
              <p:tags r:id="rId17"/>
            </p:custDataLst>
          </p:nvPr>
        </p:nvSpPr>
        <p:spPr bwMode="auto">
          <a:xfrm>
            <a:off x="2030935" y="4271963"/>
            <a:ext cx="1697038"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389146" name="Line 26"/>
          <p:cNvSpPr>
            <a:spLocks noChangeShapeType="1"/>
          </p:cNvSpPr>
          <p:nvPr>
            <p:custDataLst>
              <p:tags r:id="rId18"/>
            </p:custDataLst>
          </p:nvPr>
        </p:nvSpPr>
        <p:spPr bwMode="auto">
          <a:xfrm>
            <a:off x="3567635" y="4032251"/>
            <a:ext cx="728663" cy="0"/>
          </a:xfrm>
          <a:prstGeom prst="line">
            <a:avLst/>
          </a:prstGeom>
          <a:noFill/>
          <a:ln w="19050">
            <a:solidFill>
              <a:srgbClr val="006400"/>
            </a:solidFill>
            <a:round/>
            <a:headEnd/>
            <a:tailEnd/>
          </a:ln>
        </p:spPr>
        <p:txBody>
          <a:bodyPr/>
          <a:lstStyle/>
          <a:p>
            <a:endParaRPr lang="de-CH" dirty="0">
              <a:latin typeface="Custom_Constantia" panose="02030602050306030303" pitchFamily="18" charset="0"/>
            </a:endParaRPr>
          </a:p>
        </p:txBody>
      </p:sp>
      <p:sp>
        <p:nvSpPr>
          <p:cNvPr id="389147" name="Line 27"/>
          <p:cNvSpPr>
            <a:spLocks noChangeShapeType="1"/>
          </p:cNvSpPr>
          <p:nvPr>
            <p:custDataLst>
              <p:tags r:id="rId19"/>
            </p:custDataLst>
          </p:nvPr>
        </p:nvSpPr>
        <p:spPr bwMode="auto">
          <a:xfrm flipH="1" flipV="1">
            <a:off x="4294710" y="3109913"/>
            <a:ext cx="1588" cy="931862"/>
          </a:xfrm>
          <a:prstGeom prst="line">
            <a:avLst/>
          </a:prstGeom>
          <a:noFill/>
          <a:ln w="19050">
            <a:solidFill>
              <a:srgbClr val="006400"/>
            </a:solidFill>
            <a:round/>
            <a:headEnd/>
            <a:tailEnd type="triangle" w="med" len="med"/>
          </a:ln>
        </p:spPr>
        <p:txBody>
          <a:bodyPr/>
          <a:lstStyle/>
          <a:p>
            <a:endParaRPr lang="de-CH" dirty="0">
              <a:latin typeface="Custom_Constantia" panose="02030602050306030303" pitchFamily="18" charset="0"/>
            </a:endParaRPr>
          </a:p>
        </p:txBody>
      </p:sp>
      <p:sp>
        <p:nvSpPr>
          <p:cNvPr id="13335" name="Rectangle 29"/>
          <p:cNvSpPr>
            <a:spLocks noChangeArrowheads="1"/>
          </p:cNvSpPr>
          <p:nvPr>
            <p:custDataLst>
              <p:tags r:id="rId20"/>
            </p:custDataLst>
          </p:nvPr>
        </p:nvSpPr>
        <p:spPr bwMode="auto">
          <a:xfrm>
            <a:off x="4940823" y="3343275"/>
            <a:ext cx="1697037" cy="463550"/>
          </a:xfrm>
          <a:prstGeom prst="rect">
            <a:avLst/>
          </a:prstGeom>
          <a:solidFill>
            <a:srgbClr val="FFFF99"/>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36" name="Rectangle 30"/>
          <p:cNvSpPr>
            <a:spLocks noChangeArrowheads="1"/>
          </p:cNvSpPr>
          <p:nvPr>
            <p:custDataLst>
              <p:tags r:id="rId21"/>
            </p:custDataLst>
          </p:nvPr>
        </p:nvSpPr>
        <p:spPr bwMode="auto">
          <a:xfrm>
            <a:off x="4940823" y="3343275"/>
            <a:ext cx="1697037" cy="1395413"/>
          </a:xfrm>
          <a:prstGeom prst="rect">
            <a:avLst/>
          </a:prstGeom>
          <a:no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3337" name="Text Box 31"/>
          <p:cNvSpPr txBox="1">
            <a:spLocks noChangeArrowheads="1"/>
          </p:cNvSpPr>
          <p:nvPr>
            <p:custDataLst>
              <p:tags r:id="rId22"/>
            </p:custDataLst>
          </p:nvPr>
        </p:nvSpPr>
        <p:spPr bwMode="auto">
          <a:xfrm>
            <a:off x="4940823" y="3343275"/>
            <a:ext cx="1697037" cy="457200"/>
          </a:xfrm>
          <a:prstGeom prst="rect">
            <a:avLst/>
          </a:prstGeom>
          <a:noFill/>
          <a:ln w="9525">
            <a:noFill/>
            <a:miter lim="800000"/>
            <a:headEnd/>
            <a:tailEnd/>
          </a:ln>
        </p:spPr>
        <p:txBody>
          <a:bodyPr>
            <a:spAutoFit/>
          </a:bodyPr>
          <a:lstStyle/>
          <a:p>
            <a:pPr algn="ctr">
              <a:spcBef>
                <a:spcPct val="50000"/>
              </a:spcBef>
            </a:pPr>
            <a:r>
              <a:rPr lang="de-CH" sz="2400" dirty="0" smtClean="0">
                <a:solidFill>
                  <a:srgbClr val="8B0000"/>
                </a:solidFill>
                <a:latin typeface="Custom_Constantia" panose="02030602050306030303" pitchFamily="18" charset="0"/>
              </a:rPr>
              <a:t>"Susanna"</a:t>
            </a:r>
            <a:endParaRPr lang="de-CH" sz="2400" dirty="0">
              <a:solidFill>
                <a:srgbClr val="8B0000"/>
              </a:solidFill>
              <a:latin typeface="Custom_Constantia" panose="02030602050306030303" pitchFamily="18" charset="0"/>
            </a:endParaRPr>
          </a:p>
        </p:txBody>
      </p:sp>
      <p:sp>
        <p:nvSpPr>
          <p:cNvPr id="13338" name="Line 32"/>
          <p:cNvSpPr>
            <a:spLocks noChangeShapeType="1"/>
          </p:cNvSpPr>
          <p:nvPr>
            <p:custDataLst>
              <p:tags r:id="rId23"/>
            </p:custDataLst>
          </p:nvPr>
        </p:nvSpPr>
        <p:spPr bwMode="auto">
          <a:xfrm>
            <a:off x="4940823" y="3806825"/>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3339" name="Line 33"/>
          <p:cNvSpPr>
            <a:spLocks noChangeShapeType="1"/>
          </p:cNvSpPr>
          <p:nvPr>
            <p:custDataLst>
              <p:tags r:id="rId24"/>
            </p:custDataLst>
          </p:nvPr>
        </p:nvSpPr>
        <p:spPr bwMode="auto">
          <a:xfrm>
            <a:off x="4940823" y="4271963"/>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3340" name="Text Box 34"/>
          <p:cNvSpPr txBox="1">
            <a:spLocks noChangeArrowheads="1"/>
          </p:cNvSpPr>
          <p:nvPr>
            <p:custDataLst>
              <p:tags r:id="rId25"/>
            </p:custDataLst>
          </p:nvPr>
        </p:nvSpPr>
        <p:spPr bwMode="auto">
          <a:xfrm>
            <a:off x="6217173" y="3021013"/>
            <a:ext cx="565150" cy="336550"/>
          </a:xfrm>
          <a:prstGeom prst="rect">
            <a:avLst/>
          </a:prstGeom>
          <a:noFill/>
          <a:ln w="9525">
            <a:noFill/>
            <a:miter lim="800000"/>
            <a:headEnd/>
            <a:tailEnd/>
          </a:ln>
        </p:spPr>
        <p:txBody>
          <a:bodyPr>
            <a:spAutoFit/>
          </a:bodyPr>
          <a:lstStyle/>
          <a:p>
            <a:pPr>
              <a:spcBef>
                <a:spcPct val="50000"/>
              </a:spcBef>
            </a:pPr>
            <a:r>
              <a:rPr lang="de-CH" sz="1600" dirty="0" smtClean="0">
                <a:solidFill>
                  <a:srgbClr val="8B0000"/>
                </a:solidFill>
                <a:latin typeface="Custom_Constantia" panose="02030602050306030303" pitchFamily="18" charset="0"/>
              </a:rPr>
              <a:t>O3</a:t>
            </a:r>
            <a:endParaRPr lang="de-CH" sz="1600" dirty="0">
              <a:solidFill>
                <a:srgbClr val="8B0000"/>
              </a:solidFill>
              <a:latin typeface="Custom_Constantia" panose="02030602050306030303" pitchFamily="18" charset="0"/>
            </a:endParaRPr>
          </a:p>
        </p:txBody>
      </p:sp>
      <p:sp>
        <p:nvSpPr>
          <p:cNvPr id="389155" name="Line 35"/>
          <p:cNvSpPr>
            <a:spLocks noChangeShapeType="1"/>
          </p:cNvSpPr>
          <p:nvPr>
            <p:custDataLst>
              <p:tags r:id="rId26"/>
            </p:custDataLst>
          </p:nvPr>
        </p:nvSpPr>
        <p:spPr bwMode="auto">
          <a:xfrm flipV="1">
            <a:off x="4375673" y="3109913"/>
            <a:ext cx="0" cy="931862"/>
          </a:xfrm>
          <a:prstGeom prst="line">
            <a:avLst/>
          </a:prstGeom>
          <a:noFill/>
          <a:ln w="19050">
            <a:solidFill>
              <a:srgbClr val="006400"/>
            </a:solidFill>
            <a:round/>
            <a:headEnd/>
            <a:tailEnd type="triangle" w="med" len="med"/>
          </a:ln>
        </p:spPr>
        <p:txBody>
          <a:bodyPr/>
          <a:lstStyle/>
          <a:p>
            <a:endParaRPr lang="de-CH" dirty="0">
              <a:latin typeface="Custom_Constantia" panose="02030602050306030303" pitchFamily="18" charset="0"/>
            </a:endParaRPr>
          </a:p>
        </p:txBody>
      </p:sp>
      <p:sp>
        <p:nvSpPr>
          <p:cNvPr id="389156" name="Line 36"/>
          <p:cNvSpPr>
            <a:spLocks noChangeShapeType="1"/>
          </p:cNvSpPr>
          <p:nvPr>
            <p:custDataLst>
              <p:tags r:id="rId27"/>
            </p:custDataLst>
          </p:nvPr>
        </p:nvSpPr>
        <p:spPr bwMode="auto">
          <a:xfrm>
            <a:off x="4375673" y="4032251"/>
            <a:ext cx="727075" cy="0"/>
          </a:xfrm>
          <a:prstGeom prst="line">
            <a:avLst/>
          </a:prstGeom>
          <a:noFill/>
          <a:ln w="19050">
            <a:solidFill>
              <a:srgbClr val="006400"/>
            </a:solidFill>
            <a:round/>
            <a:headEnd/>
            <a:tailEnd/>
          </a:ln>
        </p:spPr>
        <p:txBody>
          <a:bodyPr/>
          <a:lstStyle/>
          <a:p>
            <a:endParaRPr lang="de-CH" dirty="0">
              <a:latin typeface="Custom_Constantia" panose="02030602050306030303" pitchFamily="18" charset="0"/>
            </a:endParaRPr>
          </a:p>
        </p:txBody>
      </p:sp>
      <p:sp>
        <p:nvSpPr>
          <p:cNvPr id="389157" name="Line 37"/>
          <p:cNvSpPr>
            <a:spLocks noChangeShapeType="1"/>
          </p:cNvSpPr>
          <p:nvPr>
            <p:custDataLst>
              <p:tags r:id="rId28"/>
            </p:custDataLst>
          </p:nvPr>
        </p:nvSpPr>
        <p:spPr bwMode="auto">
          <a:xfrm>
            <a:off x="4704285" y="2876550"/>
            <a:ext cx="1047750" cy="0"/>
          </a:xfrm>
          <a:prstGeom prst="line">
            <a:avLst/>
          </a:prstGeom>
          <a:noFill/>
          <a:ln w="38100">
            <a:solidFill>
              <a:srgbClr val="3333FF"/>
            </a:solidFill>
            <a:round/>
            <a:headEnd/>
            <a:tailEnd/>
          </a:ln>
        </p:spPr>
        <p:txBody>
          <a:bodyPr/>
          <a:lstStyle/>
          <a:p>
            <a:endParaRPr lang="de-CH" dirty="0">
              <a:latin typeface="Custom_Constantia" panose="02030602050306030303" pitchFamily="18" charset="0"/>
            </a:endParaRPr>
          </a:p>
        </p:txBody>
      </p:sp>
      <p:sp>
        <p:nvSpPr>
          <p:cNvPr id="389159" name="Line 39"/>
          <p:cNvSpPr>
            <a:spLocks noChangeShapeType="1"/>
          </p:cNvSpPr>
          <p:nvPr>
            <p:custDataLst>
              <p:tags r:id="rId29"/>
            </p:custDataLst>
          </p:nvPr>
        </p:nvSpPr>
        <p:spPr bwMode="auto">
          <a:xfrm>
            <a:off x="3567635" y="4389438"/>
            <a:ext cx="1373188" cy="0"/>
          </a:xfrm>
          <a:prstGeom prst="line">
            <a:avLst/>
          </a:prstGeom>
          <a:noFill/>
          <a:ln w="19050">
            <a:solidFill>
              <a:srgbClr val="3333FF"/>
            </a:solidFill>
            <a:round/>
            <a:headEnd/>
            <a:tailEnd type="triangle" w="med" len="med"/>
          </a:ln>
        </p:spPr>
        <p:txBody>
          <a:bodyPr/>
          <a:lstStyle/>
          <a:p>
            <a:endParaRPr lang="de-CH" dirty="0">
              <a:latin typeface="Custom_Constantia" panose="02030602050306030303" pitchFamily="18" charset="0"/>
            </a:endParaRPr>
          </a:p>
        </p:txBody>
      </p:sp>
      <p:sp>
        <p:nvSpPr>
          <p:cNvPr id="389160" name="Line 40"/>
          <p:cNvSpPr>
            <a:spLocks noChangeShapeType="1"/>
          </p:cNvSpPr>
          <p:nvPr>
            <p:custDataLst>
              <p:tags r:id="rId30"/>
            </p:custDataLst>
          </p:nvPr>
        </p:nvSpPr>
        <p:spPr bwMode="auto">
          <a:xfrm>
            <a:off x="3729560" y="4581525"/>
            <a:ext cx="1373188" cy="0"/>
          </a:xfrm>
          <a:prstGeom prst="line">
            <a:avLst/>
          </a:prstGeom>
          <a:noFill/>
          <a:ln w="19050">
            <a:solidFill>
              <a:srgbClr val="3333FF"/>
            </a:solidFill>
            <a:round/>
            <a:headEnd type="triangle" w="med" len="med"/>
            <a:tailEnd/>
          </a:ln>
        </p:spPr>
        <p:txBody>
          <a:bodyPr/>
          <a:lstStyle/>
          <a:p>
            <a:endParaRPr lang="de-CH" dirty="0">
              <a:latin typeface="Custom_Constantia" panose="02030602050306030303" pitchFamily="18" charset="0"/>
            </a:endParaRPr>
          </a:p>
        </p:txBody>
      </p:sp>
      <p:sp>
        <p:nvSpPr>
          <p:cNvPr id="13346" name="Text Box 102"/>
          <p:cNvSpPr txBox="1">
            <a:spLocks noChangeArrowheads="1"/>
          </p:cNvSpPr>
          <p:nvPr>
            <p:custDataLst>
              <p:tags r:id="rId31"/>
            </p:custDataLst>
          </p:nvPr>
        </p:nvSpPr>
        <p:spPr bwMode="auto">
          <a:xfrm>
            <a:off x="1959498" y="3068638"/>
            <a:ext cx="503237" cy="336550"/>
          </a:xfrm>
          <a:prstGeom prst="rect">
            <a:avLst/>
          </a:prstGeom>
          <a:noFill/>
          <a:ln w="9525">
            <a:noFill/>
            <a:miter lim="800000"/>
            <a:headEnd/>
            <a:tailEnd/>
          </a:ln>
        </p:spPr>
        <p:txBody>
          <a:bodyPr>
            <a:spAutoFit/>
          </a:bodyPr>
          <a:lstStyle/>
          <a:p>
            <a:pPr>
              <a:spcBef>
                <a:spcPct val="50000"/>
              </a:spcBef>
            </a:pPr>
            <a:r>
              <a:rPr lang="de-CH" sz="1600" dirty="0" smtClean="0">
                <a:solidFill>
                  <a:srgbClr val="8B0000"/>
                </a:solidFill>
                <a:latin typeface="Custom_Constantia" panose="02030602050306030303" pitchFamily="18" charset="0"/>
              </a:rPr>
              <a:t>O2</a:t>
            </a:r>
            <a:endParaRPr lang="de-CH" sz="1600" dirty="0">
              <a:solidFill>
                <a:srgbClr val="8B0000"/>
              </a:solidFill>
              <a:latin typeface="Custom_Constantia" panose="02030602050306030303" pitchFamily="18" charset="0"/>
            </a:endParaRPr>
          </a:p>
        </p:txBody>
      </p:sp>
      <p:sp>
        <p:nvSpPr>
          <p:cNvPr id="389223" name="Line 103"/>
          <p:cNvSpPr>
            <a:spLocks noChangeShapeType="1"/>
          </p:cNvSpPr>
          <p:nvPr>
            <p:custDataLst>
              <p:tags r:id="rId32"/>
            </p:custDataLst>
          </p:nvPr>
        </p:nvSpPr>
        <p:spPr bwMode="auto">
          <a:xfrm flipH="1">
            <a:off x="5732985" y="2855934"/>
            <a:ext cx="0" cy="490515"/>
          </a:xfrm>
          <a:prstGeom prst="line">
            <a:avLst/>
          </a:prstGeom>
          <a:noFill/>
          <a:ln w="38100">
            <a:solidFill>
              <a:srgbClr val="3333FF"/>
            </a:solidFill>
            <a:round/>
            <a:headEnd/>
            <a:tailEnd type="triangle" w="med" len="med"/>
          </a:ln>
        </p:spPr>
        <p:txBody>
          <a:bodyPr/>
          <a:lstStyle/>
          <a:p>
            <a:endParaRPr lang="de-CH" dirty="0">
              <a:latin typeface="Custom_Constantia" panose="02030602050306030303" pitchFamily="18" charset="0"/>
            </a:endParaRPr>
          </a:p>
        </p:txBody>
      </p:sp>
      <p:sp>
        <p:nvSpPr>
          <p:cNvPr id="389224" name="Text Box 104"/>
          <p:cNvSpPr txBox="1">
            <a:spLocks noChangeArrowheads="1"/>
          </p:cNvSpPr>
          <p:nvPr>
            <p:custDataLst>
              <p:tags r:id="rId33"/>
            </p:custDataLst>
          </p:nvPr>
        </p:nvSpPr>
        <p:spPr bwMode="auto">
          <a:xfrm>
            <a:off x="312057" y="3892550"/>
            <a:ext cx="1579179" cy="338554"/>
          </a:xfrm>
          <a:prstGeom prst="rect">
            <a:avLst/>
          </a:prstGeom>
          <a:noFill/>
          <a:ln w="9525">
            <a:noFill/>
            <a:miter lim="800000"/>
            <a:headEnd/>
            <a:tailEnd/>
          </a:ln>
        </p:spPr>
        <p:txBody>
          <a:bodyPr wrap="square">
            <a:spAutoFit/>
          </a:bodyPr>
          <a:lstStyle/>
          <a:p>
            <a:pPr algn="r">
              <a:spcBef>
                <a:spcPct val="50000"/>
              </a:spcBef>
            </a:pPr>
            <a:r>
              <a:rPr lang="de-CH" sz="1600" i="1" dirty="0" err="1" smtClean="0">
                <a:solidFill>
                  <a:srgbClr val="006400"/>
                </a:solidFill>
                <a:latin typeface="Custom_Constantia" panose="02030602050306030303" pitchFamily="18" charset="0"/>
              </a:rPr>
              <a:t>grundbesitzer</a:t>
            </a:r>
            <a:endParaRPr lang="de-CH" sz="1600" i="1" dirty="0">
              <a:solidFill>
                <a:srgbClr val="006400"/>
              </a:solidFill>
              <a:latin typeface="Custom_Constantia" panose="02030602050306030303" pitchFamily="18" charset="0"/>
            </a:endParaRPr>
          </a:p>
        </p:txBody>
      </p:sp>
      <p:sp>
        <p:nvSpPr>
          <p:cNvPr id="389225" name="Text Box 105"/>
          <p:cNvSpPr txBox="1">
            <a:spLocks noChangeArrowheads="1"/>
          </p:cNvSpPr>
          <p:nvPr>
            <p:custDataLst>
              <p:tags r:id="rId34"/>
            </p:custDataLst>
          </p:nvPr>
        </p:nvSpPr>
        <p:spPr bwMode="auto">
          <a:xfrm>
            <a:off x="361000" y="4357688"/>
            <a:ext cx="1530235" cy="338554"/>
          </a:xfrm>
          <a:prstGeom prst="rect">
            <a:avLst/>
          </a:prstGeom>
          <a:noFill/>
          <a:ln w="9525">
            <a:noFill/>
            <a:miter lim="800000"/>
            <a:headEnd/>
            <a:tailEnd/>
          </a:ln>
        </p:spPr>
        <p:txBody>
          <a:bodyPr wrap="square">
            <a:spAutoFit/>
          </a:bodyPr>
          <a:lstStyle/>
          <a:p>
            <a:pPr algn="r">
              <a:spcBef>
                <a:spcPct val="50000"/>
              </a:spcBef>
            </a:pPr>
            <a:r>
              <a:rPr lang="de-CH" sz="1600" i="1" dirty="0" smtClean="0">
                <a:solidFill>
                  <a:srgbClr val="3333FF"/>
                </a:solidFill>
                <a:latin typeface="Custom_Constantia" panose="02030602050306030303" pitchFamily="18" charset="0"/>
              </a:rPr>
              <a:t>geliebter</a:t>
            </a:r>
            <a:endParaRPr lang="de-CH" sz="1600" i="1" dirty="0">
              <a:solidFill>
                <a:srgbClr val="3333FF"/>
              </a:solidFill>
              <a:latin typeface="Custom_Constantia" panose="02030602050306030303" pitchFamily="18" charset="0"/>
            </a:endParaRPr>
          </a:p>
        </p:txBody>
      </p:sp>
      <p:sp>
        <p:nvSpPr>
          <p:cNvPr id="13350" name="Text Box 106"/>
          <p:cNvSpPr txBox="1">
            <a:spLocks noChangeArrowheads="1"/>
          </p:cNvSpPr>
          <p:nvPr>
            <p:custDataLst>
              <p:tags r:id="rId35"/>
            </p:custDataLst>
          </p:nvPr>
        </p:nvSpPr>
        <p:spPr bwMode="auto">
          <a:xfrm>
            <a:off x="686781" y="3357563"/>
            <a:ext cx="1171117" cy="338554"/>
          </a:xfrm>
          <a:prstGeom prst="rect">
            <a:avLst/>
          </a:prstGeom>
          <a:noFill/>
          <a:ln w="9525">
            <a:noFill/>
            <a:miter lim="800000"/>
            <a:headEnd/>
            <a:tailEnd/>
          </a:ln>
        </p:spPr>
        <p:txBody>
          <a:bodyPr wrap="square">
            <a:spAutoFit/>
          </a:bodyPr>
          <a:lstStyle/>
          <a:p>
            <a:pPr algn="r">
              <a:spcBef>
                <a:spcPct val="50000"/>
              </a:spcBef>
            </a:pPr>
            <a:r>
              <a:rPr lang="de-CH" sz="1600" i="1" dirty="0" err="1" smtClean="0">
                <a:solidFill>
                  <a:srgbClr val="8B0000"/>
                </a:solidFill>
                <a:latin typeface="Custom_Constantia" panose="02030602050306030303" pitchFamily="18" charset="0"/>
              </a:rPr>
              <a:t>name</a:t>
            </a:r>
            <a:endParaRPr lang="de-CH" sz="1600" i="1" dirty="0">
              <a:solidFill>
                <a:srgbClr val="8B0000"/>
              </a:solidFill>
              <a:latin typeface="Custom_Constantia" panose="02030602050306030303" pitchFamily="18" charset="0"/>
            </a:endParaRPr>
          </a:p>
        </p:txBody>
      </p:sp>
      <p:sp>
        <p:nvSpPr>
          <p:cNvPr id="389227" name="Text Box 107"/>
          <p:cNvSpPr txBox="1">
            <a:spLocks noChangeArrowheads="1"/>
          </p:cNvSpPr>
          <p:nvPr>
            <p:custDataLst>
              <p:tags r:id="rId36"/>
            </p:custDataLst>
          </p:nvPr>
        </p:nvSpPr>
        <p:spPr bwMode="auto">
          <a:xfrm>
            <a:off x="6672785" y="3954463"/>
            <a:ext cx="1658408" cy="338554"/>
          </a:xfrm>
          <a:prstGeom prst="rect">
            <a:avLst/>
          </a:prstGeom>
          <a:noFill/>
          <a:ln w="9525">
            <a:noFill/>
            <a:miter lim="800000"/>
            <a:headEnd/>
            <a:tailEnd/>
          </a:ln>
        </p:spPr>
        <p:txBody>
          <a:bodyPr wrap="square">
            <a:spAutoFit/>
          </a:bodyPr>
          <a:lstStyle/>
          <a:p>
            <a:pPr>
              <a:spcBef>
                <a:spcPct val="50000"/>
              </a:spcBef>
            </a:pPr>
            <a:r>
              <a:rPr lang="de-CH" sz="1600" i="1" dirty="0" err="1" smtClean="0">
                <a:solidFill>
                  <a:srgbClr val="006400"/>
                </a:solidFill>
                <a:latin typeface="Custom_Constantia" panose="02030602050306030303" pitchFamily="18" charset="0"/>
              </a:rPr>
              <a:t>grundbesitzer</a:t>
            </a:r>
            <a:endParaRPr lang="de-CH" sz="1600" i="1" dirty="0">
              <a:solidFill>
                <a:srgbClr val="006400"/>
              </a:solidFill>
              <a:latin typeface="Custom_Constantia" panose="02030602050306030303" pitchFamily="18" charset="0"/>
            </a:endParaRPr>
          </a:p>
        </p:txBody>
      </p:sp>
      <p:sp>
        <p:nvSpPr>
          <p:cNvPr id="389228" name="Text Box 108"/>
          <p:cNvSpPr txBox="1">
            <a:spLocks noChangeArrowheads="1"/>
          </p:cNvSpPr>
          <p:nvPr>
            <p:custDataLst>
              <p:tags r:id="rId37"/>
            </p:custDataLst>
          </p:nvPr>
        </p:nvSpPr>
        <p:spPr bwMode="auto">
          <a:xfrm>
            <a:off x="6642623" y="4419600"/>
            <a:ext cx="1373187" cy="338554"/>
          </a:xfrm>
          <a:prstGeom prst="rect">
            <a:avLst/>
          </a:prstGeom>
          <a:noFill/>
          <a:ln w="9525">
            <a:noFill/>
            <a:miter lim="800000"/>
            <a:headEnd/>
            <a:tailEnd/>
          </a:ln>
        </p:spPr>
        <p:txBody>
          <a:bodyPr>
            <a:spAutoFit/>
          </a:bodyPr>
          <a:lstStyle/>
          <a:p>
            <a:pPr>
              <a:spcBef>
                <a:spcPct val="50000"/>
              </a:spcBef>
            </a:pPr>
            <a:r>
              <a:rPr lang="de-CH" sz="1600" i="1" dirty="0" smtClean="0">
                <a:solidFill>
                  <a:srgbClr val="3333FF"/>
                </a:solidFill>
                <a:latin typeface="Custom_Constantia" panose="02030602050306030303" pitchFamily="18" charset="0"/>
              </a:rPr>
              <a:t>geliebter</a:t>
            </a:r>
            <a:endParaRPr lang="de-CH" sz="1600" i="1" dirty="0">
              <a:solidFill>
                <a:srgbClr val="3333FF"/>
              </a:solidFill>
              <a:latin typeface="Custom_Constantia" panose="02030602050306030303" pitchFamily="18" charset="0"/>
            </a:endParaRPr>
          </a:p>
        </p:txBody>
      </p:sp>
      <p:sp>
        <p:nvSpPr>
          <p:cNvPr id="13353" name="Text Box 109"/>
          <p:cNvSpPr txBox="1">
            <a:spLocks noChangeArrowheads="1"/>
          </p:cNvSpPr>
          <p:nvPr>
            <p:custDataLst>
              <p:tags r:id="rId38"/>
            </p:custDataLst>
          </p:nvPr>
        </p:nvSpPr>
        <p:spPr bwMode="auto">
          <a:xfrm>
            <a:off x="6639448" y="3419475"/>
            <a:ext cx="10509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8B0000"/>
                </a:solidFill>
                <a:latin typeface="Custom_Constantia" panose="02030602050306030303" pitchFamily="18" charset="0"/>
              </a:rPr>
              <a:t>name</a:t>
            </a:r>
            <a:endParaRPr lang="de-CH" sz="1600" i="1" dirty="0">
              <a:solidFill>
                <a:srgbClr val="8B0000"/>
              </a:solidFill>
              <a:latin typeface="Custom_Constantia" panose="02030602050306030303" pitchFamily="18" charset="0"/>
            </a:endParaRPr>
          </a:p>
        </p:txBody>
      </p:sp>
      <p:sp>
        <p:nvSpPr>
          <p:cNvPr id="389230" name="Line 110"/>
          <p:cNvSpPr>
            <a:spLocks noChangeShapeType="1"/>
          </p:cNvSpPr>
          <p:nvPr>
            <p:custDataLst>
              <p:tags r:id="rId39"/>
            </p:custDataLst>
          </p:nvPr>
        </p:nvSpPr>
        <p:spPr bwMode="auto">
          <a:xfrm flipH="1" flipV="1">
            <a:off x="4986860" y="2420938"/>
            <a:ext cx="765175" cy="0"/>
          </a:xfrm>
          <a:prstGeom prst="line">
            <a:avLst/>
          </a:prstGeom>
          <a:noFill/>
          <a:ln w="38100">
            <a:solidFill>
              <a:srgbClr val="006400"/>
            </a:solidFill>
            <a:round/>
            <a:headEnd/>
            <a:tailEnd/>
          </a:ln>
        </p:spPr>
        <p:txBody>
          <a:bodyPr/>
          <a:lstStyle/>
          <a:p>
            <a:endParaRPr lang="de-CH" dirty="0">
              <a:latin typeface="Custom_Constantia" panose="02030602050306030303" pitchFamily="18" charset="0"/>
            </a:endParaRPr>
          </a:p>
        </p:txBody>
      </p:sp>
    </p:spTree>
    <p:extLst>
      <p:ext uri="{BB962C8B-B14F-4D97-AF65-F5344CB8AC3E}">
        <p14:creationId xmlns:p14="http://schemas.microsoft.com/office/powerpoint/2010/main" val="41662339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8922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22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892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92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91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914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91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891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23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913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9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6" presetClass="emph" presetSubtype="0" repeatCount="8000" fill="hold" grpId="1" nodeType="clickEffect">
                                  <p:stCondLst>
                                    <p:cond delay="0"/>
                                  </p:stCondLst>
                                  <p:childTnLst>
                                    <p:animEffect transition="out" filter="fade">
                                      <p:cBhvr>
                                        <p:cTn id="34" dur="100" tmFilter="0, 0; .2, .5; .8, .5; 1, 0"/>
                                        <p:tgtEl>
                                          <p:spTgt spid="389230"/>
                                        </p:tgtEl>
                                      </p:cBhvr>
                                    </p:animEffect>
                                    <p:animScale>
                                      <p:cBhvr>
                                        <p:cTn id="35" dur="50" autoRev="1" fill="hold"/>
                                        <p:tgtEl>
                                          <p:spTgt spid="389230"/>
                                        </p:tgtEl>
                                      </p:cBhvr>
                                      <p:by x="105000" y="105000"/>
                                    </p:animScale>
                                  </p:childTnLst>
                                </p:cTn>
                              </p:par>
                              <p:par>
                                <p:cTn id="36" presetID="26" presetClass="emph" presetSubtype="0" repeatCount="8000" fill="hold" grpId="1" nodeType="withEffect">
                                  <p:stCondLst>
                                    <p:cond delay="0"/>
                                  </p:stCondLst>
                                  <p:childTnLst>
                                    <p:animEffect transition="out" filter="fade">
                                      <p:cBhvr>
                                        <p:cTn id="37" dur="100" tmFilter="0, 0; .2, .5; .8, .5; 1, 0"/>
                                        <p:tgtEl>
                                          <p:spTgt spid="389133"/>
                                        </p:tgtEl>
                                      </p:cBhvr>
                                    </p:animEffect>
                                    <p:animScale>
                                      <p:cBhvr>
                                        <p:cTn id="38" dur="50" autoRev="1" fill="hold"/>
                                        <p:tgtEl>
                                          <p:spTgt spid="389133"/>
                                        </p:tgtEl>
                                      </p:cBhvr>
                                      <p:by x="105000" y="105000"/>
                                    </p:animScale>
                                  </p:childTnLst>
                                </p:cTn>
                              </p:par>
                              <p:par>
                                <p:cTn id="39" presetID="26" presetClass="emph" presetSubtype="0" repeatCount="8000" fill="hold" grpId="1" nodeType="withEffect">
                                  <p:stCondLst>
                                    <p:cond delay="0"/>
                                  </p:stCondLst>
                                  <p:childTnLst>
                                    <p:animEffect transition="out" filter="fade">
                                      <p:cBhvr>
                                        <p:cTn id="40" dur="100" tmFilter="0, 0; .2, .5; .8, .5; 1, 0"/>
                                        <p:tgtEl>
                                          <p:spTgt spid="389134"/>
                                        </p:tgtEl>
                                      </p:cBhvr>
                                    </p:animEffect>
                                    <p:animScale>
                                      <p:cBhvr>
                                        <p:cTn id="41" dur="50" autoRev="1" fill="hold"/>
                                        <p:tgtEl>
                                          <p:spTgt spid="389134"/>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89157"/>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8922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89159"/>
                                        </p:tgtEl>
                                        <p:attrNameLst>
                                          <p:attrName>style.visibility</p:attrName>
                                        </p:attrNameLst>
                                      </p:cBhvr>
                                      <p:to>
                                        <p:strVal val="visible"/>
                                      </p:to>
                                    </p:set>
                                    <p:animEffect transition="in" filter="wipe(left)">
                                      <p:cBhvr>
                                        <p:cTn id="52" dur="1000"/>
                                        <p:tgtEl>
                                          <p:spTgt spid="38915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89160"/>
                                        </p:tgtEl>
                                        <p:attrNameLst>
                                          <p:attrName>style.visibility</p:attrName>
                                        </p:attrNameLst>
                                      </p:cBhvr>
                                      <p:to>
                                        <p:strVal val="visible"/>
                                      </p:to>
                                    </p:set>
                                    <p:animEffect transition="in" filter="wipe(right)">
                                      <p:cBhvr>
                                        <p:cTn id="57" dur="1000"/>
                                        <p:tgtEl>
                                          <p:spTgt spid="38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3" grpId="0" animBg="1"/>
      <p:bldP spid="389133" grpId="1" animBg="1"/>
      <p:bldP spid="389134" grpId="0" animBg="1"/>
      <p:bldP spid="389134" grpId="1" animBg="1"/>
      <p:bldP spid="389146" grpId="0" animBg="1"/>
      <p:bldP spid="389147" grpId="0" animBg="1"/>
      <p:bldP spid="389155" grpId="0" animBg="1"/>
      <p:bldP spid="389156" grpId="0" animBg="1"/>
      <p:bldP spid="389159" grpId="0" animBg="1"/>
      <p:bldP spid="389160" grpId="0" animBg="1"/>
      <p:bldP spid="389224" grpId="0"/>
      <p:bldP spid="389227" grpId="0"/>
      <p:bldP spid="389230" grpId="0" animBg="1"/>
      <p:bldP spid="38923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bwMode="auto">
          <a:xfrm>
            <a:off x="3148012" y="2168300"/>
            <a:ext cx="1697038" cy="9318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latin typeface="Custom_Constantia" panose="02030602050306030303" pitchFamily="18" charset="0"/>
            </a:endParaRPr>
          </a:p>
        </p:txBody>
      </p:sp>
      <p:sp>
        <p:nvSpPr>
          <p:cNvPr id="14339" name="Rectangle 2"/>
          <p:cNvSpPr>
            <a:spLocks noGrp="1" noChangeArrowheads="1"/>
          </p:cNvSpPr>
          <p:nvPr>
            <p:ph type="title"/>
            <p:custDataLst>
              <p:tags r:id="rId1"/>
            </p:custDataLst>
          </p:nvPr>
        </p:nvSpPr>
        <p:spPr/>
        <p:txBody>
          <a:bodyPr>
            <a:normAutofit/>
          </a:bodyPr>
          <a:lstStyle/>
          <a:p>
            <a:pPr eaLnBrk="1" hangingPunct="1"/>
            <a:r>
              <a:rPr lang="de-CH" smtClean="0"/>
              <a:t>Und was ist mit Zeichenketten (strings)?</a:t>
            </a:r>
          </a:p>
        </p:txBody>
      </p:sp>
      <p:sp>
        <p:nvSpPr>
          <p:cNvPr id="14340" name="Rectangle 3"/>
          <p:cNvSpPr>
            <a:spLocks noGrp="1" noChangeArrowheads="1"/>
          </p:cNvSpPr>
          <p:nvPr>
            <p:ph idx="1"/>
            <p:custDataLst>
              <p:tags r:id="rId2"/>
            </p:custDataLst>
          </p:nvPr>
        </p:nvSpPr>
        <p:spPr/>
        <p:txBody>
          <a:bodyPr>
            <a:normAutofit/>
          </a:bodyPr>
          <a:lstStyle/>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endParaRPr lang="de-CH" dirty="0" smtClean="0"/>
          </a:p>
          <a:p>
            <a:pPr eaLnBrk="1" hangingPunct="1"/>
            <a:r>
              <a:rPr lang="de-CH" dirty="0" smtClean="0">
                <a:solidFill>
                  <a:srgbClr val="3333FF"/>
                </a:solidFill>
              </a:rPr>
              <a:t>Eine Zeichenkette ist ein Objekt (in Eiffel, Java, …)</a:t>
            </a:r>
          </a:p>
          <a:p>
            <a:pPr eaLnBrk="1" hangingPunct="1"/>
            <a:endParaRPr lang="de-CH" dirty="0" smtClean="0"/>
          </a:p>
          <a:p>
            <a:pPr eaLnBrk="1" hangingPunct="1"/>
            <a:r>
              <a:rPr lang="de-CH" dirty="0" smtClean="0">
                <a:solidFill>
                  <a:srgbClr val="3333FF"/>
                </a:solidFill>
              </a:rPr>
              <a:t>Das Feld </a:t>
            </a:r>
            <a:r>
              <a:rPr lang="de-CH" i="1" dirty="0" err="1" smtClean="0">
                <a:solidFill>
                  <a:srgbClr val="8B0000"/>
                </a:solidFill>
              </a:rPr>
              <a:t>name</a:t>
            </a:r>
            <a:r>
              <a:rPr lang="de-CH" dirty="0" smtClean="0"/>
              <a:t> </a:t>
            </a:r>
            <a:r>
              <a:rPr lang="de-CH" dirty="0" smtClean="0">
                <a:solidFill>
                  <a:srgbClr val="3333FF"/>
                </a:solidFill>
              </a:rPr>
              <a:t>ist ein Referenzfeld</a:t>
            </a:r>
          </a:p>
          <a:p>
            <a:pPr eaLnBrk="1" hangingPunct="1"/>
            <a:r>
              <a:rPr lang="de-CH" dirty="0" smtClean="0"/>
              <a:t>	</a:t>
            </a:r>
          </a:p>
        </p:txBody>
      </p:sp>
      <p:sp>
        <p:nvSpPr>
          <p:cNvPr id="14341" name="Text Box 4"/>
          <p:cNvSpPr txBox="1">
            <a:spLocks noChangeArrowheads="1"/>
          </p:cNvSpPr>
          <p:nvPr>
            <p:custDataLst>
              <p:tags r:id="rId3"/>
            </p:custDataLst>
          </p:nvPr>
        </p:nvSpPr>
        <p:spPr bwMode="auto">
          <a:xfrm>
            <a:off x="3276600" y="1412875"/>
            <a:ext cx="503238" cy="336550"/>
          </a:xfrm>
          <a:prstGeom prst="rect">
            <a:avLst/>
          </a:prstGeom>
          <a:noFill/>
          <a:ln w="9525">
            <a:noFill/>
            <a:miter lim="800000"/>
            <a:headEnd/>
            <a:tailEnd/>
          </a:ln>
        </p:spPr>
        <p:txBody>
          <a:bodyPr>
            <a:spAutoFit/>
          </a:bodyPr>
          <a:lstStyle/>
          <a:p>
            <a:pPr>
              <a:spcBef>
                <a:spcPct val="50000"/>
              </a:spcBef>
            </a:pPr>
            <a:r>
              <a:rPr lang="de-CH" sz="1600" dirty="0" smtClean="0">
                <a:solidFill>
                  <a:srgbClr val="8B0000"/>
                </a:solidFill>
                <a:latin typeface="Custom_Constantia" panose="02030602050306030303" pitchFamily="18" charset="0"/>
              </a:rPr>
              <a:t>O1</a:t>
            </a:r>
            <a:endParaRPr lang="de-CH" sz="1600" dirty="0">
              <a:solidFill>
                <a:srgbClr val="8B0000"/>
              </a:solidFill>
              <a:latin typeface="Custom_Constantia" panose="02030602050306030303" pitchFamily="18" charset="0"/>
            </a:endParaRPr>
          </a:p>
        </p:txBody>
      </p:sp>
      <p:sp>
        <p:nvSpPr>
          <p:cNvPr id="14342" name="Rectangle 5"/>
          <p:cNvSpPr>
            <a:spLocks noChangeArrowheads="1"/>
          </p:cNvSpPr>
          <p:nvPr>
            <p:custDataLst>
              <p:tags r:id="rId4"/>
            </p:custDataLst>
          </p:nvPr>
        </p:nvSpPr>
        <p:spPr bwMode="auto">
          <a:xfrm>
            <a:off x="3148013" y="1714500"/>
            <a:ext cx="1697037" cy="463550"/>
          </a:xfrm>
          <a:prstGeom prst="rect">
            <a:avLst/>
          </a:prstGeom>
          <a:solidFill>
            <a:srgbClr val="FFFF99"/>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14343" name="Rectangle 6"/>
          <p:cNvSpPr>
            <a:spLocks noChangeArrowheads="1"/>
          </p:cNvSpPr>
          <p:nvPr>
            <p:custDataLst>
              <p:tags r:id="rId5"/>
            </p:custDataLst>
          </p:nvPr>
        </p:nvSpPr>
        <p:spPr bwMode="auto">
          <a:xfrm>
            <a:off x="3148013" y="1714500"/>
            <a:ext cx="1697037" cy="1395413"/>
          </a:xfrm>
          <a:prstGeom prst="rect">
            <a:avLst/>
          </a:prstGeom>
          <a:no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0151" name="Text Box 7"/>
          <p:cNvSpPr txBox="1">
            <a:spLocks noChangeArrowheads="1"/>
          </p:cNvSpPr>
          <p:nvPr>
            <p:custDataLst>
              <p:tags r:id="rId6"/>
            </p:custDataLst>
          </p:nvPr>
        </p:nvSpPr>
        <p:spPr bwMode="auto">
          <a:xfrm>
            <a:off x="3148013" y="1714500"/>
            <a:ext cx="1697037" cy="457200"/>
          </a:xfrm>
          <a:prstGeom prst="rect">
            <a:avLst/>
          </a:prstGeom>
          <a:noFill/>
          <a:ln w="9525">
            <a:noFill/>
            <a:miter lim="800000"/>
            <a:headEnd/>
            <a:tailEnd/>
          </a:ln>
        </p:spPr>
        <p:txBody>
          <a:bodyPr>
            <a:spAutoFit/>
          </a:bodyPr>
          <a:lstStyle/>
          <a:p>
            <a:pPr algn="ctr">
              <a:spcBef>
                <a:spcPct val="50000"/>
              </a:spcBef>
            </a:pPr>
            <a:r>
              <a:rPr lang="de-CH" sz="2400" dirty="0" smtClean="0">
                <a:solidFill>
                  <a:srgbClr val="8B0000"/>
                </a:solidFill>
                <a:latin typeface="Custom_Constantia" panose="02030602050306030303" pitchFamily="18" charset="0"/>
              </a:rPr>
              <a:t>"</a:t>
            </a:r>
            <a:r>
              <a:rPr lang="de-CH" sz="2400" dirty="0" err="1" smtClean="0">
                <a:solidFill>
                  <a:srgbClr val="8B0000"/>
                </a:solidFill>
                <a:latin typeface="Custom_Constantia" panose="02030602050306030303" pitchFamily="18" charset="0"/>
              </a:rPr>
              <a:t>Almaviva</a:t>
            </a:r>
            <a:r>
              <a:rPr lang="de-CH" sz="2400" dirty="0" smtClean="0">
                <a:solidFill>
                  <a:srgbClr val="8B0000"/>
                </a:solidFill>
                <a:latin typeface="Custom_Constantia" panose="02030602050306030303" pitchFamily="18" charset="0"/>
              </a:rPr>
              <a:t>"</a:t>
            </a:r>
            <a:endParaRPr lang="de-CH" sz="2400" dirty="0">
              <a:solidFill>
                <a:srgbClr val="8B0000"/>
              </a:solidFill>
              <a:latin typeface="Custom_Constantia" panose="02030602050306030303" pitchFamily="18" charset="0"/>
            </a:endParaRPr>
          </a:p>
        </p:txBody>
      </p:sp>
      <p:sp>
        <p:nvSpPr>
          <p:cNvPr id="14345" name="Line 8"/>
          <p:cNvSpPr>
            <a:spLocks noChangeShapeType="1"/>
          </p:cNvSpPr>
          <p:nvPr>
            <p:custDataLst>
              <p:tags r:id="rId7"/>
            </p:custDataLst>
          </p:nvPr>
        </p:nvSpPr>
        <p:spPr bwMode="auto">
          <a:xfrm>
            <a:off x="3148013" y="2178050"/>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4346" name="Line 9"/>
          <p:cNvSpPr>
            <a:spLocks noChangeShapeType="1"/>
          </p:cNvSpPr>
          <p:nvPr>
            <p:custDataLst>
              <p:tags r:id="rId8"/>
            </p:custDataLst>
          </p:nvPr>
        </p:nvSpPr>
        <p:spPr bwMode="auto">
          <a:xfrm>
            <a:off x="3148013" y="2643188"/>
            <a:ext cx="1697037" cy="0"/>
          </a:xfrm>
          <a:prstGeom prst="line">
            <a:avLst/>
          </a:prstGeom>
          <a:noFill/>
          <a:ln w="9525">
            <a:solidFill>
              <a:schemeClr val="tx1"/>
            </a:solidFill>
            <a:round/>
            <a:headEnd/>
            <a:tailEnd/>
          </a:ln>
        </p:spPr>
        <p:txBody>
          <a:bodyPr/>
          <a:lstStyle/>
          <a:p>
            <a:endParaRPr lang="de-CH" dirty="0">
              <a:latin typeface="Custom_Constantia" panose="02030602050306030303" pitchFamily="18" charset="0"/>
            </a:endParaRPr>
          </a:p>
        </p:txBody>
      </p:sp>
      <p:sp>
        <p:nvSpPr>
          <p:cNvPr id="14347" name="Text Box 10"/>
          <p:cNvSpPr txBox="1">
            <a:spLocks noChangeArrowheads="1"/>
          </p:cNvSpPr>
          <p:nvPr>
            <p:custDataLst>
              <p:tags r:id="rId9"/>
            </p:custDataLst>
          </p:nvPr>
        </p:nvSpPr>
        <p:spPr bwMode="auto">
          <a:xfrm>
            <a:off x="2097088" y="1714500"/>
            <a:ext cx="1050925" cy="369332"/>
          </a:xfrm>
          <a:prstGeom prst="rect">
            <a:avLst/>
          </a:prstGeom>
          <a:noFill/>
          <a:ln w="9525">
            <a:noFill/>
            <a:miter lim="800000"/>
            <a:headEnd/>
            <a:tailEnd/>
          </a:ln>
        </p:spPr>
        <p:txBody>
          <a:bodyPr>
            <a:spAutoFit/>
          </a:bodyPr>
          <a:lstStyle/>
          <a:p>
            <a:pPr algn="r">
              <a:spcBef>
                <a:spcPct val="50000"/>
              </a:spcBef>
            </a:pPr>
            <a:r>
              <a:rPr lang="de-CH" sz="1800" i="1" dirty="0" err="1" smtClean="0">
                <a:solidFill>
                  <a:srgbClr val="8B0000"/>
                </a:solidFill>
                <a:latin typeface="Custom_Constantia" panose="02030602050306030303" pitchFamily="18" charset="0"/>
              </a:rPr>
              <a:t>name</a:t>
            </a:r>
            <a:endParaRPr lang="de-CH" sz="1800" i="1" dirty="0">
              <a:solidFill>
                <a:srgbClr val="8B0000"/>
              </a:solidFill>
              <a:latin typeface="Custom_Constantia" panose="02030602050306030303" pitchFamily="18" charset="0"/>
            </a:endParaRPr>
          </a:p>
        </p:txBody>
      </p:sp>
      <p:sp>
        <p:nvSpPr>
          <p:cNvPr id="14348" name="Text Box 11"/>
          <p:cNvSpPr txBox="1">
            <a:spLocks noChangeArrowheads="1"/>
          </p:cNvSpPr>
          <p:nvPr>
            <p:custDataLst>
              <p:tags r:id="rId10"/>
            </p:custDataLst>
          </p:nvPr>
        </p:nvSpPr>
        <p:spPr bwMode="auto">
          <a:xfrm>
            <a:off x="1388533" y="2178050"/>
            <a:ext cx="1759481" cy="369332"/>
          </a:xfrm>
          <a:prstGeom prst="rect">
            <a:avLst/>
          </a:prstGeom>
          <a:noFill/>
          <a:ln w="9525">
            <a:noFill/>
            <a:miter lim="800000"/>
            <a:headEnd/>
            <a:tailEnd/>
          </a:ln>
        </p:spPr>
        <p:txBody>
          <a:bodyPr wrap="square">
            <a:spAutoFit/>
          </a:bodyPr>
          <a:lstStyle/>
          <a:p>
            <a:pPr algn="r">
              <a:spcBef>
                <a:spcPct val="50000"/>
              </a:spcBef>
            </a:pPr>
            <a:r>
              <a:rPr lang="de-CH" sz="1800" i="1" dirty="0" err="1" smtClean="0">
                <a:solidFill>
                  <a:srgbClr val="006400"/>
                </a:solidFill>
                <a:latin typeface="Custom_Constantia" panose="02030602050306030303" pitchFamily="18" charset="0"/>
              </a:rPr>
              <a:t>grundbesitzer</a:t>
            </a:r>
            <a:endParaRPr lang="de-CH" sz="1800" i="1" dirty="0">
              <a:solidFill>
                <a:srgbClr val="006400"/>
              </a:solidFill>
              <a:latin typeface="Custom_Constantia" panose="02030602050306030303" pitchFamily="18" charset="0"/>
            </a:endParaRPr>
          </a:p>
        </p:txBody>
      </p:sp>
      <p:sp>
        <p:nvSpPr>
          <p:cNvPr id="14349" name="Text Box 12"/>
          <p:cNvSpPr txBox="1">
            <a:spLocks noChangeArrowheads="1"/>
          </p:cNvSpPr>
          <p:nvPr>
            <p:custDataLst>
              <p:tags r:id="rId11"/>
            </p:custDataLst>
          </p:nvPr>
        </p:nvSpPr>
        <p:spPr bwMode="auto">
          <a:xfrm>
            <a:off x="1774825" y="2643188"/>
            <a:ext cx="1373188" cy="369332"/>
          </a:xfrm>
          <a:prstGeom prst="rect">
            <a:avLst/>
          </a:prstGeom>
          <a:noFill/>
          <a:ln w="9525">
            <a:noFill/>
            <a:miter lim="800000"/>
            <a:headEnd/>
            <a:tailEnd/>
          </a:ln>
        </p:spPr>
        <p:txBody>
          <a:bodyPr>
            <a:spAutoFit/>
          </a:bodyPr>
          <a:lstStyle/>
          <a:p>
            <a:pPr algn="r">
              <a:spcBef>
                <a:spcPct val="50000"/>
              </a:spcBef>
            </a:pPr>
            <a:r>
              <a:rPr lang="de-CH" sz="1800" i="1" dirty="0" smtClean="0">
                <a:solidFill>
                  <a:srgbClr val="3333FF"/>
                </a:solidFill>
                <a:latin typeface="Custom_Constantia" panose="02030602050306030303" pitchFamily="18" charset="0"/>
              </a:rPr>
              <a:t>geliebter</a:t>
            </a:r>
            <a:endParaRPr lang="de-CH" sz="1800" i="1" dirty="0">
              <a:solidFill>
                <a:srgbClr val="3333FF"/>
              </a:solidFill>
              <a:latin typeface="Custom_Constantia" panose="02030602050306030303" pitchFamily="18" charset="0"/>
            </a:endParaRPr>
          </a:p>
        </p:txBody>
      </p:sp>
      <p:sp>
        <p:nvSpPr>
          <p:cNvPr id="390173" name="Text Box 29"/>
          <p:cNvSpPr txBox="1">
            <a:spLocks noChangeArrowheads="1"/>
          </p:cNvSpPr>
          <p:nvPr>
            <p:custDataLst>
              <p:tags r:id="rId12"/>
            </p:custDataLst>
          </p:nvPr>
        </p:nvSpPr>
        <p:spPr bwMode="auto">
          <a:xfrm>
            <a:off x="7881938" y="1496956"/>
            <a:ext cx="502937" cy="400110"/>
          </a:xfrm>
          <a:prstGeom prst="rect">
            <a:avLst/>
          </a:prstGeom>
          <a:solidFill>
            <a:srgbClr val="DFEBF3"/>
          </a:solidFill>
          <a:ln w="9525">
            <a:solidFill>
              <a:srgbClr val="993300"/>
            </a:solidFill>
            <a:miter lim="800000"/>
            <a:headEnd/>
            <a:tailEnd/>
          </a:ln>
        </p:spPr>
        <p:txBody>
          <a:bodyPr wrap="square" lIns="36000" rIns="36000">
            <a:spAutoFit/>
          </a:bodyPr>
          <a:lstStyle/>
          <a:p>
            <a:pPr algn="ctr">
              <a:spcBef>
                <a:spcPct val="50000"/>
              </a:spcBef>
            </a:pPr>
            <a:r>
              <a:rPr lang="de-CH" sz="2000" dirty="0" smtClean="0">
                <a:solidFill>
                  <a:srgbClr val="8B0000"/>
                </a:solidFill>
                <a:latin typeface="Custom_Constantia" panose="02030602050306030303" pitchFamily="18" charset="0"/>
              </a:rPr>
              <a:t>‘A’</a:t>
            </a:r>
            <a:endParaRPr lang="de-CH" sz="2000" dirty="0">
              <a:solidFill>
                <a:srgbClr val="8B0000"/>
              </a:solidFill>
              <a:latin typeface="Custom_Constantia" panose="02030602050306030303" pitchFamily="18" charset="0"/>
            </a:endParaRPr>
          </a:p>
        </p:txBody>
      </p:sp>
      <p:sp>
        <p:nvSpPr>
          <p:cNvPr id="390182" name="Text Box 38"/>
          <p:cNvSpPr txBox="1">
            <a:spLocks noChangeArrowheads="1"/>
          </p:cNvSpPr>
          <p:nvPr>
            <p:custDataLst>
              <p:tags r:id="rId13"/>
            </p:custDataLst>
          </p:nvPr>
        </p:nvSpPr>
        <p:spPr bwMode="auto">
          <a:xfrm>
            <a:off x="7881938" y="18843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‘l’</a:t>
            </a:r>
            <a:endParaRPr lang="de-CH" sz="2000" dirty="0">
              <a:solidFill>
                <a:srgbClr val="8B0000"/>
              </a:solidFill>
              <a:latin typeface="Custom_Constantia" panose="02030602050306030303" pitchFamily="18" charset="0"/>
            </a:endParaRPr>
          </a:p>
        </p:txBody>
      </p:sp>
      <p:sp>
        <p:nvSpPr>
          <p:cNvPr id="390183" name="Text Box 39"/>
          <p:cNvSpPr txBox="1">
            <a:spLocks noChangeArrowheads="1"/>
          </p:cNvSpPr>
          <p:nvPr>
            <p:custDataLst>
              <p:tags r:id="rId14"/>
            </p:custDataLst>
          </p:nvPr>
        </p:nvSpPr>
        <p:spPr bwMode="auto">
          <a:xfrm>
            <a:off x="7881938" y="2211388"/>
            <a:ext cx="504825" cy="769441"/>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‘m</a:t>
            </a:r>
            <a:r>
              <a:rPr lang="de-CH" dirty="0" smtClean="0">
                <a:solidFill>
                  <a:srgbClr val="8B0000"/>
                </a:solidFill>
                <a:latin typeface="Custom_Constantia" panose="02030602050306030303" pitchFamily="18" charset="0"/>
              </a:rPr>
              <a:t>’</a:t>
            </a:r>
            <a:endParaRPr lang="de-CH" dirty="0">
              <a:solidFill>
                <a:srgbClr val="8B0000"/>
              </a:solidFill>
              <a:latin typeface="Custom_Constantia" panose="02030602050306030303" pitchFamily="18" charset="0"/>
            </a:endParaRPr>
          </a:p>
        </p:txBody>
      </p:sp>
      <p:sp>
        <p:nvSpPr>
          <p:cNvPr id="390184" name="Text Box 40"/>
          <p:cNvSpPr txBox="1">
            <a:spLocks noChangeArrowheads="1"/>
          </p:cNvSpPr>
          <p:nvPr>
            <p:custDataLst>
              <p:tags r:id="rId15"/>
            </p:custDataLst>
          </p:nvPr>
        </p:nvSpPr>
        <p:spPr bwMode="auto">
          <a:xfrm>
            <a:off x="7881938" y="253841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‘a’</a:t>
            </a:r>
            <a:endParaRPr lang="de-CH" sz="2000" dirty="0">
              <a:solidFill>
                <a:srgbClr val="8B0000"/>
              </a:solidFill>
              <a:latin typeface="Custom_Constantia" panose="02030602050306030303" pitchFamily="18" charset="0"/>
            </a:endParaRPr>
          </a:p>
        </p:txBody>
      </p:sp>
      <p:sp>
        <p:nvSpPr>
          <p:cNvPr id="390185" name="Text Box 41"/>
          <p:cNvSpPr txBox="1">
            <a:spLocks noChangeArrowheads="1"/>
          </p:cNvSpPr>
          <p:nvPr>
            <p:custDataLst>
              <p:tags r:id="rId16"/>
            </p:custDataLst>
          </p:nvPr>
        </p:nvSpPr>
        <p:spPr bwMode="auto">
          <a:xfrm>
            <a:off x="7881938" y="286543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‘v’</a:t>
            </a:r>
            <a:endParaRPr lang="de-CH" sz="2000" dirty="0">
              <a:solidFill>
                <a:srgbClr val="8B0000"/>
              </a:solidFill>
              <a:latin typeface="Custom_Constantia" panose="02030602050306030303" pitchFamily="18" charset="0"/>
            </a:endParaRPr>
          </a:p>
        </p:txBody>
      </p:sp>
      <p:sp>
        <p:nvSpPr>
          <p:cNvPr id="390186" name="Text Box 42"/>
          <p:cNvSpPr txBox="1">
            <a:spLocks noChangeArrowheads="1"/>
          </p:cNvSpPr>
          <p:nvPr>
            <p:custDataLst>
              <p:tags r:id="rId17"/>
            </p:custDataLst>
          </p:nvPr>
        </p:nvSpPr>
        <p:spPr bwMode="auto">
          <a:xfrm>
            <a:off x="7881938" y="3192463"/>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‘i’</a:t>
            </a:r>
            <a:endParaRPr lang="de-CH" sz="2000" dirty="0">
              <a:solidFill>
                <a:srgbClr val="8B0000"/>
              </a:solidFill>
              <a:latin typeface="Custom_Constantia" panose="02030602050306030303" pitchFamily="18" charset="0"/>
            </a:endParaRPr>
          </a:p>
        </p:txBody>
      </p:sp>
      <p:sp>
        <p:nvSpPr>
          <p:cNvPr id="390187" name="Text Box 43"/>
          <p:cNvSpPr txBox="1">
            <a:spLocks noChangeArrowheads="1"/>
          </p:cNvSpPr>
          <p:nvPr>
            <p:custDataLst>
              <p:tags r:id="rId18"/>
            </p:custDataLst>
          </p:nvPr>
        </p:nvSpPr>
        <p:spPr bwMode="auto">
          <a:xfrm>
            <a:off x="7881938" y="3519488"/>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‘v’</a:t>
            </a:r>
            <a:endParaRPr lang="de-CH" sz="2000" dirty="0">
              <a:solidFill>
                <a:srgbClr val="8B0000"/>
              </a:solidFill>
              <a:latin typeface="Custom_Constantia" panose="02030602050306030303" pitchFamily="18" charset="0"/>
            </a:endParaRPr>
          </a:p>
        </p:txBody>
      </p:sp>
      <p:sp>
        <p:nvSpPr>
          <p:cNvPr id="390188" name="Text Box 44"/>
          <p:cNvSpPr txBox="1">
            <a:spLocks noChangeArrowheads="1"/>
          </p:cNvSpPr>
          <p:nvPr>
            <p:custDataLst>
              <p:tags r:id="rId19"/>
            </p:custDataLst>
          </p:nvPr>
        </p:nvSpPr>
        <p:spPr bwMode="auto">
          <a:xfrm>
            <a:off x="7881938" y="3844925"/>
            <a:ext cx="504825" cy="400110"/>
          </a:xfrm>
          <a:prstGeom prst="rect">
            <a:avLst/>
          </a:prstGeom>
          <a:solidFill>
            <a:srgbClr val="DFEBF3"/>
          </a:solidFill>
          <a:ln w="9525">
            <a:solidFill>
              <a:srgbClr val="993300"/>
            </a:solidFill>
            <a:miter lim="800000"/>
            <a:headEnd/>
            <a:tailEnd/>
          </a:ln>
        </p:spPr>
        <p:txBody>
          <a:bodyPr>
            <a:spAutoFit/>
          </a:bodyPr>
          <a:lstStyle/>
          <a:p>
            <a:pPr algn="ctr">
              <a:spcBef>
                <a:spcPct val="50000"/>
              </a:spcBef>
            </a:pPr>
            <a:r>
              <a:rPr lang="de-CH" sz="2000" dirty="0" smtClean="0">
                <a:solidFill>
                  <a:srgbClr val="8B0000"/>
                </a:solidFill>
                <a:latin typeface="Custom_Constantia" panose="02030602050306030303" pitchFamily="18" charset="0"/>
              </a:rPr>
              <a:t>‘a’</a:t>
            </a:r>
            <a:endParaRPr lang="de-CH" sz="2000" dirty="0">
              <a:solidFill>
                <a:srgbClr val="8B0000"/>
              </a:solidFill>
              <a:latin typeface="Custom_Constantia" panose="02030602050306030303" pitchFamily="18" charset="0"/>
            </a:endParaRPr>
          </a:p>
        </p:txBody>
      </p:sp>
      <p:sp>
        <p:nvSpPr>
          <p:cNvPr id="390189" name="Rectangle 45"/>
          <p:cNvSpPr>
            <a:spLocks noChangeArrowheads="1"/>
          </p:cNvSpPr>
          <p:nvPr>
            <p:custDataLst>
              <p:tags r:id="rId20"/>
            </p:custDataLst>
          </p:nvPr>
        </p:nvSpPr>
        <p:spPr bwMode="auto">
          <a:xfrm>
            <a:off x="7885113" y="4221163"/>
            <a:ext cx="503237" cy="647700"/>
          </a:xfrm>
          <a:prstGeom prst="rect">
            <a:avLst/>
          </a:prstGeom>
          <a:solidFill>
            <a:schemeClr val="accent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0190" name="Line 46"/>
          <p:cNvSpPr>
            <a:spLocks noChangeShapeType="1"/>
          </p:cNvSpPr>
          <p:nvPr>
            <p:custDataLst>
              <p:tags r:id="rId21"/>
            </p:custDataLst>
          </p:nvPr>
        </p:nvSpPr>
        <p:spPr bwMode="auto">
          <a:xfrm>
            <a:off x="4716463" y="1989138"/>
            <a:ext cx="3095625" cy="0"/>
          </a:xfrm>
          <a:prstGeom prst="line">
            <a:avLst/>
          </a:prstGeom>
          <a:noFill/>
          <a:ln w="19050">
            <a:solidFill>
              <a:srgbClr val="990000"/>
            </a:solidFill>
            <a:round/>
            <a:headEnd/>
            <a:tailEnd type="triangle" w="med" len="med"/>
          </a:ln>
        </p:spPr>
        <p:txBody>
          <a:bodyPr/>
          <a:lstStyle/>
          <a:p>
            <a:endParaRPr lang="de-CH" dirty="0">
              <a:latin typeface="Custom_Constantia" panose="02030602050306030303" pitchFamily="18" charset="0"/>
            </a:endParaRPr>
          </a:p>
        </p:txBody>
      </p:sp>
      <p:sp>
        <p:nvSpPr>
          <p:cNvPr id="14360" name="Line 48"/>
          <p:cNvSpPr>
            <a:spLocks noChangeShapeType="1"/>
          </p:cNvSpPr>
          <p:nvPr>
            <p:custDataLst>
              <p:tags r:id="rId22"/>
            </p:custDataLst>
          </p:nvPr>
        </p:nvSpPr>
        <p:spPr bwMode="auto">
          <a:xfrm flipH="1">
            <a:off x="1300163" y="2536825"/>
            <a:ext cx="2005012" cy="0"/>
          </a:xfrm>
          <a:prstGeom prst="line">
            <a:avLst/>
          </a:prstGeom>
          <a:noFill/>
          <a:ln w="9525">
            <a:solidFill>
              <a:srgbClr val="006400"/>
            </a:solidFill>
            <a:round/>
            <a:headEnd/>
            <a:tailEnd type="triangle" w="med" len="med"/>
          </a:ln>
        </p:spPr>
        <p:txBody>
          <a:bodyPr/>
          <a:lstStyle/>
          <a:p>
            <a:endParaRPr lang="de-CH" dirty="0">
              <a:latin typeface="Custom_Constantia" panose="02030602050306030303" pitchFamily="18" charset="0"/>
            </a:endParaRPr>
          </a:p>
        </p:txBody>
      </p:sp>
      <p:sp>
        <p:nvSpPr>
          <p:cNvPr id="14361" name="Line 49"/>
          <p:cNvSpPr>
            <a:spLocks noChangeShapeType="1"/>
          </p:cNvSpPr>
          <p:nvPr>
            <p:custDataLst>
              <p:tags r:id="rId23"/>
            </p:custDataLst>
          </p:nvPr>
        </p:nvSpPr>
        <p:spPr bwMode="auto">
          <a:xfrm flipH="1">
            <a:off x="1371600" y="3035300"/>
            <a:ext cx="1933575" cy="0"/>
          </a:xfrm>
          <a:prstGeom prst="line">
            <a:avLst/>
          </a:prstGeom>
          <a:noFill/>
          <a:ln w="9525">
            <a:solidFill>
              <a:srgbClr val="3333FF"/>
            </a:solidFill>
            <a:round/>
            <a:headEnd/>
            <a:tailEnd type="triangle" w="med" len="med"/>
          </a:ln>
        </p:spPr>
        <p:txBody>
          <a:bodyPr/>
          <a:lstStyle/>
          <a:p>
            <a:endParaRPr lang="de-CH" dirty="0">
              <a:latin typeface="Custom_Constantia" panose="02030602050306030303" pitchFamily="18" charset="0"/>
            </a:endParaRPr>
          </a:p>
        </p:txBody>
      </p:sp>
    </p:spTree>
    <p:extLst>
      <p:ext uri="{BB962C8B-B14F-4D97-AF65-F5344CB8AC3E}">
        <p14:creationId xmlns:p14="http://schemas.microsoft.com/office/powerpoint/2010/main" val="3132752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90151"/>
                                        </p:tgtEl>
                                        <p:attrNameLst>
                                          <p:attrName>ppt_x</p:attrName>
                                        </p:attrNameLst>
                                      </p:cBhvr>
                                      <p:tavLst>
                                        <p:tav tm="0">
                                          <p:val>
                                            <p:strVal val="ppt_x"/>
                                          </p:val>
                                        </p:tav>
                                        <p:tav tm="100000">
                                          <p:val>
                                            <p:strVal val="ppt_x"/>
                                          </p:val>
                                        </p:tav>
                                      </p:tavLst>
                                    </p:anim>
                                    <p:anim calcmode="lin" valueType="num">
                                      <p:cBhvr additive="base">
                                        <p:cTn id="7" dur="500"/>
                                        <p:tgtEl>
                                          <p:spTgt spid="390151"/>
                                        </p:tgtEl>
                                        <p:attrNameLst>
                                          <p:attrName>ppt_y</p:attrName>
                                        </p:attrNameLst>
                                      </p:cBhvr>
                                      <p:tavLst>
                                        <p:tav tm="0">
                                          <p:val>
                                            <p:strVal val="ppt_y"/>
                                          </p:val>
                                        </p:tav>
                                        <p:tav tm="100000">
                                          <p:val>
                                            <p:strVal val="1+ppt_h/2"/>
                                          </p:val>
                                        </p:tav>
                                      </p:tavLst>
                                    </p:anim>
                                    <p:set>
                                      <p:cBhvr>
                                        <p:cTn id="8" dur="1" fill="hold">
                                          <p:stCondLst>
                                            <p:cond delay="499"/>
                                          </p:stCondLst>
                                        </p:cTn>
                                        <p:tgtEl>
                                          <p:spTgt spid="390151"/>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3901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9018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018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018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9018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9018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018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9018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9018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019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1" nodeType="clickEffect">
                                  <p:stCondLst>
                                    <p:cond delay="0"/>
                                  </p:stCondLst>
                                  <p:childTnLst>
                                    <p:set>
                                      <p:cBhvr>
                                        <p:cTn id="32" dur="1" fill="hold">
                                          <p:stCondLst>
                                            <p:cond delay="0"/>
                                          </p:stCondLst>
                                        </p:cTn>
                                        <p:tgtEl>
                                          <p:spTgt spid="390151"/>
                                        </p:tgtEl>
                                        <p:attrNameLst>
                                          <p:attrName>style.visibility</p:attrName>
                                        </p:attrNameLst>
                                      </p:cBhvr>
                                      <p:to>
                                        <p:strVal val="visible"/>
                                      </p:to>
                                    </p:set>
                                    <p:anim calcmode="lin" valueType="num">
                                      <p:cBhvr>
                                        <p:cTn id="33" dur="1000" fill="hold"/>
                                        <p:tgtEl>
                                          <p:spTgt spid="390151"/>
                                        </p:tgtEl>
                                        <p:attrNameLst>
                                          <p:attrName>ppt_w</p:attrName>
                                        </p:attrNameLst>
                                      </p:cBhvr>
                                      <p:tavLst>
                                        <p:tav tm="0">
                                          <p:val>
                                            <p:strVal val="#ppt_w*0.70"/>
                                          </p:val>
                                        </p:tav>
                                        <p:tav tm="100000">
                                          <p:val>
                                            <p:strVal val="#ppt_w"/>
                                          </p:val>
                                        </p:tav>
                                      </p:tavLst>
                                    </p:anim>
                                    <p:anim calcmode="lin" valueType="num">
                                      <p:cBhvr>
                                        <p:cTn id="34" dur="1000" fill="hold"/>
                                        <p:tgtEl>
                                          <p:spTgt spid="390151"/>
                                        </p:tgtEl>
                                        <p:attrNameLst>
                                          <p:attrName>ppt_h</p:attrName>
                                        </p:attrNameLst>
                                      </p:cBhvr>
                                      <p:tavLst>
                                        <p:tav tm="0">
                                          <p:val>
                                            <p:strVal val="#ppt_h"/>
                                          </p:val>
                                        </p:tav>
                                        <p:tav tm="100000">
                                          <p:val>
                                            <p:strVal val="#ppt_h"/>
                                          </p:val>
                                        </p:tav>
                                      </p:tavLst>
                                    </p:anim>
                                    <p:animEffect transition="in" filter="fade">
                                      <p:cBhvr>
                                        <p:cTn id="35" dur="1000"/>
                                        <p:tgtEl>
                                          <p:spTgt spid="390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51" grpId="0"/>
      <p:bldP spid="390151" grpId="1"/>
      <p:bldP spid="390173" grpId="0" animBg="1"/>
      <p:bldP spid="390182" grpId="0" animBg="1"/>
      <p:bldP spid="390183" grpId="0" animBg="1"/>
      <p:bldP spid="390184" grpId="0" animBg="1"/>
      <p:bldP spid="390185" grpId="0" animBg="1"/>
      <p:bldP spid="390186" grpId="0" animBg="1"/>
      <p:bldP spid="390187" grpId="0" animBg="1"/>
      <p:bldP spid="390188" grpId="0" animBg="1"/>
      <p:bldP spid="390189" grpId="0" animBg="1"/>
      <p:bldP spid="39019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p:cNvSpPr>
            <a:spLocks noChangeArrowheads="1"/>
          </p:cNvSpPr>
          <p:nvPr>
            <p:custDataLst>
              <p:tags r:id="rId1"/>
            </p:custDataLst>
          </p:nvPr>
        </p:nvSpPr>
        <p:spPr bwMode="auto">
          <a:xfrm>
            <a:off x="5062044" y="4534431"/>
            <a:ext cx="3771060" cy="833097"/>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pPr>
            <a:r>
              <a:rPr lang="de-CH" dirty="0" smtClean="0">
                <a:latin typeface="Custom_Constantia" panose="02030602050306030303" pitchFamily="18" charset="0"/>
              </a:rPr>
              <a:t>Attribute sind Features der Klasse.</a:t>
            </a:r>
          </a:p>
          <a:p>
            <a:pPr defTabSz="528638" eaLnBrk="0" hangingPunct="0">
              <a:spcBef>
                <a:spcPct val="20000"/>
              </a:spcBef>
              <a:buFont typeface="Wingdings" pitchFamily="2" charset="2"/>
              <a:buNone/>
            </a:pPr>
            <a:endParaRPr lang="de-CH" b="1" dirty="0">
              <a:solidFill>
                <a:schemeClr val="accent2"/>
              </a:solidFill>
              <a:latin typeface="Custom_Constantia" panose="02030602050306030303" pitchFamily="18" charset="0"/>
            </a:endParaRPr>
          </a:p>
        </p:txBody>
      </p:sp>
      <p:sp>
        <p:nvSpPr>
          <p:cNvPr id="9" name="Rounded Rectangular Callout 8"/>
          <p:cNvSpPr/>
          <p:nvPr/>
        </p:nvSpPr>
        <p:spPr bwMode="auto">
          <a:xfrm>
            <a:off x="5596424" y="1978674"/>
            <a:ext cx="2773329" cy="521829"/>
          </a:xfrm>
          <a:prstGeom prst="wedgeRoundRectCallout">
            <a:avLst>
              <a:gd name="adj1" fmla="val -126140"/>
              <a:gd name="adj2" fmla="val 3084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dirty="0" smtClean="0">
                <a:latin typeface="Custom_Constantia" panose="02030602050306030303" pitchFamily="18" charset="0"/>
              </a:rPr>
              <a:t>Noch ein Attribut</a:t>
            </a:r>
            <a:endParaRPr lang="de-CH" dirty="0">
              <a:latin typeface="Custom_Constantia" panose="02030602050306030303" pitchFamily="18" charset="0"/>
            </a:endParaRPr>
          </a:p>
        </p:txBody>
      </p:sp>
      <p:sp>
        <p:nvSpPr>
          <p:cNvPr id="15363" name="Rectangle 2"/>
          <p:cNvSpPr>
            <a:spLocks noGrp="1" noChangeArrowheads="1"/>
          </p:cNvSpPr>
          <p:nvPr>
            <p:ph type="title"/>
            <p:custDataLst>
              <p:tags r:id="rId2"/>
            </p:custDataLst>
          </p:nvPr>
        </p:nvSpPr>
        <p:spPr/>
        <p:txBody>
          <a:bodyPr>
            <a:normAutofit/>
          </a:bodyPr>
          <a:lstStyle/>
          <a:p>
            <a:pPr eaLnBrk="1" hangingPunct="1"/>
            <a:r>
              <a:rPr lang="de-CH" dirty="0" smtClean="0"/>
              <a:t>Felder widerspiegeln </a:t>
            </a:r>
            <a:r>
              <a:rPr lang="de-CH" dirty="0" smtClean="0">
                <a:solidFill>
                  <a:srgbClr val="990000"/>
                </a:solidFill>
              </a:rPr>
              <a:t>Attribute</a:t>
            </a:r>
            <a:r>
              <a:rPr lang="de-CH" dirty="0" smtClean="0"/>
              <a:t> der Klasse</a:t>
            </a:r>
          </a:p>
        </p:txBody>
      </p:sp>
      <p:sp>
        <p:nvSpPr>
          <p:cNvPr id="8" name="Rounded Rectangular Callout 7"/>
          <p:cNvSpPr/>
          <p:nvPr/>
        </p:nvSpPr>
        <p:spPr bwMode="auto">
          <a:xfrm>
            <a:off x="4967970" y="998376"/>
            <a:ext cx="2116949" cy="418944"/>
          </a:xfrm>
          <a:prstGeom prst="wedgeRoundRectCallout">
            <a:avLst>
              <a:gd name="adj1" fmla="val -136360"/>
              <a:gd name="adj2" fmla="val 138267"/>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dirty="0" smtClean="0">
                <a:latin typeface="Custom_Constantia" panose="02030602050306030303" pitchFamily="18" charset="0"/>
              </a:rPr>
              <a:t>Ein Attribut</a:t>
            </a:r>
            <a:endParaRPr lang="de-CH" dirty="0">
              <a:latin typeface="Custom_Constantia" panose="02030602050306030303" pitchFamily="18" charset="0"/>
            </a:endParaRPr>
          </a:p>
        </p:txBody>
      </p:sp>
      <p:sp>
        <p:nvSpPr>
          <p:cNvPr id="10" name="Rectangle 4"/>
          <p:cNvSpPr txBox="1">
            <a:spLocks noChangeArrowheads="1"/>
          </p:cNvSpPr>
          <p:nvPr>
            <p:custDataLst>
              <p:tags r:id="rId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class</a:t>
            </a: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feature</a:t>
            </a: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8B0000"/>
                </a:solidFill>
                <a:effectLst/>
                <a:uLnTx/>
                <a:uFillTx/>
                <a:latin typeface="Custom_Constantia" panose="02030602050306030303" pitchFamily="18" charset="0"/>
              </a:rPr>
              <a:t>-- Zugriff</a:t>
            </a:r>
            <a:endPar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x</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8B0000"/>
                </a:solidFill>
                <a:effectLst/>
                <a:uLnTx/>
                <a:uFillTx/>
                <a:latin typeface="Custom_Constantia" panose="02030602050306030303" pitchFamily="18" charset="0"/>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y</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rPr>
              <a:t>		-- Nördliche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lang="de-CH" sz="1800" b="1" kern="0" dirty="0" smtClean="0">
              <a:solidFill>
                <a:schemeClr val="accent2"/>
              </a:solidFill>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rPr>
              <a:t>end</a:t>
            </a:r>
          </a:p>
        </p:txBody>
      </p:sp>
    </p:spTree>
    <p:extLst>
      <p:ext uri="{BB962C8B-B14F-4D97-AF65-F5344CB8AC3E}">
        <p14:creationId xmlns:p14="http://schemas.microsoft.com/office/powerpoint/2010/main" val="11406118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941406" y="3676649"/>
            <a:ext cx="4115849" cy="332381"/>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dirty="0">
              <a:solidFill>
                <a:srgbClr val="333399"/>
              </a:solidFill>
              <a:latin typeface="Custom_Constantia" panose="02030602050306030303" pitchFamily="18" charset="0"/>
              <a:ea typeface="+mn-ea"/>
              <a:cs typeface="+mn-cs"/>
            </a:endParaRPr>
          </a:p>
        </p:txBody>
      </p:sp>
      <p:sp>
        <p:nvSpPr>
          <p:cNvPr id="6" name="Rounded Rectangle 5"/>
          <p:cNvSpPr/>
          <p:nvPr/>
        </p:nvSpPr>
        <p:spPr bwMode="auto">
          <a:xfrm>
            <a:off x="1288480" y="5114925"/>
            <a:ext cx="3016317" cy="76200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de-CH" sz="2400" kern="1200" dirty="0">
              <a:solidFill>
                <a:srgbClr val="333399"/>
              </a:solidFill>
              <a:latin typeface="Custom_Constantia" panose="02030602050306030303" pitchFamily="18" charset="0"/>
              <a:ea typeface="+mn-ea"/>
              <a:cs typeface="+mn-cs"/>
            </a:endParaRPr>
          </a:p>
        </p:txBody>
      </p:sp>
      <p:sp>
        <p:nvSpPr>
          <p:cNvPr id="16387" name="Rectangle 3"/>
          <p:cNvSpPr>
            <a:spLocks noGrp="1" noChangeArrowheads="1"/>
          </p:cNvSpPr>
          <p:nvPr>
            <p:ph type="title"/>
            <p:custDataLst>
              <p:tags r:id="rId1"/>
            </p:custDataLst>
          </p:nvPr>
        </p:nvSpPr>
        <p:spPr/>
        <p:txBody>
          <a:bodyPr>
            <a:normAutofit/>
          </a:bodyPr>
          <a:lstStyle/>
          <a:p>
            <a:pPr eaLnBrk="1" hangingPunct="1"/>
            <a:r>
              <a:rPr lang="de-CH" sz="2800" smtClean="0"/>
              <a:t>Feldern einen Wert zuweisen (</a:t>
            </a:r>
            <a:r>
              <a:rPr lang="de-CH" i="1" smtClean="0"/>
              <a:t>assign</a:t>
            </a:r>
            <a:r>
              <a:rPr lang="de-CH" sz="2800" smtClean="0"/>
              <a:t>)</a:t>
            </a:r>
          </a:p>
        </p:txBody>
      </p:sp>
      <p:sp>
        <p:nvSpPr>
          <p:cNvPr id="16388" name="Rectangle 4"/>
          <p:cNvSpPr>
            <a:spLocks noGrp="1" noChangeArrowheads="1"/>
          </p:cNvSpPr>
          <p:nvPr>
            <p:ph idx="1"/>
            <p:custDataLst>
              <p:tags r:id="rId2"/>
            </p:custDataLst>
          </p:nvPr>
        </p:nvSpPr>
        <p:spPr/>
        <p:txBody>
          <a:bodyPr/>
          <a:lstStyle/>
          <a:p>
            <a:pPr defTabSz="540000" eaLnBrk="1" hangingPunct="1">
              <a:spcBef>
                <a:spcPts val="0"/>
              </a:spcBef>
            </a:pPr>
            <a:r>
              <a:rPr lang="de-CH" sz="1800" b="1" dirty="0" err="1" smtClean="0">
                <a:solidFill>
                  <a:schemeClr val="accent2"/>
                </a:solidFill>
              </a:rPr>
              <a:t>class</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VECTOR</a:t>
            </a:r>
          </a:p>
          <a:p>
            <a:pPr defTabSz="540000" eaLnBrk="1" hangingPunct="1">
              <a:spcBef>
                <a:spcPts val="0"/>
              </a:spcBef>
            </a:pPr>
            <a:r>
              <a:rPr lang="de-CH" sz="1800" b="1" dirty="0" err="1" smtClean="0">
                <a:solidFill>
                  <a:schemeClr val="accent2"/>
                </a:solidFill>
              </a:rPr>
              <a:t>feature</a:t>
            </a:r>
            <a:r>
              <a:rPr lang="de-CH" sz="1800" dirty="0" smtClean="0">
                <a:solidFill>
                  <a:schemeClr val="accent2"/>
                </a:solidFill>
              </a:rPr>
              <a:t> </a:t>
            </a:r>
            <a:r>
              <a:rPr lang="de-CH" sz="1800" dirty="0" smtClean="0">
                <a:solidFill>
                  <a:srgbClr val="8B0000"/>
                </a:solidFill>
              </a:rPr>
              <a:t>-- Zugriff</a:t>
            </a:r>
            <a:endParaRPr lang="de-CH" sz="1800" dirty="0" smtClean="0">
              <a:solidFill>
                <a:schemeClr val="accent2"/>
              </a:solidFill>
            </a:endParaRPr>
          </a:p>
          <a:p>
            <a:pPr defTabSz="540000" eaLnBrk="1" hangingPunct="1">
              <a:spcBef>
                <a:spcPts val="0"/>
              </a:spcBef>
            </a:pPr>
            <a:r>
              <a:rPr lang="de-CH" sz="1800" dirty="0" smtClean="0">
                <a:solidFill>
                  <a:srgbClr val="3333FF"/>
                </a:solidFill>
              </a:rPr>
              <a:t>	</a:t>
            </a:r>
            <a:r>
              <a:rPr lang="de-CH" sz="1800" i="1" dirty="0" smtClean="0">
                <a:solidFill>
                  <a:srgbClr val="3333FF"/>
                </a:solidFill>
              </a:rPr>
              <a:t>x</a:t>
            </a:r>
            <a:r>
              <a:rPr lang="de-CH" sz="1800" dirty="0" smtClean="0">
                <a:solidFill>
                  <a:srgbClr val="3333FF"/>
                </a:solidFill>
              </a:rPr>
              <a:t>:</a:t>
            </a:r>
            <a:r>
              <a:rPr lang="de-CH" sz="1800" i="1" dirty="0" smtClean="0">
                <a:solidFill>
                  <a:srgbClr val="3333FF"/>
                </a:solidFill>
              </a:rPr>
              <a:t> REAL</a:t>
            </a:r>
          </a:p>
          <a:p>
            <a:pPr defTabSz="540000" eaLnBrk="1" hangingPunct="1">
              <a:spcBef>
                <a:spcPts val="0"/>
              </a:spcBef>
            </a:pPr>
            <a:r>
              <a:rPr lang="de-CH" sz="1800" dirty="0" smtClean="0">
                <a:solidFill>
                  <a:srgbClr val="8B0000"/>
                </a:solidFill>
              </a:rPr>
              <a:t>		-- Östliche Koordinate.</a:t>
            </a:r>
          </a:p>
          <a:p>
            <a:pPr defTabSz="540000" eaLnBrk="1" hangingPunct="1">
              <a:spcBef>
                <a:spcPts val="0"/>
              </a:spcBef>
            </a:pPr>
            <a:r>
              <a:rPr lang="de-CH" sz="1800" dirty="0" smtClean="0">
                <a:solidFill>
                  <a:srgbClr val="3333FF"/>
                </a:solidFill>
              </a:rPr>
              <a:t>	</a:t>
            </a:r>
            <a:r>
              <a:rPr lang="de-CH" sz="1800" i="1" dirty="0" smtClean="0">
                <a:solidFill>
                  <a:srgbClr val="3333FF"/>
                </a:solidFill>
              </a:rPr>
              <a:t>y</a:t>
            </a:r>
            <a:r>
              <a:rPr lang="de-CH" sz="1800" dirty="0" smtClean="0">
                <a:solidFill>
                  <a:srgbClr val="3333FF"/>
                </a:solidFill>
              </a:rPr>
              <a:t>:</a:t>
            </a:r>
            <a:r>
              <a:rPr lang="de-CH" sz="1800" i="1" dirty="0" smtClean="0">
                <a:solidFill>
                  <a:srgbClr val="3333FF"/>
                </a:solidFill>
              </a:rPr>
              <a:t> REAL</a:t>
            </a:r>
          </a:p>
          <a:p>
            <a:pPr defTabSz="540000" eaLnBrk="1" hangingPunct="1">
              <a:spcBef>
                <a:spcPts val="0"/>
              </a:spcBef>
            </a:pPr>
            <a:r>
              <a:rPr lang="de-CH" sz="1800" dirty="0" smtClean="0">
                <a:solidFill>
                  <a:srgbClr val="990000"/>
                </a:solidFill>
              </a:rPr>
              <a:t>		-- Nördliche Koordinate.</a:t>
            </a:r>
          </a:p>
          <a:p>
            <a:pPr defTabSz="540000" eaLnBrk="1" hangingPunct="1">
              <a:spcBef>
                <a:spcPts val="0"/>
              </a:spcBef>
            </a:pPr>
            <a:endParaRPr lang="de-CH" sz="1800" dirty="0" smtClean="0">
              <a:solidFill>
                <a:srgbClr val="990000"/>
              </a:solidFill>
            </a:endParaRPr>
          </a:p>
          <a:p>
            <a:pPr defTabSz="540000" eaLnBrk="1" hangingPunct="1">
              <a:spcBef>
                <a:spcPts val="0"/>
              </a:spcBef>
            </a:pPr>
            <a:r>
              <a:rPr lang="de-CH" sz="1800" b="1" dirty="0" err="1" smtClean="0">
                <a:solidFill>
                  <a:schemeClr val="accent2"/>
                </a:solidFill>
              </a:rPr>
              <a:t>feature</a:t>
            </a:r>
            <a:r>
              <a:rPr lang="de-CH" sz="1800" dirty="0" smtClean="0">
                <a:solidFill>
                  <a:schemeClr val="accent2"/>
                </a:solidFill>
              </a:rPr>
              <a:t> </a:t>
            </a:r>
            <a:r>
              <a:rPr lang="de-CH" sz="1800" dirty="0" smtClean="0">
                <a:solidFill>
                  <a:srgbClr val="990000"/>
                </a:solidFill>
              </a:rPr>
              <a:t>--  Element-Veränderungen</a:t>
            </a:r>
          </a:p>
          <a:p>
            <a:pPr defTabSz="540000" eaLnBrk="1" hangingPunct="1">
              <a:spcBef>
                <a:spcPts val="0"/>
              </a:spcBef>
            </a:pPr>
            <a:r>
              <a:rPr lang="de-CH" sz="1800" i="1" dirty="0" smtClean="0">
                <a:solidFill>
                  <a:srgbClr val="3333FF"/>
                </a:solidFill>
              </a:rPr>
              <a:t>	</a:t>
            </a:r>
            <a:r>
              <a:rPr lang="de-CH" sz="1800" i="1" dirty="0" err="1" smtClean="0">
                <a:solidFill>
                  <a:srgbClr val="3333FF"/>
                </a:solidFill>
              </a:rPr>
              <a:t>set</a:t>
            </a:r>
            <a:r>
              <a:rPr lang="de-CH" sz="1800" i="1" dirty="0" smtClean="0">
                <a:solidFill>
                  <a:srgbClr val="3333FF"/>
                </a:solidFill>
              </a:rPr>
              <a:t> (</a:t>
            </a:r>
            <a:r>
              <a:rPr lang="de-CH" sz="1800" i="1" dirty="0" err="1" smtClean="0">
                <a:solidFill>
                  <a:srgbClr val="3333FF"/>
                </a:solidFill>
              </a:rPr>
              <a:t>new_x</a:t>
            </a:r>
            <a:r>
              <a:rPr lang="de-CH" sz="1800" i="1" dirty="0" smtClean="0">
                <a:solidFill>
                  <a:srgbClr val="3333FF"/>
                </a:solidFill>
              </a:rPr>
              <a:t>, </a:t>
            </a:r>
            <a:r>
              <a:rPr lang="de-CH" sz="1800" i="1" dirty="0" err="1" smtClean="0">
                <a:solidFill>
                  <a:srgbClr val="3333FF"/>
                </a:solidFill>
              </a:rPr>
              <a:t>new_y</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REAL</a:t>
            </a:r>
            <a:r>
              <a:rPr lang="de-CH" sz="1800" dirty="0" smtClean="0">
                <a:solidFill>
                  <a:srgbClr val="3333FF"/>
                </a:solidFill>
              </a:rPr>
              <a:t>)</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dirty="0" smtClean="0">
                <a:solidFill>
                  <a:srgbClr val="990000"/>
                </a:solidFill>
              </a:rPr>
              <a:t>-- Setze Koordinaten auf </a:t>
            </a:r>
            <a:r>
              <a:rPr lang="de-CH" sz="1800" dirty="0" smtClean="0">
                <a:solidFill>
                  <a:srgbClr val="3333FF"/>
                </a:solidFill>
              </a:rPr>
              <a:t>[</a:t>
            </a:r>
            <a:r>
              <a:rPr lang="de-CH" sz="1800" i="1" dirty="0" err="1" smtClean="0">
                <a:solidFill>
                  <a:srgbClr val="3333FF"/>
                </a:solidFill>
              </a:rPr>
              <a:t>new_x</a:t>
            </a:r>
            <a:r>
              <a:rPr lang="de-CH" sz="1800" dirty="0" smtClean="0">
                <a:solidFill>
                  <a:srgbClr val="3333FF"/>
                </a:solidFill>
              </a:rPr>
              <a:t>, </a:t>
            </a:r>
            <a:r>
              <a:rPr lang="de-CH" sz="1800" i="1" dirty="0" err="1" smtClean="0">
                <a:solidFill>
                  <a:srgbClr val="3333FF"/>
                </a:solidFill>
              </a:rPr>
              <a:t>new_y</a:t>
            </a:r>
            <a:r>
              <a:rPr lang="de-CH" sz="1800" dirty="0" smtClean="0">
                <a:solidFill>
                  <a:srgbClr val="3333FF"/>
                </a:solidFill>
              </a:rPr>
              <a:t>]</a:t>
            </a:r>
            <a:r>
              <a:rPr lang="de-CH" sz="1800" dirty="0" smtClean="0">
                <a:solidFill>
                  <a:srgbClr val="990000"/>
                </a:solidFill>
              </a:rPr>
              <a:t>.</a:t>
            </a:r>
          </a:p>
          <a:p>
            <a:pPr defTabSz="540000" eaLnBrk="1" hangingPunct="1">
              <a:spcBef>
                <a:spcPts val="0"/>
              </a:spcBef>
            </a:pPr>
            <a:r>
              <a:rPr lang="de-CH" sz="1800" i="1" dirty="0" smtClean="0">
                <a:solidFill>
                  <a:srgbClr val="3333FF"/>
                </a:solidFill>
              </a:rPr>
              <a:t>		</a:t>
            </a:r>
            <a:r>
              <a:rPr lang="de-CH" sz="1800" b="1" dirty="0" smtClean="0">
                <a:solidFill>
                  <a:schemeClr val="accent2"/>
                </a:solidFill>
              </a:rPr>
              <a:t>do</a:t>
            </a:r>
          </a:p>
          <a:p>
            <a:pPr defTabSz="540000" eaLnBrk="1" hangingPunct="1">
              <a:spcBef>
                <a:spcPts val="0"/>
              </a:spcBef>
            </a:pPr>
            <a:r>
              <a:rPr lang="de-CH" sz="1800" i="1" dirty="0" smtClean="0">
                <a:solidFill>
                  <a:srgbClr val="3333FF"/>
                </a:solidFill>
              </a:rPr>
              <a:t>		</a:t>
            </a:r>
            <a:r>
              <a:rPr lang="de-CH" sz="1800" i="1" dirty="0" smtClean="0">
                <a:solidFill>
                  <a:schemeClr val="accent2"/>
                </a:solidFill>
              </a:rPr>
              <a:t>	</a:t>
            </a:r>
          </a:p>
          <a:p>
            <a:pPr defTabSz="540000" eaLnBrk="1" hangingPunct="1">
              <a:spcBef>
                <a:spcPts val="0"/>
              </a:spcBef>
            </a:pPr>
            <a:endParaRPr lang="de-CH" sz="1800" i="1" dirty="0" smtClean="0">
              <a:solidFill>
                <a:schemeClr val="accent2"/>
              </a:solidFill>
            </a:endParaRPr>
          </a:p>
          <a:p>
            <a:pPr defTabSz="540000" eaLnBrk="1" hangingPunct="1">
              <a:spcBef>
                <a:spcPts val="0"/>
              </a:spcBef>
            </a:pPr>
            <a:endParaRPr lang="de-CH" sz="1800" i="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b="1" dirty="0" err="1" smtClean="0">
                <a:solidFill>
                  <a:schemeClr val="accent2"/>
                </a:solidFill>
              </a:rPr>
              <a:t>ensure</a:t>
            </a:r>
            <a:endParaRPr lang="de-CH" sz="1800" b="1" dirty="0" smtClean="0">
              <a:solidFill>
                <a:schemeClr val="accent2"/>
              </a:solidFill>
            </a:endParaRPr>
          </a:p>
          <a:p>
            <a:pPr defTabSz="540000" eaLnBrk="1" hangingPunct="1">
              <a:spcBef>
                <a:spcPts val="0"/>
              </a:spcBef>
            </a:pPr>
            <a:r>
              <a:rPr lang="de-CH" sz="1800" i="1" dirty="0" smtClean="0">
                <a:solidFill>
                  <a:srgbClr val="3333FF"/>
                </a:solidFill>
              </a:rPr>
              <a:t>		</a:t>
            </a:r>
            <a:r>
              <a:rPr lang="de-CH" sz="1800" i="1" dirty="0" smtClean="0"/>
              <a:t>	</a:t>
            </a:r>
            <a:r>
              <a:rPr lang="de-CH" sz="1800" i="1" dirty="0" err="1" smtClean="0">
                <a:solidFill>
                  <a:srgbClr val="3333FF"/>
                </a:solidFill>
              </a:rPr>
              <a:t>x_gesetzt</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x </a:t>
            </a:r>
            <a:r>
              <a:rPr lang="de-CH" sz="1800" dirty="0" smtClean="0">
                <a:solidFill>
                  <a:srgbClr val="3333FF"/>
                </a:solidFill>
              </a:rPr>
              <a:t>=</a:t>
            </a:r>
            <a:r>
              <a:rPr lang="de-CH" sz="1800" i="1" dirty="0" smtClean="0">
                <a:solidFill>
                  <a:srgbClr val="3333FF"/>
                </a:solidFill>
              </a:rPr>
              <a:t> </a:t>
            </a:r>
            <a:r>
              <a:rPr lang="de-CH" sz="1800" i="1" dirty="0" err="1" smtClean="0">
                <a:solidFill>
                  <a:srgbClr val="3333FF"/>
                </a:solidFill>
              </a:rPr>
              <a:t>new_x</a:t>
            </a:r>
            <a:endParaRPr lang="de-CH" sz="1800" i="1" dirty="0" smtClean="0">
              <a:solidFill>
                <a:srgbClr val="3333FF"/>
              </a:solidFill>
            </a:endParaRPr>
          </a:p>
          <a:p>
            <a:pPr defTabSz="540000" eaLnBrk="1" hangingPunct="1">
              <a:spcBef>
                <a:spcPts val="0"/>
              </a:spcBef>
            </a:pPr>
            <a:r>
              <a:rPr lang="de-CH" sz="1800" i="1" dirty="0" smtClean="0">
                <a:solidFill>
                  <a:srgbClr val="3333FF"/>
                </a:solidFill>
              </a:rPr>
              <a:t>			</a:t>
            </a:r>
            <a:r>
              <a:rPr lang="de-CH" sz="1800" i="1" dirty="0" err="1" smtClean="0">
                <a:solidFill>
                  <a:srgbClr val="3333FF"/>
                </a:solidFill>
              </a:rPr>
              <a:t>y_gesetzt</a:t>
            </a:r>
            <a:r>
              <a:rPr lang="de-CH" sz="1400" i="1" dirty="0" smtClean="0">
                <a:solidFill>
                  <a:srgbClr val="3333FF"/>
                </a:solidFill>
              </a:rPr>
              <a:t> </a:t>
            </a:r>
            <a:r>
              <a:rPr lang="de-CH" sz="1800" dirty="0" smtClean="0">
                <a:solidFill>
                  <a:srgbClr val="3333FF"/>
                </a:solidFill>
              </a:rPr>
              <a:t>:</a:t>
            </a:r>
            <a:r>
              <a:rPr lang="de-CH" sz="1800" i="1" dirty="0" smtClean="0">
                <a:solidFill>
                  <a:srgbClr val="3333FF"/>
                </a:solidFill>
              </a:rPr>
              <a:t> y = </a:t>
            </a:r>
            <a:r>
              <a:rPr lang="de-CH" sz="1800" i="1" dirty="0" err="1" smtClean="0">
                <a:solidFill>
                  <a:srgbClr val="3333FF"/>
                </a:solidFill>
              </a:rPr>
              <a:t>new_y</a:t>
            </a:r>
            <a:endParaRPr lang="de-CH" sz="1800" i="1" dirty="0" smtClean="0">
              <a:solidFill>
                <a:srgbClr val="3333FF"/>
              </a:solidFill>
            </a:endParaRPr>
          </a:p>
          <a:p>
            <a:pPr defTabSz="540000" eaLnBrk="1" hangingPunct="1">
              <a:spcBef>
                <a:spcPts val="0"/>
              </a:spcBef>
            </a:pPr>
            <a:r>
              <a:rPr lang="de-CH" sz="1800" i="1" dirty="0" smtClean="0">
                <a:solidFill>
                  <a:srgbClr val="3333FF"/>
                </a:solidFill>
              </a:rPr>
              <a:t>		</a:t>
            </a:r>
            <a:r>
              <a:rPr lang="de-CH" sz="1800" b="1" dirty="0" smtClean="0">
                <a:solidFill>
                  <a:schemeClr val="accent2"/>
                </a:solidFill>
              </a:rPr>
              <a:t>end</a:t>
            </a:r>
          </a:p>
          <a:p>
            <a:pPr defTabSz="540000" eaLnBrk="1" hangingPunct="1">
              <a:spcBef>
                <a:spcPts val="0"/>
              </a:spcBef>
            </a:pPr>
            <a:r>
              <a:rPr lang="de-CH" sz="1800" b="1" dirty="0" smtClean="0">
                <a:solidFill>
                  <a:schemeClr val="accent2"/>
                </a:solidFill>
              </a:rPr>
              <a:t>end</a:t>
            </a:r>
          </a:p>
        </p:txBody>
      </p:sp>
      <p:sp>
        <p:nvSpPr>
          <p:cNvPr id="16389" name="Text Box 7"/>
          <p:cNvSpPr txBox="1">
            <a:spLocks noChangeArrowheads="1"/>
          </p:cNvSpPr>
          <p:nvPr>
            <p:custDataLst>
              <p:tags r:id="rId3"/>
            </p:custDataLst>
          </p:nvPr>
        </p:nvSpPr>
        <p:spPr bwMode="auto">
          <a:xfrm>
            <a:off x="2293714" y="4304433"/>
            <a:ext cx="1249362" cy="597087"/>
          </a:xfrm>
          <a:prstGeom prst="rect">
            <a:avLst/>
          </a:prstGeom>
          <a:noFill/>
          <a:ln w="9525">
            <a:noFill/>
            <a:miter lim="800000"/>
            <a:headEnd/>
            <a:tailEnd/>
          </a:ln>
        </p:spPr>
        <p:txBody>
          <a:bodyPr>
            <a:spAutoFit/>
          </a:bodyPr>
          <a:lstStyle/>
          <a:p>
            <a:pPr>
              <a:lnSpc>
                <a:spcPct val="80000"/>
              </a:lnSpc>
              <a:spcBef>
                <a:spcPct val="20000"/>
              </a:spcBef>
              <a:buFont typeface="Wingdings" pitchFamily="2" charset="2"/>
              <a:buNone/>
            </a:pPr>
            <a:r>
              <a:rPr lang="de-CH" sz="4000" dirty="0" smtClean="0">
                <a:solidFill>
                  <a:srgbClr val="3333FF"/>
                </a:solidFill>
                <a:latin typeface="Custom_Constantia" panose="02030602050306030303" pitchFamily="18" charset="0"/>
              </a:rPr>
              <a:t>…</a:t>
            </a:r>
            <a:endParaRPr lang="de-CH" sz="4000" dirty="0">
              <a:solidFill>
                <a:srgbClr val="3333FF"/>
              </a:solidFill>
              <a:latin typeface="Custom_Constantia" panose="02030602050306030303" pitchFamily="18" charset="0"/>
            </a:endParaRPr>
          </a:p>
        </p:txBody>
      </p:sp>
    </p:spTree>
    <p:extLst>
      <p:ext uri="{BB962C8B-B14F-4D97-AF65-F5344CB8AC3E}">
        <p14:creationId xmlns:p14="http://schemas.microsoft.com/office/powerpoint/2010/main" val="8982865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2106972" y="4380089"/>
            <a:ext cx="1807803"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en-US" sz="2000" i="1" dirty="0" smtClean="0">
                <a:solidFill>
                  <a:srgbClr val="3333FF"/>
                </a:solidFill>
                <a:latin typeface="Custom_Constantia" panose="02030602050306030303" pitchFamily="18" charset="0"/>
              </a:rPr>
              <a:t>x </a:t>
            </a:r>
            <a:r>
              <a:rPr lang="en-US" sz="2000" dirty="0" smtClean="0">
                <a:solidFill>
                  <a:srgbClr val="8B0000"/>
                </a:solidFill>
                <a:latin typeface="Custom_Constantia" panose="02030602050306030303" pitchFamily="18" charset="0"/>
              </a:rPr>
              <a:t>:=</a:t>
            </a:r>
            <a:r>
              <a:rPr lang="en-US" sz="2000" i="1" dirty="0" smtClean="0">
                <a:solidFill>
                  <a:srgbClr val="3333FF"/>
                </a:solidFill>
                <a:latin typeface="Custom_Constantia" panose="02030602050306030303" pitchFamily="18" charset="0"/>
              </a:rPr>
              <a:t> </a:t>
            </a:r>
            <a:r>
              <a:rPr lang="en-US" sz="2000" i="1" dirty="0" err="1" smtClean="0">
                <a:solidFill>
                  <a:srgbClr val="3333FF"/>
                </a:solidFill>
                <a:latin typeface="Custom_Constantia" panose="02030602050306030303" pitchFamily="18" charset="0"/>
              </a:rPr>
              <a:t>new_x</a:t>
            </a:r>
            <a:endParaRPr lang="en-US" sz="2000" i="1" dirty="0" smtClean="0">
              <a:solidFill>
                <a:srgbClr val="3333FF"/>
              </a:solidFill>
              <a:latin typeface="Custom_Constantia" panose="02030602050306030303" pitchFamily="18" charset="0"/>
            </a:endParaRPr>
          </a:p>
          <a:p>
            <a:pPr>
              <a:lnSpc>
                <a:spcPct val="80000"/>
              </a:lnSpc>
              <a:spcBef>
                <a:spcPct val="20000"/>
              </a:spcBef>
              <a:buFont typeface="Wingdings" pitchFamily="2" charset="2"/>
              <a:buNone/>
            </a:pPr>
            <a:r>
              <a:rPr lang="en-US" sz="2000" i="1" dirty="0" smtClean="0">
                <a:solidFill>
                  <a:srgbClr val="3333FF"/>
                </a:solidFill>
                <a:latin typeface="Custom_Constantia" panose="02030602050306030303" pitchFamily="18" charset="0"/>
              </a:rPr>
              <a:t>y </a:t>
            </a:r>
            <a:r>
              <a:rPr lang="en-US" sz="2000" dirty="0" smtClean="0">
                <a:solidFill>
                  <a:srgbClr val="8B0000"/>
                </a:solidFill>
                <a:latin typeface="Custom_Constantia" panose="02030602050306030303" pitchFamily="18" charset="0"/>
              </a:rPr>
              <a:t>:=</a:t>
            </a:r>
            <a:r>
              <a:rPr lang="en-US" sz="2000" i="1" dirty="0" smtClean="0">
                <a:solidFill>
                  <a:srgbClr val="3333FF"/>
                </a:solidFill>
                <a:latin typeface="Custom_Constantia" panose="02030602050306030303" pitchFamily="18" charset="0"/>
              </a:rPr>
              <a:t> </a:t>
            </a:r>
            <a:r>
              <a:rPr lang="en-US" sz="2000" i="1" dirty="0" err="1" smtClean="0">
                <a:solidFill>
                  <a:srgbClr val="3333FF"/>
                </a:solidFill>
                <a:latin typeface="Custom_Constantia" panose="02030602050306030303" pitchFamily="18" charset="0"/>
              </a:rPr>
              <a:t>new_y</a:t>
            </a:r>
            <a:endParaRPr lang="en-US" sz="2000" i="1" dirty="0">
              <a:solidFill>
                <a:srgbClr val="3333FF"/>
              </a:solidFill>
              <a:latin typeface="Custom_Constantia" panose="02030602050306030303" pitchFamily="18" charset="0"/>
            </a:endParaRPr>
          </a:p>
        </p:txBody>
      </p:sp>
      <p:sp>
        <p:nvSpPr>
          <p:cNvPr id="17411" name="Rectangle 2"/>
          <p:cNvSpPr>
            <a:spLocks noGrp="1" noChangeArrowheads="1"/>
          </p:cNvSpPr>
          <p:nvPr>
            <p:ph type="title"/>
            <p:custDataLst>
              <p:tags r:id="rId2"/>
            </p:custDataLst>
          </p:nvPr>
        </p:nvSpPr>
        <p:spPr/>
        <p:txBody>
          <a:bodyPr>
            <a:normAutofit/>
          </a:bodyPr>
          <a:lstStyle/>
          <a:p>
            <a:pPr eaLnBrk="1" hangingPunct="1"/>
            <a:r>
              <a:rPr lang="de-CH" dirty="0" smtClean="0"/>
              <a:t>Feldern einen Wert zuweisen</a:t>
            </a:r>
            <a:endParaRPr lang="de-CH" sz="2800" noProof="0" dirty="0" smtClean="0"/>
          </a:p>
        </p:txBody>
      </p:sp>
      <p:sp>
        <p:nvSpPr>
          <p:cNvPr id="5" name="Rectangle 4"/>
          <p:cNvSpPr>
            <a:spLocks noChangeArrowheads="1"/>
          </p:cNvSpPr>
          <p:nvPr>
            <p:custDataLst>
              <p:tags r:id="rId3"/>
            </p:custDataLst>
          </p:nvPr>
        </p:nvSpPr>
        <p:spPr bwMode="auto">
          <a:xfrm>
            <a:off x="6716576" y="211246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dirty="0">
              <a:latin typeface="Custom_Constantia" panose="02030602050306030303" pitchFamily="18" charset="0"/>
            </a:endParaRPr>
          </a:p>
        </p:txBody>
      </p:sp>
      <p:sp>
        <p:nvSpPr>
          <p:cNvPr id="7" name="Rectangle 5"/>
          <p:cNvSpPr>
            <a:spLocks noChangeArrowheads="1"/>
          </p:cNvSpPr>
          <p:nvPr>
            <p:custDataLst>
              <p:tags r:id="rId4"/>
            </p:custDataLst>
          </p:nvPr>
        </p:nvSpPr>
        <p:spPr bwMode="auto">
          <a:xfrm>
            <a:off x="6716576" y="2761751"/>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dirty="0">
              <a:latin typeface="Custom_Constantia" panose="02030602050306030303" pitchFamily="18" charset="0"/>
            </a:endParaRPr>
          </a:p>
        </p:txBody>
      </p:sp>
      <p:sp>
        <p:nvSpPr>
          <p:cNvPr id="8" name="Text Box 6"/>
          <p:cNvSpPr txBox="1">
            <a:spLocks noChangeArrowheads="1"/>
          </p:cNvSpPr>
          <p:nvPr>
            <p:custDataLst>
              <p:tags r:id="rId5"/>
            </p:custDataLst>
          </p:nvPr>
        </p:nvSpPr>
        <p:spPr bwMode="auto">
          <a:xfrm>
            <a:off x="6284776" y="2160089"/>
            <a:ext cx="1079500" cy="457200"/>
          </a:xfrm>
          <a:prstGeom prst="rect">
            <a:avLst/>
          </a:prstGeom>
          <a:noFill/>
          <a:ln w="9525">
            <a:noFill/>
            <a:miter lim="800000"/>
            <a:headEnd/>
            <a:tailEnd/>
          </a:ln>
        </p:spPr>
        <p:txBody>
          <a:bodyPr>
            <a:spAutoFit/>
          </a:bodyPr>
          <a:lstStyle/>
          <a:p>
            <a:pPr>
              <a:spcBef>
                <a:spcPct val="50000"/>
              </a:spcBef>
            </a:pPr>
            <a:r>
              <a:rPr lang="en-US" sz="2400" i="1" dirty="0">
                <a:solidFill>
                  <a:srgbClr val="3333FF"/>
                </a:solidFill>
                <a:latin typeface="Custom_Constantia" panose="02030602050306030303" pitchFamily="18" charset="0"/>
              </a:rPr>
              <a:t>x</a:t>
            </a:r>
          </a:p>
        </p:txBody>
      </p:sp>
      <p:sp>
        <p:nvSpPr>
          <p:cNvPr id="9" name="Text Box 7"/>
          <p:cNvSpPr txBox="1">
            <a:spLocks noChangeArrowheads="1"/>
          </p:cNvSpPr>
          <p:nvPr>
            <p:custDataLst>
              <p:tags r:id="rId6"/>
            </p:custDataLst>
          </p:nvPr>
        </p:nvSpPr>
        <p:spPr bwMode="auto">
          <a:xfrm>
            <a:off x="6250176" y="2913862"/>
            <a:ext cx="446916" cy="457200"/>
          </a:xfrm>
          <a:prstGeom prst="rect">
            <a:avLst/>
          </a:prstGeom>
          <a:noFill/>
          <a:ln w="9525">
            <a:noFill/>
            <a:miter lim="800000"/>
            <a:headEnd/>
            <a:tailEnd/>
          </a:ln>
        </p:spPr>
        <p:txBody>
          <a:bodyPr wrap="square">
            <a:spAutoFit/>
          </a:bodyPr>
          <a:lstStyle/>
          <a:p>
            <a:pPr>
              <a:spcBef>
                <a:spcPct val="50000"/>
              </a:spcBef>
            </a:pPr>
            <a:r>
              <a:rPr lang="en-US" sz="2400" i="1" dirty="0">
                <a:solidFill>
                  <a:srgbClr val="3333FF"/>
                </a:solidFill>
                <a:latin typeface="Custom_Constantia" panose="02030602050306030303" pitchFamily="18" charset="0"/>
              </a:rPr>
              <a:t>y</a:t>
            </a:r>
          </a:p>
        </p:txBody>
      </p:sp>
      <p:sp>
        <p:nvSpPr>
          <p:cNvPr id="10" name="Text Box 8"/>
          <p:cNvSpPr txBox="1">
            <a:spLocks noChangeArrowheads="1"/>
          </p:cNvSpPr>
          <p:nvPr>
            <p:custDataLst>
              <p:tags r:id="rId7"/>
            </p:custDataLst>
          </p:nvPr>
        </p:nvSpPr>
        <p:spPr bwMode="auto">
          <a:xfrm>
            <a:off x="7315922" y="2171699"/>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990000"/>
                </a:solidFill>
                <a:latin typeface="Custom_Constantia" panose="02030602050306030303" pitchFamily="18" charset="0"/>
              </a:rPr>
              <a:t>2</a:t>
            </a:r>
          </a:p>
        </p:txBody>
      </p:sp>
      <p:sp>
        <p:nvSpPr>
          <p:cNvPr id="11" name="Text Box 9"/>
          <p:cNvSpPr txBox="1">
            <a:spLocks noChangeArrowheads="1"/>
          </p:cNvSpPr>
          <p:nvPr>
            <p:custDataLst>
              <p:tags r:id="rId8"/>
            </p:custDataLst>
          </p:nvPr>
        </p:nvSpPr>
        <p:spPr bwMode="auto">
          <a:xfrm>
            <a:off x="7323722" y="2890836"/>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3333FF"/>
                </a:solidFill>
                <a:latin typeface="Custom_Constantia" panose="02030602050306030303" pitchFamily="18" charset="0"/>
              </a:rPr>
              <a:t>0</a:t>
            </a:r>
          </a:p>
        </p:txBody>
      </p:sp>
      <p:sp>
        <p:nvSpPr>
          <p:cNvPr id="12" name="Text Box 11"/>
          <p:cNvSpPr txBox="1">
            <a:spLocks noChangeArrowheads="1"/>
          </p:cNvSpPr>
          <p:nvPr>
            <p:custDataLst>
              <p:tags r:id="rId9"/>
            </p:custDataLst>
          </p:nvPr>
        </p:nvSpPr>
        <p:spPr bwMode="auto">
          <a:xfrm>
            <a:off x="7323722" y="2160586"/>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3333FF"/>
                </a:solidFill>
                <a:latin typeface="Custom_Constantia" panose="02030602050306030303" pitchFamily="18" charset="0"/>
              </a:rPr>
              <a:t>0</a:t>
            </a:r>
          </a:p>
        </p:txBody>
      </p:sp>
      <p:sp>
        <p:nvSpPr>
          <p:cNvPr id="13" name="Text Box 12"/>
          <p:cNvSpPr txBox="1">
            <a:spLocks noChangeArrowheads="1"/>
          </p:cNvSpPr>
          <p:nvPr>
            <p:custDataLst>
              <p:tags r:id="rId10"/>
            </p:custDataLst>
          </p:nvPr>
        </p:nvSpPr>
        <p:spPr bwMode="auto">
          <a:xfrm>
            <a:off x="7331797" y="2879724"/>
            <a:ext cx="576263" cy="457200"/>
          </a:xfrm>
          <a:prstGeom prst="rect">
            <a:avLst/>
          </a:prstGeom>
          <a:noFill/>
          <a:ln w="9525">
            <a:noFill/>
            <a:miter lim="800000"/>
            <a:headEnd/>
            <a:tailEnd/>
          </a:ln>
        </p:spPr>
        <p:txBody>
          <a:bodyPr>
            <a:spAutoFit/>
          </a:bodyPr>
          <a:lstStyle/>
          <a:p>
            <a:pPr>
              <a:spcBef>
                <a:spcPct val="50000"/>
              </a:spcBef>
            </a:pPr>
            <a:r>
              <a:rPr lang="en-US" sz="2400" dirty="0">
                <a:solidFill>
                  <a:srgbClr val="990000"/>
                </a:solidFill>
                <a:latin typeface="Custom_Constantia" panose="02030602050306030303" pitchFamily="18" charset="0"/>
              </a:rPr>
              <a:t>1</a:t>
            </a:r>
          </a:p>
        </p:txBody>
      </p:sp>
      <p:sp>
        <p:nvSpPr>
          <p:cNvPr id="14" name="Text Box 7"/>
          <p:cNvSpPr txBox="1">
            <a:spLocks noChangeArrowheads="1"/>
          </p:cNvSpPr>
          <p:nvPr>
            <p:custDataLst>
              <p:tags r:id="rId11"/>
            </p:custDataLst>
          </p:nvPr>
        </p:nvSpPr>
        <p:spPr bwMode="auto">
          <a:xfrm>
            <a:off x="6153040" y="1180771"/>
            <a:ext cx="2074836" cy="707886"/>
          </a:xfrm>
          <a:prstGeom prst="rect">
            <a:avLst/>
          </a:prstGeom>
          <a:noFill/>
          <a:ln w="9525">
            <a:noFill/>
            <a:miter lim="800000"/>
            <a:headEnd/>
            <a:tailEnd/>
          </a:ln>
        </p:spPr>
        <p:txBody>
          <a:bodyPr wrap="square">
            <a:spAutoFit/>
          </a:bodyPr>
          <a:lstStyle/>
          <a:p>
            <a:pPr>
              <a:spcBef>
                <a:spcPct val="50000"/>
              </a:spcBef>
            </a:pPr>
            <a:r>
              <a:rPr lang="de-CH" sz="2000" dirty="0" smtClean="0">
                <a:latin typeface="Custom_Constantia" panose="02030602050306030303" pitchFamily="18" charset="0"/>
              </a:rPr>
              <a:t>Eine Instanz</a:t>
            </a:r>
            <a:br>
              <a:rPr lang="de-CH" sz="2000" dirty="0" smtClean="0">
                <a:latin typeface="Custom_Constantia" panose="02030602050306030303" pitchFamily="18" charset="0"/>
              </a:rPr>
            </a:br>
            <a:r>
              <a:rPr lang="de-CH" sz="2000" dirty="0" smtClean="0">
                <a:latin typeface="Custom_Constantia" panose="02030602050306030303" pitchFamily="18" charset="0"/>
              </a:rPr>
              <a:t>von </a:t>
            </a:r>
            <a:r>
              <a:rPr lang="de-CH" sz="2000" i="1" dirty="0" smtClean="0">
                <a:solidFill>
                  <a:srgbClr val="3333FF"/>
                </a:solidFill>
                <a:latin typeface="Custom_Constantia" panose="02030602050306030303" pitchFamily="18" charset="0"/>
              </a:rPr>
              <a:t>VECTOR</a:t>
            </a:r>
            <a:endParaRPr lang="de-CH" sz="2000" i="1" dirty="0">
              <a:solidFill>
                <a:srgbClr val="3333FF"/>
              </a:solidFill>
              <a:latin typeface="Custom_Constantia" panose="02030602050306030303" pitchFamily="18" charset="0"/>
            </a:endParaRPr>
          </a:p>
        </p:txBody>
      </p:sp>
      <p:sp>
        <p:nvSpPr>
          <p:cNvPr id="15" name="Text Box 7"/>
          <p:cNvSpPr txBox="1">
            <a:spLocks noChangeArrowheads="1"/>
          </p:cNvSpPr>
          <p:nvPr>
            <p:custDataLst>
              <p:tags r:id="rId12"/>
            </p:custDataLst>
          </p:nvPr>
        </p:nvSpPr>
        <p:spPr bwMode="auto">
          <a:xfrm>
            <a:off x="5425532" y="3759735"/>
            <a:ext cx="3467643" cy="707886"/>
          </a:xfrm>
          <a:prstGeom prst="rect">
            <a:avLst/>
          </a:prstGeom>
          <a:noFill/>
          <a:ln w="9525">
            <a:noFill/>
            <a:miter lim="800000"/>
            <a:headEnd/>
            <a:tailEnd/>
          </a:ln>
        </p:spPr>
        <p:txBody>
          <a:bodyPr wrap="square">
            <a:spAutoFit/>
          </a:bodyPr>
          <a:lstStyle/>
          <a:p>
            <a:r>
              <a:rPr lang="de-CH" sz="2000" dirty="0" smtClean="0">
                <a:latin typeface="Custom_Constantia" panose="02030602050306030303" pitchFamily="18" charset="0"/>
              </a:rPr>
              <a:t>Ausführung von </a:t>
            </a:r>
            <a:r>
              <a:rPr lang="de-CH" sz="2000" i="1" dirty="0" smtClean="0">
                <a:solidFill>
                  <a:srgbClr val="3333FF"/>
                </a:solidFill>
                <a:latin typeface="Custom_Constantia" panose="02030602050306030303" pitchFamily="18" charset="0"/>
              </a:rPr>
              <a:t>set </a:t>
            </a:r>
            <a:r>
              <a:rPr lang="de-CH" sz="2000" dirty="0" smtClean="0">
                <a:solidFill>
                  <a:srgbClr val="3333FF"/>
                </a:solidFill>
                <a:latin typeface="Custom_Constantia" panose="02030602050306030303" pitchFamily="18" charset="0"/>
              </a:rPr>
              <a:t>(2, 1) </a:t>
            </a:r>
            <a:r>
              <a:rPr lang="de-CH" sz="2000" i="1" dirty="0" smtClean="0">
                <a:solidFill>
                  <a:srgbClr val="3333FF"/>
                </a:solidFill>
                <a:latin typeface="Custom_Constantia" panose="02030602050306030303" pitchFamily="18" charset="0"/>
              </a:rPr>
              <a:t> </a:t>
            </a:r>
            <a:r>
              <a:rPr lang="de-CH" sz="2000" dirty="0" smtClean="0">
                <a:latin typeface="Custom_Constantia" panose="02030602050306030303" pitchFamily="18" charset="0"/>
              </a:rPr>
              <a:t>auf diese Instanz</a:t>
            </a:r>
            <a:endParaRPr lang="de-CH" sz="2000" i="1" dirty="0">
              <a:solidFill>
                <a:srgbClr val="3333FF"/>
              </a:solidFill>
              <a:latin typeface="Custom_Constantia" panose="02030602050306030303" pitchFamily="18" charset="0"/>
            </a:endParaRPr>
          </a:p>
        </p:txBody>
      </p:sp>
      <p:sp>
        <p:nvSpPr>
          <p:cNvPr id="17" name="Rectangle 4"/>
          <p:cNvSpPr txBox="1">
            <a:spLocks noChangeArrowheads="1"/>
          </p:cNvSpPr>
          <p:nvPr>
            <p:custDataLst>
              <p:tags r:id="rId1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class</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i="1" kern="0" dirty="0" smtClean="0">
                <a:solidFill>
                  <a:srgbClr val="3333FF"/>
                </a:solidFill>
                <a:latin typeface="Custom_Constantia" panose="02030602050306030303" pitchFamily="18" charset="0"/>
              </a:rPr>
              <a:t>	</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8B0000"/>
                </a:solidFill>
                <a:effectLst/>
                <a:uLnTx/>
                <a:uFillTx/>
                <a:latin typeface="Custom_Constantia" panose="02030602050306030303" pitchFamily="18" charset="0"/>
                <a:ea typeface="+mn-ea"/>
                <a:cs typeface="+mn-cs"/>
              </a:rPr>
              <a:t>-- Zugriff</a:t>
            </a:r>
            <a:endParaRPr kumimoji="0" lang="de-CH" sz="1800" b="0"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kern="0" noProof="0" dirty="0" smtClean="0">
                <a:solidFill>
                  <a:schemeClr val="accent2"/>
                </a:solidFill>
                <a:latin typeface="Custom_Constantia" panose="02030602050306030303" pitchFamily="18" charset="0"/>
              </a:rPr>
              <a:t>	</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x</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rgbClr val="8B0000"/>
                </a:solidFill>
                <a:effectLst/>
                <a:uLnTx/>
                <a:uFillTx/>
                <a:latin typeface="Custom_Constantia" panose="02030602050306030303" pitchFamily="18" charset="0"/>
                <a:ea typeface="+mn-ea"/>
                <a:cs typeface="+mn-cs"/>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	</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y</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		-- Nördliche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feature</a:t>
            </a:r>
            <a:r>
              <a:rPr kumimoji="0" lang="de-CH" sz="1800" b="0"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  Element-Veränderungen</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set (new_x, new_y</a:t>
            </a:r>
            <a:r>
              <a:rPr kumimoji="0" lang="de-CH" sz="14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REAL</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endPar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 Setze Koordinaten</a:t>
            </a:r>
            <a:b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b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			--</a:t>
            </a:r>
            <a:r>
              <a:rPr kumimoji="0" lang="de-CH" sz="1800" b="0" i="0" u="none" strike="noStrike" kern="0" cap="none" spc="0" normalizeH="0" noProof="0" dirty="0" smtClean="0">
                <a:ln>
                  <a:noFill/>
                </a:ln>
                <a:solidFill>
                  <a:srgbClr val="990000"/>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auf </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new_x</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new_y</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0" u="none" strike="noStrike" kern="0" cap="none" spc="0" normalizeH="0" baseline="0" noProof="0" dirty="0" smtClean="0">
                <a:ln>
                  <a:noFill/>
                </a:ln>
                <a:solidFill>
                  <a:srgbClr val="990000"/>
                </a:solidFill>
                <a:effectLst/>
                <a:uLnTx/>
                <a:uFillTx/>
                <a:latin typeface="Custom_Constantia" panose="02030602050306030303" pitchFamily="18" charset="0"/>
                <a:ea typeface="+mn-ea"/>
                <a:cs typeface="+mn-cs"/>
              </a:rPr>
              <a:t>.</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do</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1"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	</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ensure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x_gesetzt</a:t>
            </a:r>
            <a:r>
              <a:rPr kumimoji="0" lang="de-CH" sz="14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x </a:t>
            </a:r>
            <a:r>
              <a:rPr kumimoji="0" lang="de-CH" sz="18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new_x</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1" u="none" strike="noStrike" kern="0" cap="none" spc="0" normalizeH="0" baseline="0" noProof="0" dirty="0" err="1" smtClean="0">
                <a:ln>
                  <a:noFill/>
                </a:ln>
                <a:solidFill>
                  <a:srgbClr val="3333FF"/>
                </a:solidFill>
                <a:effectLst/>
                <a:uLnTx/>
                <a:uFillTx/>
                <a:latin typeface="Custom_Constantia" panose="02030602050306030303" pitchFamily="18" charset="0"/>
                <a:ea typeface="+mn-ea"/>
                <a:cs typeface="+mn-cs"/>
              </a:rPr>
              <a:t>y_gesetzt</a:t>
            </a:r>
            <a:r>
              <a:rPr kumimoji="0" lang="de-CH" sz="14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y = new_y</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end</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noProof="0" dirty="0" smtClean="0">
                <a:ln>
                  <a:noFill/>
                </a:ln>
                <a:solidFill>
                  <a:schemeClr val="accent2"/>
                </a:solidFill>
                <a:effectLst/>
                <a:uLnTx/>
                <a:uFillTx/>
                <a:latin typeface="Custom_Constantia" panose="02030602050306030303" pitchFamily="18" charset="0"/>
                <a:ea typeface="+mn-ea"/>
                <a:cs typeface="+mn-cs"/>
              </a:rPr>
              <a:t>end</a:t>
            </a:r>
          </a:p>
        </p:txBody>
      </p:sp>
    </p:spTree>
    <p:extLst>
      <p:ext uri="{BB962C8B-B14F-4D97-AF65-F5344CB8AC3E}">
        <p14:creationId xmlns:p14="http://schemas.microsoft.com/office/powerpoint/2010/main" val="2802632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12"/>
                                        </p:tgtEl>
                                        <p:attrNameLst>
                                          <p:attrName>ppt_x</p:attrName>
                                        </p:attrNameLst>
                                      </p:cBhvr>
                                      <p:tavLst>
                                        <p:tav tm="0">
                                          <p:val>
                                            <p:strVal val="ppt_x"/>
                                          </p:val>
                                        </p:tav>
                                        <p:tav tm="100000">
                                          <p:val>
                                            <p:strVal val="ppt_x"/>
                                          </p:val>
                                        </p:tav>
                                      </p:tavLst>
                                    </p:anim>
                                    <p:anim calcmode="lin" valueType="num">
                                      <p:cBhvr additive="base">
                                        <p:cTn id="36" dur="3000"/>
                                        <p:tgtEl>
                                          <p:spTgt spid="12"/>
                                        </p:tgtEl>
                                        <p:attrNameLst>
                                          <p:attrName>ppt_y</p:attrName>
                                        </p:attrNameLst>
                                      </p:cBhvr>
                                      <p:tavLst>
                                        <p:tav tm="0">
                                          <p:val>
                                            <p:strVal val="ppt_y"/>
                                          </p:val>
                                        </p:tav>
                                        <p:tav tm="100000">
                                          <p:val>
                                            <p:strVal val="1+ppt_h/2"/>
                                          </p:val>
                                        </p:tav>
                                      </p:tavLst>
                                    </p:anim>
                                    <p:set>
                                      <p:cBhvr>
                                        <p:cTn id="37" dur="1" fill="hold">
                                          <p:stCondLst>
                                            <p:cond delay="2999"/>
                                          </p:stCondLst>
                                        </p:cTn>
                                        <p:tgtEl>
                                          <p:spTgt spid="12"/>
                                        </p:tgtEl>
                                        <p:attrNameLst>
                                          <p:attrName>style.visibility</p:attrName>
                                        </p:attrNameLst>
                                      </p:cBhvr>
                                      <p:to>
                                        <p:strVal val="hidden"/>
                                      </p:to>
                                    </p:set>
                                  </p:childTnLst>
                                </p:cTn>
                              </p:par>
                              <p:par>
                                <p:cTn id="38" presetID="1" presetClass="entr" presetSubtype="0" fill="hold" grpId="0" nodeType="withEffect">
                                  <p:stCondLst>
                                    <p:cond delay="7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0" nodeType="clickEffect">
                                  <p:stCondLst>
                                    <p:cond delay="0"/>
                                  </p:stCondLst>
                                  <p:childTnLst>
                                    <p:anim calcmode="lin" valueType="num">
                                      <p:cBhvr additive="base">
                                        <p:cTn id="43" dur="3000"/>
                                        <p:tgtEl>
                                          <p:spTgt spid="11"/>
                                        </p:tgtEl>
                                        <p:attrNameLst>
                                          <p:attrName>ppt_x</p:attrName>
                                        </p:attrNameLst>
                                      </p:cBhvr>
                                      <p:tavLst>
                                        <p:tav tm="0">
                                          <p:val>
                                            <p:strVal val="ppt_x"/>
                                          </p:val>
                                        </p:tav>
                                        <p:tav tm="100000">
                                          <p:val>
                                            <p:strVal val="ppt_x"/>
                                          </p:val>
                                        </p:tav>
                                      </p:tavLst>
                                    </p:anim>
                                    <p:anim calcmode="lin" valueType="num">
                                      <p:cBhvr additive="base">
                                        <p:cTn id="44" dur="3000"/>
                                        <p:tgtEl>
                                          <p:spTgt spid="11"/>
                                        </p:tgtEl>
                                        <p:attrNameLst>
                                          <p:attrName>ppt_y</p:attrName>
                                        </p:attrNameLst>
                                      </p:cBhvr>
                                      <p:tavLst>
                                        <p:tav tm="0">
                                          <p:val>
                                            <p:strVal val="ppt_y"/>
                                          </p:val>
                                        </p:tav>
                                        <p:tav tm="100000">
                                          <p:val>
                                            <p:strVal val="1+ppt_h/2"/>
                                          </p:val>
                                        </p:tav>
                                      </p:tavLst>
                                    </p:anim>
                                    <p:set>
                                      <p:cBhvr>
                                        <p:cTn id="45" dur="1" fill="hold">
                                          <p:stCondLst>
                                            <p:cond delay="2999"/>
                                          </p:stCondLst>
                                        </p:cTn>
                                        <p:tgtEl>
                                          <p:spTgt spid="11"/>
                                        </p:tgtEl>
                                        <p:attrNameLst>
                                          <p:attrName>style.visibility</p:attrName>
                                        </p:attrNameLst>
                                      </p:cBhvr>
                                      <p:to>
                                        <p:strVal val="hidden"/>
                                      </p:to>
                                    </p:set>
                                  </p:childTnLst>
                                </p:cTn>
                              </p:par>
                              <p:par>
                                <p:cTn id="46" presetID="1" presetClass="entr" presetSubtype="0" fill="hold" grpId="0" nodeType="withEffect">
                                  <p:stCondLst>
                                    <p:cond delay="70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p:bldP spid="9" grpId="0"/>
      <p:bldP spid="10" grpId="0"/>
      <p:bldP spid="11" grpId="0"/>
      <p:bldP spid="11" grpId="1"/>
      <p:bldP spid="12" grpId="0"/>
      <p:bldP spid="12" grpId="1"/>
      <p:bldP spid="13" grpId="0"/>
      <p:bldP spid="14" grpId="0"/>
      <p:bldP spid="14" grpId="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4"/>
          <p:cNvSpPr>
            <a:spLocks noChangeArrowheads="1"/>
          </p:cNvSpPr>
          <p:nvPr>
            <p:custDataLst>
              <p:tags r:id="rId1"/>
            </p:custDataLst>
          </p:nvPr>
        </p:nvSpPr>
        <p:spPr bwMode="auto">
          <a:xfrm>
            <a:off x="1854199" y="4825234"/>
            <a:ext cx="3162301" cy="40849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en-US" b="1" dirty="0">
              <a:solidFill>
                <a:schemeClr val="accent2"/>
              </a:solidFill>
              <a:latin typeface="Custom_Constantia" panose="02030602050306030303" pitchFamily="18" charset="0"/>
            </a:endParaRPr>
          </a:p>
        </p:txBody>
      </p:sp>
      <p:sp>
        <p:nvSpPr>
          <p:cNvPr id="18437" name="Rectangle 2"/>
          <p:cNvSpPr>
            <a:spLocks noGrp="1" noChangeArrowheads="1"/>
          </p:cNvSpPr>
          <p:nvPr>
            <p:ph type="title"/>
            <p:custDataLst>
              <p:tags r:id="rId2"/>
            </p:custDataLst>
          </p:nvPr>
        </p:nvSpPr>
        <p:spPr/>
        <p:txBody>
          <a:bodyPr>
            <a:normAutofit/>
          </a:bodyPr>
          <a:lstStyle/>
          <a:p>
            <a:pPr eaLnBrk="1" hangingPunct="1"/>
            <a:r>
              <a:rPr lang="de-CH" noProof="0" dirty="0" smtClean="0"/>
              <a:t>Was Sie tun können</a:t>
            </a:r>
          </a:p>
        </p:txBody>
      </p:sp>
      <p:sp>
        <p:nvSpPr>
          <p:cNvPr id="18445" name="Rectangle 3"/>
          <p:cNvSpPr>
            <a:spLocks noGrp="1" noChangeArrowheads="1"/>
          </p:cNvSpPr>
          <p:nvPr>
            <p:ph idx="1"/>
            <p:custDataLst>
              <p:tags r:id="rId3"/>
            </p:custDataLst>
          </p:nvPr>
        </p:nvSpPr>
        <p:spPr/>
        <p:txBody>
          <a:bodyPr/>
          <a:lstStyle/>
          <a:p>
            <a:pPr defTabSz="540000" eaLnBrk="1" hangingPunct="1">
              <a:spcBef>
                <a:spcPts val="0"/>
              </a:spcBef>
              <a:tabLst>
                <a:tab pos="355600" algn="l"/>
              </a:tabLst>
            </a:pPr>
            <a:r>
              <a:rPr lang="de-CH" sz="2000" b="1" dirty="0" err="1" smtClean="0">
                <a:solidFill>
                  <a:schemeClr val="accent2"/>
                </a:solidFill>
              </a:rPr>
              <a:t>class</a:t>
            </a:r>
            <a:r>
              <a:rPr lang="de-CH" sz="2000" i="1" dirty="0" smtClean="0">
                <a:solidFill>
                  <a:srgbClr val="3333FF"/>
                </a:solidFill>
              </a:rPr>
              <a:t> STATION  </a:t>
            </a:r>
            <a:r>
              <a:rPr lang="de-CH" sz="2000" b="1" dirty="0" err="1" smtClean="0">
                <a:solidFill>
                  <a:schemeClr val="accent2"/>
                </a:solidFill>
              </a:rPr>
              <a:t>feature</a:t>
            </a:r>
            <a:endParaRPr lang="de-CH" sz="2000" i="1" dirty="0" smtClean="0"/>
          </a:p>
          <a:p>
            <a:pPr defTabSz="540000" eaLnBrk="1" hangingPunct="1">
              <a:spcBef>
                <a:spcPts val="0"/>
              </a:spcBef>
              <a:tabLst>
                <a:tab pos="355600" algn="l"/>
              </a:tabLst>
            </a:pPr>
            <a:endParaRPr lang="de-CH" sz="2000" dirty="0" smtClean="0">
              <a:solidFill>
                <a:srgbClr val="990000"/>
              </a:solidFill>
            </a:endParaRPr>
          </a:p>
          <a:p>
            <a:pPr defTabSz="540000" eaLnBrk="1" hangingPunct="1">
              <a:spcBef>
                <a:spcPts val="0"/>
              </a:spcBef>
              <a:tabLst>
                <a:tab pos="355600" algn="l"/>
              </a:tabLst>
            </a:pPr>
            <a:r>
              <a:rPr lang="de-CH" sz="2000" dirty="0" smtClean="0">
                <a:solidFill>
                  <a:srgbClr val="3333FF"/>
                </a:solidFill>
              </a:rPr>
              <a:t>	</a:t>
            </a:r>
            <a:r>
              <a:rPr lang="de-CH" sz="2000" i="1" dirty="0" err="1" smtClean="0">
                <a:solidFill>
                  <a:srgbClr val="3333FF"/>
                </a:solidFill>
              </a:rPr>
              <a:t>name</a:t>
            </a:r>
            <a:r>
              <a:rPr lang="de-CH" sz="1200" i="1" dirty="0" smtClean="0">
                <a:solidFill>
                  <a:srgbClr val="3333FF"/>
                </a:solidFill>
              </a:rPr>
              <a:t> </a:t>
            </a:r>
            <a:r>
              <a:rPr lang="de-CH" sz="2000" dirty="0" smtClean="0">
                <a:solidFill>
                  <a:srgbClr val="3333FF"/>
                </a:solidFill>
              </a:rPr>
              <a:t>: </a:t>
            </a:r>
            <a:r>
              <a:rPr lang="de-CH" sz="2000" i="1" dirty="0" smtClean="0">
                <a:solidFill>
                  <a:srgbClr val="3333FF"/>
                </a:solidFill>
              </a:rPr>
              <a:t>STRING</a:t>
            </a:r>
          </a:p>
          <a:p>
            <a:pPr defTabSz="540000" eaLnBrk="1" hangingPunct="1">
              <a:spcBef>
                <a:spcPts val="0"/>
              </a:spcBef>
              <a:tabLst>
                <a:tab pos="355600" algn="l"/>
              </a:tabLst>
            </a:pPr>
            <a:r>
              <a:rPr lang="de-CH" sz="2000" dirty="0" smtClean="0">
                <a:solidFill>
                  <a:srgbClr val="990000"/>
                </a:solidFill>
              </a:rPr>
              <a:t>			-- Name.</a:t>
            </a:r>
          </a:p>
          <a:p>
            <a:pPr defTabSz="540000" eaLnBrk="1" hangingPunct="1">
              <a:spcBef>
                <a:spcPts val="0"/>
              </a:spcBef>
              <a:tabLst>
                <a:tab pos="355600" algn="l"/>
              </a:tabLst>
            </a:pPr>
            <a:endParaRPr lang="de-CH" sz="2000" dirty="0" smtClean="0">
              <a:solidFill>
                <a:srgbClr val="990000"/>
              </a:solidFill>
            </a:endParaRPr>
          </a:p>
          <a:p>
            <a:pPr marL="0" lvl="1" indent="0" defTabSz="540000" eaLnBrk="1" hangingPunct="1">
              <a:spcBef>
                <a:spcPts val="0"/>
              </a:spcBef>
              <a:buFont typeface="Wingdings" pitchFamily="2" charset="2"/>
              <a:buNone/>
              <a:tabLst>
                <a:tab pos="355600" algn="l"/>
              </a:tabLst>
            </a:pPr>
            <a:r>
              <a:rPr lang="de-CH" sz="2000" i="1" dirty="0" smtClean="0">
                <a:solidFill>
                  <a:srgbClr val="3333FF"/>
                </a:solidFill>
              </a:rPr>
              <a:t>	</a:t>
            </a:r>
            <a:r>
              <a:rPr lang="de-CH" sz="2000" i="1" dirty="0" err="1" smtClean="0">
                <a:solidFill>
                  <a:srgbClr val="3333FF"/>
                </a:solidFill>
              </a:rPr>
              <a:t>position</a:t>
            </a:r>
            <a:r>
              <a:rPr lang="de-CH" sz="1200" i="1" dirty="0" smtClean="0">
                <a:solidFill>
                  <a:srgbClr val="3333FF"/>
                </a:solidFill>
              </a:rPr>
              <a:t> </a:t>
            </a:r>
            <a:r>
              <a:rPr lang="de-CH" sz="2000" dirty="0" smtClean="0">
                <a:solidFill>
                  <a:srgbClr val="3333FF"/>
                </a:solidFill>
              </a:rPr>
              <a:t>:</a:t>
            </a:r>
            <a:r>
              <a:rPr lang="de-CH" sz="2000" i="1" dirty="0" smtClean="0">
                <a:solidFill>
                  <a:srgbClr val="3333FF"/>
                </a:solidFill>
              </a:rPr>
              <a:t> VECTOR</a:t>
            </a:r>
          </a:p>
          <a:p>
            <a:pPr marL="0" lvl="3" indent="0" defTabSz="540000" eaLnBrk="1" hangingPunct="1">
              <a:spcBef>
                <a:spcPts val="0"/>
              </a:spcBef>
              <a:buFont typeface="Wingdings" pitchFamily="2" charset="2"/>
              <a:buNone/>
              <a:tabLst>
                <a:tab pos="355600" algn="l"/>
              </a:tabLst>
            </a:pPr>
            <a:r>
              <a:rPr lang="de-CH" sz="2000" dirty="0" smtClean="0">
                <a:solidFill>
                  <a:srgbClr val="990000"/>
                </a:solidFill>
              </a:rPr>
              <a:t>			-- Position in Bezug auf das Stadtzentrum.</a:t>
            </a:r>
          </a:p>
          <a:p>
            <a:pPr marL="0" lvl="1" indent="0" defTabSz="540000" eaLnBrk="1" hangingPunct="1">
              <a:spcBef>
                <a:spcPts val="0"/>
              </a:spcBef>
              <a:buFont typeface="Wingdings" pitchFamily="2" charset="2"/>
              <a:buNone/>
              <a:tabLst>
                <a:tab pos="355600" algn="l"/>
              </a:tabLst>
            </a:pPr>
            <a:endParaRPr lang="de-CH" sz="2000" i="1" dirty="0" smtClean="0">
              <a:solidFill>
                <a:srgbClr val="3333FF"/>
              </a:solidFill>
            </a:endParaRPr>
          </a:p>
          <a:p>
            <a:pPr defTabSz="540000" eaLnBrk="1" hangingPunct="1">
              <a:spcBef>
                <a:spcPts val="0"/>
              </a:spcBef>
              <a:tabLst>
                <a:tab pos="355600" algn="l"/>
              </a:tabLst>
            </a:pPr>
            <a:r>
              <a:rPr lang="de-CH" sz="2000" i="1" dirty="0" smtClean="0">
                <a:solidFill>
                  <a:srgbClr val="3333FF"/>
                </a:solidFill>
              </a:rPr>
              <a:t>	</a:t>
            </a:r>
          </a:p>
          <a:p>
            <a:pPr defTabSz="540000" eaLnBrk="1" hangingPunct="1">
              <a:spcBef>
                <a:spcPts val="0"/>
              </a:spcBef>
              <a:tabLst>
                <a:tab pos="355600" algn="l"/>
              </a:tabLst>
            </a:pPr>
            <a:endParaRPr lang="de-CH" sz="2000" i="1" dirty="0"/>
          </a:p>
          <a:p>
            <a:pPr defTabSz="540000" eaLnBrk="1" hangingPunct="1">
              <a:spcBef>
                <a:spcPts val="0"/>
              </a:spcBef>
              <a:tabLst>
                <a:tab pos="355600" algn="l"/>
              </a:tabLst>
            </a:pPr>
            <a:r>
              <a:rPr lang="de-CH" sz="2000" i="1" dirty="0" smtClean="0">
                <a:solidFill>
                  <a:srgbClr val="3333FF"/>
                </a:solidFill>
              </a:rPr>
              <a:t>	</a:t>
            </a:r>
            <a:r>
              <a:rPr lang="de-CH" sz="2000" i="1" dirty="0" err="1" smtClean="0">
                <a:solidFill>
                  <a:srgbClr val="3333FF"/>
                </a:solidFill>
              </a:rPr>
              <a:t>set_position</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1200" i="1" dirty="0" smtClean="0">
                <a:solidFill>
                  <a:srgbClr val="3333FF"/>
                </a:solidFill>
              </a:rPr>
              <a:t> </a:t>
            </a:r>
            <a:r>
              <a:rPr lang="de-CH" sz="2000" dirty="0" smtClean="0">
                <a:solidFill>
                  <a:srgbClr val="3333FF"/>
                </a:solidFill>
              </a:rPr>
              <a:t>:</a:t>
            </a:r>
            <a:r>
              <a:rPr lang="de-CH" sz="2000" i="1" dirty="0" smtClean="0">
                <a:solidFill>
                  <a:srgbClr val="3333FF"/>
                </a:solidFill>
              </a:rPr>
              <a:t> REAL</a:t>
            </a:r>
            <a:r>
              <a:rPr lang="de-CH" sz="2000" dirty="0" smtClean="0">
                <a:solidFill>
                  <a:srgbClr val="3333FF"/>
                </a:solidFill>
              </a:rPr>
              <a:t>)</a:t>
            </a:r>
            <a:endParaRPr lang="de-CH" sz="2000" b="1" dirty="0" smtClean="0">
              <a:solidFill>
                <a:schemeClr val="accent2"/>
              </a:solidFill>
            </a:endParaRPr>
          </a:p>
          <a:p>
            <a:pPr defTabSz="540000" eaLnBrk="1" hangingPunct="1">
              <a:spcBef>
                <a:spcPts val="0"/>
              </a:spcBef>
              <a:tabLst>
                <a:tab pos="355600" algn="l"/>
              </a:tabLst>
            </a:pPr>
            <a:r>
              <a:rPr lang="de-CH" sz="2000" dirty="0" smtClean="0">
                <a:solidFill>
                  <a:srgbClr val="990000"/>
                </a:solidFill>
              </a:rPr>
              <a:t>			-- Position setzen.</a:t>
            </a:r>
          </a:p>
          <a:p>
            <a:pPr defTabSz="540000" eaLnBrk="1" hangingPunct="1">
              <a:spcBef>
                <a:spcPts val="0"/>
              </a:spcBef>
              <a:tabLst>
                <a:tab pos="355600" algn="l"/>
              </a:tabLst>
            </a:pPr>
            <a:r>
              <a:rPr lang="de-CH" sz="2000" dirty="0" smtClean="0">
                <a:solidFill>
                  <a:srgbClr val="990000"/>
                </a:solidFill>
              </a:rPr>
              <a:t>			</a:t>
            </a:r>
            <a:r>
              <a:rPr lang="de-CH" sz="2000" b="1" dirty="0" smtClean="0">
                <a:solidFill>
                  <a:schemeClr val="accent2"/>
                </a:solidFill>
              </a:rPr>
              <a:t>do</a:t>
            </a:r>
          </a:p>
          <a:p>
            <a:pPr defTabSz="540000" eaLnBrk="1" hangingPunct="1">
              <a:spcBef>
                <a:spcPts val="0"/>
              </a:spcBef>
              <a:tabLst>
                <a:tab pos="355600" algn="l"/>
              </a:tabLst>
            </a:pPr>
            <a:r>
              <a:rPr lang="de-CH" sz="2000" i="1" dirty="0" smtClean="0">
                <a:solidFill>
                  <a:srgbClr val="3333FF"/>
                </a:solidFill>
              </a:rPr>
              <a:t>				position</a:t>
            </a:r>
            <a:r>
              <a:rPr lang="en-US" sz="700" dirty="0">
                <a:solidFill>
                  <a:srgbClr val="0000FF"/>
                </a:solidFill>
                <a:cs typeface="Times New Roman" pitchFamily="18" charset="0"/>
                <a:sym typeface="Wingdings" pitchFamily="2" charset="2"/>
              </a:rPr>
              <a:t> </a:t>
            </a:r>
            <a:r>
              <a:rPr lang="en-US" sz="700" dirty="0" smtClean="0">
                <a:solidFill>
                  <a:srgbClr val="0000FF"/>
                </a:solidFill>
                <a:cs typeface="Times New Roman" pitchFamily="18" charset="0"/>
                <a:sym typeface="Wingdings" pitchFamily="2" charset="2"/>
              </a:rPr>
              <a:t></a:t>
            </a:r>
            <a:r>
              <a:rPr lang="de-CH" sz="2000" i="1" dirty="0" err="1" smtClean="0">
                <a:solidFill>
                  <a:srgbClr val="3333FF"/>
                </a:solidFill>
              </a:rPr>
              <a:t>set</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2000" dirty="0" smtClean="0">
                <a:solidFill>
                  <a:srgbClr val="3333FF"/>
                </a:solidFill>
              </a:rPr>
              <a:t>)</a:t>
            </a:r>
          </a:p>
          <a:p>
            <a:pPr defTabSz="540000" eaLnBrk="1" hangingPunct="1">
              <a:spcBef>
                <a:spcPts val="0"/>
              </a:spcBef>
              <a:tabLst>
                <a:tab pos="355600" algn="l"/>
              </a:tabLst>
            </a:pPr>
            <a:r>
              <a:rPr lang="de-CH" sz="2000" i="1" dirty="0" smtClean="0">
                <a:solidFill>
                  <a:srgbClr val="3333FF"/>
                </a:solidFill>
              </a:rPr>
              <a:t>			</a:t>
            </a:r>
            <a:r>
              <a:rPr lang="de-CH" sz="2000" b="1" dirty="0" smtClean="0">
                <a:solidFill>
                  <a:schemeClr val="accent2"/>
                </a:solidFill>
              </a:rPr>
              <a:t>end</a:t>
            </a:r>
            <a:endParaRPr lang="de-CH" sz="2000" i="1" dirty="0" smtClean="0">
              <a:solidFill>
                <a:srgbClr val="3333FF"/>
              </a:solidFill>
            </a:endParaRPr>
          </a:p>
          <a:p>
            <a:pPr defTabSz="540000" eaLnBrk="1" hangingPunct="1">
              <a:spcBef>
                <a:spcPts val="0"/>
              </a:spcBef>
              <a:tabLst>
                <a:tab pos="355600" algn="l"/>
              </a:tabLst>
            </a:pPr>
            <a:endParaRPr lang="de-CH" sz="2000" i="1" dirty="0" smtClean="0">
              <a:solidFill>
                <a:srgbClr val="3333FF"/>
              </a:solidFill>
            </a:endParaRPr>
          </a:p>
          <a:p>
            <a:pPr defTabSz="540000" eaLnBrk="1" hangingPunct="1">
              <a:spcBef>
                <a:spcPts val="0"/>
              </a:spcBef>
              <a:tabLst>
                <a:tab pos="355600" algn="l"/>
              </a:tabLst>
            </a:pPr>
            <a:r>
              <a:rPr lang="de-CH" sz="2000" b="1" dirty="0" smtClean="0">
                <a:solidFill>
                  <a:schemeClr val="accent2"/>
                </a:solidFill>
              </a:rPr>
              <a:t>end</a:t>
            </a:r>
            <a:endParaRPr lang="de-CH" sz="2000" dirty="0" smtClean="0"/>
          </a:p>
        </p:txBody>
      </p:sp>
      <p:sp>
        <p:nvSpPr>
          <p:cNvPr id="2" name="Rounded Rectangular Callout 1"/>
          <p:cNvSpPr/>
          <p:nvPr/>
        </p:nvSpPr>
        <p:spPr bwMode="auto">
          <a:xfrm>
            <a:off x="5196116" y="3487056"/>
            <a:ext cx="3839028" cy="1019630"/>
          </a:xfrm>
          <a:prstGeom prst="wedgeRoundRectCallout">
            <a:avLst>
              <a:gd name="adj1" fmla="val -92428"/>
              <a:gd name="adj2" fmla="val 46681"/>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ustom_Constantia" panose="02030602050306030303" pitchFamily="18" charset="0"/>
                <a:ea typeface="+mn-ea"/>
                <a:cs typeface="+mn-cs"/>
              </a:rPr>
              <a:t>Besser</a:t>
            </a:r>
            <a:r>
              <a:rPr lang="en-US" sz="2400" kern="1200" dirty="0" smtClean="0">
                <a:solidFill>
                  <a:srgbClr val="333399"/>
                </a:solidFill>
                <a:latin typeface="Custom_Constantia" panose="02030602050306030303" pitchFamily="18" charset="0"/>
                <a:ea typeface="+mn-ea"/>
                <a:cs typeface="+mn-cs"/>
              </a:rPr>
              <a:t>:</a:t>
            </a:r>
          </a:p>
          <a:p>
            <a:pPr>
              <a:lnSpc>
                <a:spcPct val="80000"/>
              </a:lnSpc>
            </a:pPr>
            <a:r>
              <a:rPr lang="de-CH" sz="2000" kern="0" dirty="0">
                <a:solidFill>
                  <a:srgbClr val="990000"/>
                </a:solidFill>
                <a:latin typeface="Custom_Constantia" panose="02030602050306030303" pitchFamily="18" charset="0"/>
              </a:rPr>
              <a:t>-- Position </a:t>
            </a:r>
            <a:r>
              <a:rPr lang="de-CH" sz="2000" kern="0" dirty="0" smtClean="0">
                <a:solidFill>
                  <a:srgbClr val="990000"/>
                </a:solidFill>
                <a:latin typeface="Custom_Constantia" panose="02030602050306030303" pitchFamily="18" charset="0"/>
              </a:rPr>
              <a:t>auf </a:t>
            </a:r>
            <a:r>
              <a:rPr lang="de-CH" sz="2000" kern="0" dirty="0" err="1" smtClean="0">
                <a:solidFill>
                  <a:srgbClr val="990000"/>
                </a:solidFill>
                <a:latin typeface="Custom_Constantia" panose="02030602050306030303" pitchFamily="18" charset="0"/>
              </a:rPr>
              <a:t>Abzisse</a:t>
            </a:r>
            <a:r>
              <a:rPr lang="de-CH" sz="2000" kern="0" dirty="0" smtClean="0">
                <a:solidFill>
                  <a:srgbClr val="990000"/>
                </a:solidFill>
                <a:latin typeface="Custom_Constantia" panose="02030602050306030303" pitchFamily="18" charset="0"/>
              </a:rPr>
              <a:t> </a:t>
            </a:r>
            <a:r>
              <a:rPr lang="de-CH" sz="2000" kern="0" dirty="0" err="1" smtClean="0">
                <a:solidFill>
                  <a:srgbClr val="3333FF"/>
                </a:solidFill>
                <a:latin typeface="Custom_Constantia" panose="02030602050306030303" pitchFamily="18" charset="0"/>
              </a:rPr>
              <a:t>new_x</a:t>
            </a:r>
            <a:r>
              <a:rPr lang="de-CH" sz="2000" kern="0" dirty="0" smtClean="0">
                <a:solidFill>
                  <a:srgbClr val="990000"/>
                </a:solidFill>
                <a:latin typeface="Custom_Constantia" panose="02030602050306030303" pitchFamily="18" charset="0"/>
              </a:rPr>
              <a:t>,</a:t>
            </a:r>
            <a:br>
              <a:rPr lang="de-CH" sz="2000" kern="0" dirty="0" smtClean="0">
                <a:solidFill>
                  <a:srgbClr val="990000"/>
                </a:solidFill>
                <a:latin typeface="Custom_Constantia" panose="02030602050306030303" pitchFamily="18" charset="0"/>
              </a:rPr>
            </a:br>
            <a:r>
              <a:rPr lang="de-CH" sz="2000" kern="0" dirty="0" smtClean="0">
                <a:solidFill>
                  <a:srgbClr val="990000"/>
                </a:solidFill>
                <a:latin typeface="Custom_Constantia" panose="02030602050306030303" pitchFamily="18" charset="0"/>
              </a:rPr>
              <a:t>-- Ordinate </a:t>
            </a:r>
            <a:r>
              <a:rPr lang="de-CH" sz="2000" kern="0" dirty="0" err="1" smtClean="0">
                <a:solidFill>
                  <a:srgbClr val="3333FF"/>
                </a:solidFill>
                <a:latin typeface="Custom_Constantia" panose="02030602050306030303" pitchFamily="18" charset="0"/>
              </a:rPr>
              <a:t>new_y</a:t>
            </a:r>
            <a:r>
              <a:rPr lang="de-CH" sz="2000" kern="0" dirty="0" smtClean="0">
                <a:solidFill>
                  <a:srgbClr val="3333FF"/>
                </a:solidFill>
                <a:latin typeface="Custom_Constantia" panose="02030602050306030303" pitchFamily="18" charset="0"/>
              </a:rPr>
              <a:t> </a:t>
            </a:r>
            <a:r>
              <a:rPr lang="de-CH" sz="2000" kern="0" dirty="0" smtClean="0">
                <a:solidFill>
                  <a:srgbClr val="990000"/>
                </a:solidFill>
                <a:latin typeface="Custom_Constantia" panose="02030602050306030303" pitchFamily="18" charset="0"/>
              </a:rPr>
              <a:t>setzen</a:t>
            </a:r>
            <a:r>
              <a:rPr lang="de-CH" sz="2000" kern="0" dirty="0">
                <a:solidFill>
                  <a:srgbClr val="990000"/>
                </a:solidFill>
                <a:latin typeface="Custom_Constantia" panose="02030602050306030303" pitchFamily="18" charset="0"/>
              </a:rPr>
              <a:t>.</a:t>
            </a:r>
            <a:endParaRPr lang="en-US" sz="2400" kern="1200" dirty="0">
              <a:solidFill>
                <a:srgbClr val="333399"/>
              </a:solidFill>
              <a:latin typeface="Custom_Constantia" panose="02030602050306030303" pitchFamily="18" charset="0"/>
              <a:ea typeface="+mn-ea"/>
              <a:cs typeface="+mn-cs"/>
            </a:endParaRPr>
          </a:p>
        </p:txBody>
      </p:sp>
    </p:spTree>
    <p:extLst>
      <p:ext uri="{BB962C8B-B14F-4D97-AF65-F5344CB8AC3E}">
        <p14:creationId xmlns:p14="http://schemas.microsoft.com/office/powerpoint/2010/main" val="10532748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2"/>
          <p:cNvSpPr>
            <a:spLocks noGrp="1" noChangeArrowheads="1"/>
          </p:cNvSpPr>
          <p:nvPr>
            <p:ph type="title"/>
            <p:custDataLst>
              <p:tags r:id="rId1"/>
            </p:custDataLst>
          </p:nvPr>
        </p:nvSpPr>
        <p:spPr/>
        <p:txBody>
          <a:bodyPr>
            <a:normAutofit/>
          </a:bodyPr>
          <a:lstStyle/>
          <a:p>
            <a:pPr eaLnBrk="1" hangingPunct="1"/>
            <a:r>
              <a:rPr lang="de-CH" smtClean="0"/>
              <a:t>Qualifizierte und unqualifizierte Featureaufrufe</a:t>
            </a:r>
          </a:p>
        </p:txBody>
      </p:sp>
      <p:sp>
        <p:nvSpPr>
          <p:cNvPr id="15" name="Rectangle 4"/>
          <p:cNvSpPr>
            <a:spLocks noChangeArrowheads="1"/>
          </p:cNvSpPr>
          <p:nvPr>
            <p:custDataLst>
              <p:tags r:id="rId2"/>
            </p:custDataLst>
          </p:nvPr>
        </p:nvSpPr>
        <p:spPr bwMode="auto">
          <a:xfrm>
            <a:off x="1910939" y="3295650"/>
            <a:ext cx="1921164" cy="3524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dirty="0">
              <a:solidFill>
                <a:schemeClr val="accent2"/>
              </a:solidFill>
              <a:latin typeface="Custom_Constantia" panose="02030602050306030303" pitchFamily="18" charset="0"/>
            </a:endParaRPr>
          </a:p>
        </p:txBody>
      </p:sp>
      <p:sp>
        <p:nvSpPr>
          <p:cNvPr id="16" name="Text Box 10"/>
          <p:cNvSpPr txBox="1">
            <a:spLocks noChangeArrowheads="1"/>
          </p:cNvSpPr>
          <p:nvPr>
            <p:custDataLst>
              <p:tags r:id="rId3"/>
            </p:custDataLst>
          </p:nvPr>
        </p:nvSpPr>
        <p:spPr bwMode="auto">
          <a:xfrm>
            <a:off x="275289" y="2182813"/>
            <a:ext cx="8363885" cy="2234651"/>
          </a:xfrm>
          <a:prstGeom prst="rect">
            <a:avLst/>
          </a:prstGeom>
          <a:noFill/>
          <a:ln w="9525">
            <a:solidFill>
              <a:srgbClr val="990000"/>
            </a:solidFill>
            <a:miter lim="800000"/>
            <a:headEnd/>
            <a:tailEnd/>
          </a:ln>
        </p:spPr>
        <p:txBody>
          <a:bodyPr wrap="square">
            <a:spAutoFit/>
          </a:bodyPr>
          <a:lstStyle/>
          <a:p>
            <a:pPr defTabSz="540000">
              <a:lnSpc>
                <a:spcPct val="140000"/>
              </a:lnSpc>
              <a:spcBef>
                <a:spcPct val="20000"/>
              </a:spcBef>
              <a:buFont typeface="Wingdings" pitchFamily="2" charset="2"/>
              <a:buNone/>
            </a:pPr>
            <a:r>
              <a:rPr lang="de-CH" sz="1800" dirty="0" smtClean="0">
                <a:latin typeface="Custom_Constantia" panose="02030602050306030303" pitchFamily="18" charset="0"/>
              </a:rPr>
              <a:t>In Klasse </a:t>
            </a:r>
            <a:r>
              <a:rPr lang="de-CH" sz="1800" i="1" dirty="0" smtClean="0">
                <a:solidFill>
                  <a:srgbClr val="3333FF"/>
                </a:solidFill>
                <a:latin typeface="Custom_Constantia" panose="02030602050306030303" pitchFamily="18" charset="0"/>
              </a:rPr>
              <a:t>VECTOR</a:t>
            </a:r>
            <a:r>
              <a:rPr lang="de-CH" sz="1800" dirty="0" smtClean="0">
                <a:latin typeface="Custom_Constantia" panose="02030602050306030303" pitchFamily="18" charset="0"/>
              </a:rPr>
              <a:t> :</a:t>
            </a: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move</a:t>
            </a:r>
            <a:r>
              <a:rPr lang="de-CH" sz="1800" i="1" dirty="0" smtClean="0">
                <a:solidFill>
                  <a:srgbClr val="3333FF"/>
                </a:solidFill>
                <a:latin typeface="Custom_Constantia" panose="02030602050306030303" pitchFamily="18" charset="0"/>
              </a:rPr>
              <a:t> </a:t>
            </a:r>
            <a:r>
              <a:rPr lang="de-CH" sz="1800" dirty="0" smtClean="0">
                <a:solidFill>
                  <a:srgbClr val="3333FF"/>
                </a:solidFill>
                <a:latin typeface="Custom_Constantia" panose="02030602050306030303" pitchFamily="18" charset="0"/>
              </a:rPr>
              <a:t>(</a:t>
            </a:r>
            <a:r>
              <a:rPr lang="de-CH" sz="1800" i="1" dirty="0" smtClean="0">
                <a:solidFill>
                  <a:srgbClr val="3333FF"/>
                </a:solidFill>
                <a:latin typeface="Custom_Constantia" panose="02030602050306030303" pitchFamily="18" charset="0"/>
              </a:rPr>
              <a:t>dx, </a:t>
            </a:r>
            <a:r>
              <a:rPr lang="de-CH" sz="1800" i="1" dirty="0" err="1" smtClean="0">
                <a:solidFill>
                  <a:srgbClr val="3333FF"/>
                </a:solidFill>
                <a:latin typeface="Custom_Constantia" panose="02030602050306030303" pitchFamily="18" charset="0"/>
              </a:rPr>
              <a:t>dy</a:t>
            </a:r>
            <a:r>
              <a:rPr lang="de-CH" sz="1800" i="1" dirty="0" smtClean="0">
                <a:solidFill>
                  <a:srgbClr val="3333FF"/>
                </a:solidFill>
                <a:latin typeface="Custom_Constantia" panose="02030602050306030303" pitchFamily="18" charset="0"/>
              </a:rPr>
              <a:t> </a:t>
            </a:r>
            <a:r>
              <a:rPr lang="de-CH" sz="1800" dirty="0" smtClean="0">
                <a:solidFill>
                  <a:srgbClr val="3333FF"/>
                </a:solidFill>
                <a:latin typeface="Custom_Constantia" panose="02030602050306030303" pitchFamily="18" charset="0"/>
              </a:rPr>
              <a:t>:</a:t>
            </a:r>
            <a:r>
              <a:rPr lang="de-CH" sz="1800" i="1" dirty="0" smtClean="0">
                <a:solidFill>
                  <a:srgbClr val="3333FF"/>
                </a:solidFill>
                <a:latin typeface="Custom_Constantia" panose="02030602050306030303" pitchFamily="18" charset="0"/>
              </a:rPr>
              <a:t> REAL</a:t>
            </a:r>
            <a:r>
              <a:rPr lang="de-CH" sz="1800" dirty="0" smtClean="0">
                <a:solidFill>
                  <a:srgbClr val="3333FF"/>
                </a:solidFill>
                <a:latin typeface="Custom_Constantia" panose="02030602050306030303" pitchFamily="18" charset="0"/>
              </a:rPr>
              <a:t>)</a:t>
            </a:r>
            <a:r>
              <a:rPr lang="de-CH" sz="1800" b="1" dirty="0" smtClean="0">
                <a:solidFill>
                  <a:schemeClr val="accent2"/>
                </a:solidFill>
                <a:latin typeface="Custom_Constantia" panose="02030602050306030303" pitchFamily="18" charset="0"/>
              </a:rPr>
              <a:t> </a:t>
            </a:r>
            <a:r>
              <a:rPr lang="de-CH" sz="1800" i="1" dirty="0" smtClean="0">
                <a:solidFill>
                  <a:srgbClr val="3333FF"/>
                </a:solidFill>
                <a:latin typeface="Custom_Constantia" panose="02030602050306030303" pitchFamily="18" charset="0"/>
              </a:rPr>
              <a:t> </a:t>
            </a:r>
          </a:p>
          <a:p>
            <a:pPr defTabSz="540000">
              <a:lnSpc>
                <a:spcPct val="70000"/>
              </a:lnSpc>
              <a:spcBef>
                <a:spcPct val="20000"/>
              </a:spcBef>
              <a:buFont typeface="Wingdings" pitchFamily="2" charset="2"/>
              <a:buNone/>
            </a:pPr>
            <a:r>
              <a:rPr lang="de-CH" sz="1800" dirty="0" smtClean="0">
                <a:solidFill>
                  <a:srgbClr val="3333FF"/>
                </a:solidFill>
                <a:latin typeface="Custom_Constantia" panose="02030602050306030303" pitchFamily="18" charset="0"/>
              </a:rPr>
              <a:t>			</a:t>
            </a:r>
            <a:r>
              <a:rPr lang="de-CH" sz="1800" dirty="0" smtClean="0">
                <a:solidFill>
                  <a:srgbClr val="990000"/>
                </a:solidFill>
                <a:latin typeface="Custom_Constantia" panose="02030602050306030303" pitchFamily="18" charset="0"/>
              </a:rPr>
              <a:t>-- Um </a:t>
            </a:r>
            <a:r>
              <a:rPr lang="de-CH" sz="1800" i="1" dirty="0" smtClean="0">
                <a:solidFill>
                  <a:srgbClr val="3333FF"/>
                </a:solidFill>
                <a:latin typeface="Custom_Constantia" panose="02030602050306030303" pitchFamily="18" charset="0"/>
              </a:rPr>
              <a:t>dx</a:t>
            </a:r>
            <a:r>
              <a:rPr lang="de-CH" sz="1800" dirty="0" smtClean="0">
                <a:solidFill>
                  <a:srgbClr val="990000"/>
                </a:solidFill>
                <a:latin typeface="Custom_Constantia" panose="02030602050306030303" pitchFamily="18" charset="0"/>
              </a:rPr>
              <a:t> horizontal und </a:t>
            </a:r>
            <a:r>
              <a:rPr lang="de-CH" sz="1800" i="1" dirty="0" err="1" smtClean="0">
                <a:solidFill>
                  <a:srgbClr val="3333FF"/>
                </a:solidFill>
                <a:latin typeface="Custom_Constantia" panose="02030602050306030303" pitchFamily="18" charset="0"/>
              </a:rPr>
              <a:t>dy</a:t>
            </a:r>
            <a:r>
              <a:rPr lang="de-CH" sz="1800" dirty="0" smtClean="0">
                <a:solidFill>
                  <a:srgbClr val="990000"/>
                </a:solidFill>
                <a:latin typeface="Custom_Constantia" panose="02030602050306030303" pitchFamily="18" charset="0"/>
              </a:rPr>
              <a:t> vertikal verschieben.</a:t>
            </a: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b="1" dirty="0" smtClean="0">
                <a:solidFill>
                  <a:schemeClr val="accent2"/>
                </a:solidFill>
                <a:latin typeface="Custom_Constantia" panose="02030602050306030303" pitchFamily="18" charset="0"/>
              </a:rPr>
              <a:t>do</a:t>
            </a: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set</a:t>
            </a:r>
            <a:r>
              <a:rPr lang="de-CH" sz="1800" i="1" dirty="0" smtClean="0">
                <a:solidFill>
                  <a:srgbClr val="3333FF"/>
                </a:solidFill>
                <a:latin typeface="Custom_Constantia" panose="02030602050306030303" pitchFamily="18" charset="0"/>
              </a:rPr>
              <a:t> </a:t>
            </a:r>
            <a:r>
              <a:rPr lang="de-CH" sz="1800" dirty="0" smtClean="0">
                <a:solidFill>
                  <a:srgbClr val="3333FF"/>
                </a:solidFill>
                <a:latin typeface="Custom_Constantia" panose="02030602050306030303" pitchFamily="18" charset="0"/>
              </a:rPr>
              <a:t>(</a:t>
            </a:r>
            <a:r>
              <a:rPr lang="de-CH" sz="1800" i="1" dirty="0" smtClean="0">
                <a:solidFill>
                  <a:srgbClr val="3333FF"/>
                </a:solidFill>
                <a:latin typeface="Custom_Constantia" panose="02030602050306030303" pitchFamily="18" charset="0"/>
              </a:rPr>
              <a:t>x </a:t>
            </a:r>
            <a:r>
              <a:rPr lang="de-CH" sz="1800" dirty="0" smtClean="0">
                <a:solidFill>
                  <a:srgbClr val="3333FF"/>
                </a:solidFill>
                <a:latin typeface="Custom_Constantia" panose="02030602050306030303" pitchFamily="18" charset="0"/>
              </a:rPr>
              <a:t>+</a:t>
            </a:r>
            <a:r>
              <a:rPr lang="de-CH" sz="1800" i="1" dirty="0" smtClean="0">
                <a:solidFill>
                  <a:srgbClr val="3333FF"/>
                </a:solidFill>
                <a:latin typeface="Custom_Constantia" panose="02030602050306030303" pitchFamily="18" charset="0"/>
              </a:rPr>
              <a:t> dx, y </a:t>
            </a:r>
            <a:r>
              <a:rPr lang="de-CH" sz="1800" dirty="0" smtClean="0">
                <a:solidFill>
                  <a:srgbClr val="3333FF"/>
                </a:solidFill>
                <a:latin typeface="Custom_Constantia" panose="02030602050306030303" pitchFamily="18" charset="0"/>
              </a:rPr>
              <a:t>+</a:t>
            </a: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dy</a:t>
            </a:r>
            <a:r>
              <a:rPr lang="de-CH" sz="1800" dirty="0" smtClean="0">
                <a:solidFill>
                  <a:srgbClr val="3333FF"/>
                </a:solidFill>
                <a:latin typeface="Custom_Constantia" panose="02030602050306030303" pitchFamily="18" charset="0"/>
              </a:rPr>
              <a:t>)</a:t>
            </a: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b="1" dirty="0" err="1" smtClean="0">
                <a:solidFill>
                  <a:schemeClr val="accent2"/>
                </a:solidFill>
                <a:latin typeface="Custom_Constantia" panose="02030602050306030303" pitchFamily="18" charset="0"/>
              </a:rPr>
              <a:t>ensure</a:t>
            </a:r>
            <a:endParaRPr lang="de-CH" sz="1800" b="1" dirty="0" smtClean="0">
              <a:solidFill>
                <a:schemeClr val="accent2"/>
              </a:solidFill>
              <a:latin typeface="Custom_Constantia" panose="02030602050306030303" pitchFamily="18" charset="0"/>
            </a:endParaRP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dirty="0" smtClean="0">
                <a:solidFill>
                  <a:srgbClr val="3333FF"/>
                </a:solidFill>
                <a:latin typeface="Custom_Constantia" panose="02030602050306030303" pitchFamily="18" charset="0"/>
              </a:rPr>
              <a:t>... [Bitte ausfüllen!] ...</a:t>
            </a:r>
          </a:p>
          <a:p>
            <a:pPr defTabSz="540000">
              <a:lnSpc>
                <a:spcPct val="70000"/>
              </a:lnSpc>
              <a:spcBef>
                <a:spcPct val="20000"/>
              </a:spcBef>
              <a:buFont typeface="Wingdings" pitchFamily="2" charset="2"/>
              <a:buNone/>
            </a:pPr>
            <a:r>
              <a:rPr lang="de-CH" sz="1800" i="1" dirty="0" smtClean="0">
                <a:solidFill>
                  <a:srgbClr val="3333FF"/>
                </a:solidFill>
                <a:latin typeface="Custom_Constantia" panose="02030602050306030303" pitchFamily="18" charset="0"/>
              </a:rPr>
              <a:t>		</a:t>
            </a:r>
            <a:r>
              <a:rPr lang="de-CH" sz="1800" b="1" dirty="0" smtClean="0">
                <a:solidFill>
                  <a:schemeClr val="accent2"/>
                </a:solidFill>
                <a:latin typeface="Custom_Constantia" panose="02030602050306030303" pitchFamily="18" charset="0"/>
              </a:rPr>
              <a:t>end</a:t>
            </a:r>
            <a:endParaRPr lang="de-CH" sz="1800" dirty="0">
              <a:latin typeface="Custom_Constantia" panose="02030602050306030303" pitchFamily="18" charset="0"/>
            </a:endParaRPr>
          </a:p>
        </p:txBody>
      </p:sp>
      <p:sp>
        <p:nvSpPr>
          <p:cNvPr id="17" name="Rectangle 4"/>
          <p:cNvSpPr>
            <a:spLocks noChangeArrowheads="1"/>
          </p:cNvSpPr>
          <p:nvPr>
            <p:custDataLst>
              <p:tags r:id="rId4"/>
            </p:custDataLst>
          </p:nvPr>
        </p:nvSpPr>
        <p:spPr bwMode="auto">
          <a:xfrm>
            <a:off x="1926271" y="5655430"/>
            <a:ext cx="2788774" cy="39300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dirty="0">
              <a:solidFill>
                <a:schemeClr val="accent2"/>
              </a:solidFill>
              <a:latin typeface="Custom_Constantia" panose="02030602050306030303" pitchFamily="18" charset="0"/>
            </a:endParaRPr>
          </a:p>
        </p:txBody>
      </p:sp>
      <p:sp>
        <p:nvSpPr>
          <p:cNvPr id="18" name="Rectangle 9"/>
          <p:cNvSpPr>
            <a:spLocks noChangeArrowheads="1"/>
          </p:cNvSpPr>
          <p:nvPr>
            <p:custDataLst>
              <p:tags r:id="rId5"/>
            </p:custDataLst>
          </p:nvPr>
        </p:nvSpPr>
        <p:spPr bwMode="auto">
          <a:xfrm>
            <a:off x="287625" y="4555980"/>
            <a:ext cx="8342025" cy="1754326"/>
          </a:xfrm>
          <a:prstGeom prst="rect">
            <a:avLst/>
          </a:prstGeom>
          <a:noFill/>
          <a:ln w="9525">
            <a:solidFill>
              <a:srgbClr val="006400"/>
            </a:solidFill>
            <a:miter lim="800000"/>
            <a:headEnd/>
            <a:tailEnd/>
          </a:ln>
        </p:spPr>
        <p:txBody>
          <a:bodyPr wrap="square">
            <a:spAutoFit/>
          </a:bodyPr>
          <a:lstStyle/>
          <a:p>
            <a:pPr defTabSz="540000">
              <a:spcBef>
                <a:spcPts val="0"/>
              </a:spcBef>
            </a:pPr>
            <a:r>
              <a:rPr lang="de-CH" sz="1800" dirty="0" smtClean="0">
                <a:latin typeface="Custom_Constantia" panose="02030602050306030303" pitchFamily="18" charset="0"/>
              </a:rPr>
              <a:t>In einer anderen Klasse, z.B.  </a:t>
            </a:r>
            <a:r>
              <a:rPr lang="de-CH" sz="1800" i="1" dirty="0" smtClean="0">
                <a:solidFill>
                  <a:srgbClr val="3333FF"/>
                </a:solidFill>
                <a:latin typeface="Custom_Constantia" panose="02030602050306030303" pitchFamily="18" charset="0"/>
              </a:rPr>
              <a:t>STATION</a:t>
            </a:r>
          </a:p>
          <a:p>
            <a:pPr defTabSz="540000">
              <a:spcBef>
                <a:spcPts val="0"/>
              </a:spcBef>
            </a:pPr>
            <a:r>
              <a:rPr lang="de-CH" sz="1800" i="1" dirty="0" smtClean="0">
                <a:solidFill>
                  <a:srgbClr val="3333FF"/>
                </a:solidFill>
                <a:latin typeface="Custom_Constantia" panose="02030602050306030303" pitchFamily="18" charset="0"/>
              </a:rPr>
              <a:t>	position</a:t>
            </a:r>
            <a:r>
              <a:rPr lang="de-CH" sz="1800" dirty="0" smtClean="0">
                <a:solidFill>
                  <a:srgbClr val="3333FF"/>
                </a:solidFill>
                <a:latin typeface="Custom_Constantia" panose="02030602050306030303" pitchFamily="18" charset="0"/>
              </a:rPr>
              <a:t>: </a:t>
            </a:r>
            <a:r>
              <a:rPr lang="de-CH" sz="1800" i="1" dirty="0" smtClean="0">
                <a:solidFill>
                  <a:srgbClr val="3333FF"/>
                </a:solidFill>
                <a:latin typeface="Custom_Constantia" panose="02030602050306030303" pitchFamily="18" charset="0"/>
              </a:rPr>
              <a:t>VECTOR</a:t>
            </a:r>
            <a:endParaRPr lang="de-CH" sz="1800" dirty="0" smtClean="0">
              <a:latin typeface="Custom_Constantia" panose="02030602050306030303" pitchFamily="18" charset="0"/>
            </a:endParaRPr>
          </a:p>
          <a:p>
            <a:pPr defTabSz="540000">
              <a:spcBef>
                <a:spcPts val="0"/>
              </a:spcBef>
            </a:pP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set_position</a:t>
            </a: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new_x</a:t>
            </a: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new_y</a:t>
            </a:r>
            <a:r>
              <a:rPr lang="de-CH" sz="1800" i="1" dirty="0" smtClean="0">
                <a:solidFill>
                  <a:srgbClr val="3333FF"/>
                </a:solidFill>
                <a:latin typeface="Custom_Constantia" panose="02030602050306030303" pitchFamily="18" charset="0"/>
              </a:rPr>
              <a:t>:  REAL)</a:t>
            </a:r>
            <a:endParaRPr lang="de-CH" sz="1800" b="1" dirty="0" smtClean="0">
              <a:solidFill>
                <a:schemeClr val="accent2"/>
              </a:solidFill>
              <a:latin typeface="Custom_Constantia" panose="02030602050306030303" pitchFamily="18" charset="0"/>
            </a:endParaRPr>
          </a:p>
          <a:p>
            <a:pPr defTabSz="540000">
              <a:spcBef>
                <a:spcPts val="0"/>
              </a:spcBef>
            </a:pPr>
            <a:r>
              <a:rPr lang="de-CH" sz="1800" dirty="0" smtClean="0">
                <a:solidFill>
                  <a:srgbClr val="990000"/>
                </a:solidFill>
                <a:latin typeface="Custom_Constantia" panose="02030602050306030303" pitchFamily="18" charset="0"/>
              </a:rPr>
              <a:t>      		</a:t>
            </a:r>
            <a:r>
              <a:rPr lang="de-CH" sz="1800" b="1" dirty="0" smtClean="0">
                <a:solidFill>
                  <a:schemeClr val="accent2"/>
                </a:solidFill>
                <a:latin typeface="Custom_Constantia" panose="02030602050306030303" pitchFamily="18" charset="0"/>
              </a:rPr>
              <a:t>do</a:t>
            </a:r>
          </a:p>
          <a:p>
            <a:pPr defTabSz="540000">
              <a:spcBef>
                <a:spcPts val="0"/>
              </a:spcBef>
            </a:pP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position</a:t>
            </a:r>
            <a:r>
              <a:rPr lang="en-US" sz="700" kern="0" dirty="0" smtClean="0">
                <a:solidFill>
                  <a:srgbClr val="0000FF"/>
                </a:solidFill>
                <a:latin typeface="Custom_Constantia" panose="02030602050306030303" pitchFamily="18" charset="0"/>
                <a:cs typeface="Times New Roman" pitchFamily="18" charset="0"/>
                <a:sym typeface="Wingdings" pitchFamily="2" charset="2"/>
              </a:rPr>
              <a:t> </a:t>
            </a:r>
            <a:r>
              <a:rPr lang="de-CH" sz="1800" i="1" dirty="0" err="1" smtClean="0">
                <a:solidFill>
                  <a:srgbClr val="3333FF"/>
                </a:solidFill>
                <a:latin typeface="Custom_Constantia" panose="02030602050306030303" pitchFamily="18" charset="0"/>
              </a:rPr>
              <a:t>set</a:t>
            </a:r>
            <a:r>
              <a:rPr lang="de-CH" sz="1800" i="1" dirty="0" smtClean="0">
                <a:solidFill>
                  <a:srgbClr val="3333FF"/>
                </a:solidFill>
                <a:latin typeface="Custom_Constantia" panose="02030602050306030303" pitchFamily="18" charset="0"/>
              </a:rPr>
              <a:t> </a:t>
            </a:r>
            <a:r>
              <a:rPr lang="de-CH" sz="1800" dirty="0" smtClean="0">
                <a:solidFill>
                  <a:srgbClr val="3333FF"/>
                </a:solidFill>
                <a:latin typeface="Custom_Constantia" panose="02030602050306030303" pitchFamily="18" charset="0"/>
              </a:rPr>
              <a:t>(</a:t>
            </a:r>
            <a:r>
              <a:rPr lang="de-CH" sz="1800" i="1" dirty="0" err="1" smtClean="0">
                <a:solidFill>
                  <a:srgbClr val="3333FF"/>
                </a:solidFill>
                <a:latin typeface="Custom_Constantia" panose="02030602050306030303" pitchFamily="18" charset="0"/>
              </a:rPr>
              <a:t>new_x</a:t>
            </a:r>
            <a:r>
              <a:rPr lang="de-CH" sz="1800" i="1" dirty="0" smtClean="0">
                <a:solidFill>
                  <a:srgbClr val="3333FF"/>
                </a:solidFill>
                <a:latin typeface="Custom_Constantia" panose="02030602050306030303" pitchFamily="18" charset="0"/>
              </a:rPr>
              <a:t>, </a:t>
            </a:r>
            <a:r>
              <a:rPr lang="de-CH" sz="1800" i="1" dirty="0" err="1" smtClean="0">
                <a:solidFill>
                  <a:srgbClr val="3333FF"/>
                </a:solidFill>
                <a:latin typeface="Custom_Constantia" panose="02030602050306030303" pitchFamily="18" charset="0"/>
              </a:rPr>
              <a:t>new_y</a:t>
            </a:r>
            <a:r>
              <a:rPr lang="de-CH" sz="1800" dirty="0" smtClean="0">
                <a:solidFill>
                  <a:srgbClr val="3333FF"/>
                </a:solidFill>
                <a:latin typeface="Custom_Constantia" panose="02030602050306030303" pitchFamily="18" charset="0"/>
              </a:rPr>
              <a:t>)</a:t>
            </a:r>
          </a:p>
          <a:p>
            <a:pPr defTabSz="540000">
              <a:spcBef>
                <a:spcPts val="0"/>
              </a:spcBef>
            </a:pPr>
            <a:r>
              <a:rPr lang="de-CH" sz="1800" i="1" dirty="0" smtClean="0">
                <a:solidFill>
                  <a:srgbClr val="3333FF"/>
                </a:solidFill>
                <a:latin typeface="Custom_Constantia" panose="02030602050306030303" pitchFamily="18" charset="0"/>
              </a:rPr>
              <a:t>      		</a:t>
            </a:r>
            <a:r>
              <a:rPr lang="de-CH" sz="1800" b="1" dirty="0" smtClean="0">
                <a:solidFill>
                  <a:schemeClr val="accent2"/>
                </a:solidFill>
                <a:latin typeface="Custom_Constantia" panose="02030602050306030303" pitchFamily="18" charset="0"/>
              </a:rPr>
              <a:t>end</a:t>
            </a:r>
            <a:endParaRPr lang="de-CH" sz="1800" b="1" dirty="0">
              <a:solidFill>
                <a:schemeClr val="accent2"/>
              </a:solidFill>
              <a:latin typeface="Custom_Constantia" panose="02030602050306030303" pitchFamily="18" charset="0"/>
            </a:endParaRPr>
          </a:p>
        </p:txBody>
      </p:sp>
      <p:sp>
        <p:nvSpPr>
          <p:cNvPr id="19" name="Rectangle 3"/>
          <p:cNvSpPr txBox="1">
            <a:spLocks noChangeArrowheads="1"/>
          </p:cNvSpPr>
          <p:nvPr>
            <p:custDataLst>
              <p:tags r:id="rId6"/>
            </p:custDataLst>
          </p:nvPr>
        </p:nvSpPr>
        <p:spPr bwMode="auto">
          <a:xfrm>
            <a:off x="272559" y="705290"/>
            <a:ext cx="8376141" cy="1333060"/>
          </a:xfrm>
          <a:prstGeom prst="rect">
            <a:avLst/>
          </a:prstGeom>
          <a:noFill/>
          <a:ln w="9525">
            <a:solidFill>
              <a:srgbClr val="990000"/>
            </a:solidFill>
            <a:miter lim="800000"/>
            <a:headEnd/>
            <a:tailEnd/>
          </a:ln>
          <a:effectLst/>
        </p:spPr>
        <p:txBody>
          <a:bodyPr vert="horz" wrap="square" lIns="0" tIns="90000" rIns="0" bIns="45720" numCol="1" anchor="t" anchorCtr="0" compatLnSpc="1">
            <a:prstTxWarp prst="textNoShape">
              <a:avLst/>
            </a:prstTxWarp>
          </a:bodyPr>
          <a:lstStyle>
            <a:lvl1pPr algn="l" rtl="0" fontAlgn="base">
              <a:spcBef>
                <a:spcPct val="20000"/>
              </a:spcBef>
              <a:spcAft>
                <a:spcPct val="0"/>
              </a:spcAft>
              <a:buClr>
                <a:srgbClr val="8B0000"/>
              </a:buClr>
              <a:buFont typeface="Wingdings" pitchFamily="2" charset="2"/>
              <a:defRPr sz="2400" baseline="0">
                <a:solidFill>
                  <a:schemeClr val="tx1"/>
                </a:solidFill>
                <a:latin typeface="Constantia" panose="02030602050306030303" pitchFamily="18" charset="0"/>
                <a:ea typeface="+mn-ea"/>
                <a:cs typeface="+mn-cs"/>
              </a:defRPr>
            </a:lvl1pPr>
            <a:lvl2pPr marL="896938" indent="-360363" algn="l" rtl="0" fontAlgn="base">
              <a:spcBef>
                <a:spcPct val="20000"/>
              </a:spcBef>
              <a:spcAft>
                <a:spcPct val="0"/>
              </a:spcAft>
              <a:buClr>
                <a:srgbClr val="8B0000"/>
              </a:buClr>
              <a:buSzPct val="65000"/>
              <a:buFont typeface="Wingdings" pitchFamily="2" charset="2"/>
              <a:buChar char="Ø"/>
              <a:defRPr sz="2400" baseline="0">
                <a:solidFill>
                  <a:srgbClr val="3333FF"/>
                </a:solidFill>
                <a:latin typeface="Constantia" panose="02030602050306030303" pitchFamily="18" charset="0"/>
                <a:cs typeface="+mn-cs"/>
              </a:defRPr>
            </a:lvl2pPr>
            <a:lvl3pPr marL="1304925" indent="-228600" algn="l" rtl="0" fontAlgn="base">
              <a:spcBef>
                <a:spcPct val="20000"/>
              </a:spcBef>
              <a:spcAft>
                <a:spcPct val="0"/>
              </a:spcAft>
              <a:buClr>
                <a:schemeClr val="tx1"/>
              </a:buClr>
              <a:buFont typeface="Arial" pitchFamily="34" charset="0"/>
              <a:buChar char="•"/>
              <a:defRPr sz="2400" baseline="0">
                <a:solidFill>
                  <a:schemeClr val="tx1"/>
                </a:solidFill>
                <a:latin typeface="Constantia" panose="02030602050306030303" pitchFamily="18" charset="0"/>
                <a:cs typeface="+mn-cs"/>
              </a:defRPr>
            </a:lvl3pPr>
            <a:lvl4pPr marL="1712913" indent="-228600" algn="l" rtl="0" fontAlgn="base">
              <a:spcBef>
                <a:spcPct val="20000"/>
              </a:spcBef>
              <a:spcAft>
                <a:spcPct val="0"/>
              </a:spcAft>
              <a:buClr>
                <a:schemeClr val="tx1"/>
              </a:buClr>
              <a:buFont typeface="Wingdings" pitchFamily="2" charset="2"/>
              <a:buChar char="§"/>
              <a:defRPr sz="2400" baseline="0">
                <a:solidFill>
                  <a:schemeClr val="tx1"/>
                </a:solidFill>
                <a:latin typeface="Constantia" panose="02030602050306030303" pitchFamily="18" charset="0"/>
                <a:cs typeface="+mn-cs"/>
              </a:defRPr>
            </a:lvl4pPr>
            <a:lvl5pPr marL="2120900" indent="-228600" algn="l" rtl="0" fontAlgn="base">
              <a:spcBef>
                <a:spcPct val="20000"/>
              </a:spcBef>
              <a:spcAft>
                <a:spcPct val="0"/>
              </a:spcAft>
              <a:buClr>
                <a:schemeClr val="tx1"/>
              </a:buClr>
              <a:buFont typeface="Wingdings" pitchFamily="2" charset="2"/>
              <a:buChar char="§"/>
              <a:defRPr sz="2400" baseline="0">
                <a:solidFill>
                  <a:schemeClr val="tx1"/>
                </a:solidFill>
                <a:latin typeface="Constantia" panose="02030602050306030303" pitchFamily="18" charset="0"/>
                <a:cs typeface="+mn-cs"/>
              </a:defRPr>
            </a:lvl5pPr>
            <a:lvl6pPr marL="2578100" indent="-228600" algn="l" rtl="0" fontAlgn="base">
              <a:spcBef>
                <a:spcPct val="20000"/>
              </a:spcBef>
              <a:spcAft>
                <a:spcPct val="0"/>
              </a:spcAft>
              <a:buFont typeface="Wingdings" pitchFamily="2" charset="2"/>
              <a:defRPr>
                <a:solidFill>
                  <a:srgbClr val="3333FF"/>
                </a:solidFill>
                <a:latin typeface="+mn-lt"/>
                <a:cs typeface="+mn-cs"/>
              </a:defRPr>
            </a:lvl6pPr>
            <a:lvl7pPr marL="3035300" indent="-228600" algn="l" rtl="0" fontAlgn="base">
              <a:spcBef>
                <a:spcPct val="20000"/>
              </a:spcBef>
              <a:spcAft>
                <a:spcPct val="0"/>
              </a:spcAft>
              <a:buFont typeface="Wingdings" pitchFamily="2" charset="2"/>
              <a:defRPr>
                <a:solidFill>
                  <a:srgbClr val="3333FF"/>
                </a:solidFill>
                <a:latin typeface="+mn-lt"/>
                <a:cs typeface="+mn-cs"/>
              </a:defRPr>
            </a:lvl7pPr>
            <a:lvl8pPr marL="3492500" indent="-228600" algn="l" rtl="0" fontAlgn="base">
              <a:spcBef>
                <a:spcPct val="20000"/>
              </a:spcBef>
              <a:spcAft>
                <a:spcPct val="0"/>
              </a:spcAft>
              <a:buFont typeface="Wingdings" pitchFamily="2" charset="2"/>
              <a:defRPr>
                <a:solidFill>
                  <a:srgbClr val="3333FF"/>
                </a:solidFill>
                <a:latin typeface="+mn-lt"/>
                <a:cs typeface="+mn-cs"/>
              </a:defRPr>
            </a:lvl8pPr>
            <a:lvl9pPr marL="3949700" indent="-228600" algn="l" rtl="0" fontAlgn="base">
              <a:spcBef>
                <a:spcPct val="20000"/>
              </a:spcBef>
              <a:spcAft>
                <a:spcPct val="0"/>
              </a:spcAft>
              <a:buFont typeface="Wingdings" pitchFamily="2" charset="2"/>
              <a:defRPr>
                <a:solidFill>
                  <a:srgbClr val="3333FF"/>
                </a:solidFill>
                <a:latin typeface="+mn-lt"/>
                <a:cs typeface="+mn-cs"/>
              </a:defRPr>
            </a:lvl9pPr>
          </a:lstStyle>
          <a:p>
            <a:pPr defTabSz="540000">
              <a:lnSpc>
                <a:spcPct val="80000"/>
              </a:lnSpc>
              <a:spcBef>
                <a:spcPts val="200"/>
              </a:spcBef>
            </a:pPr>
            <a:r>
              <a:rPr lang="de-CH" sz="1800" kern="0" dirty="0" smtClean="0">
                <a:latin typeface="Custom_Constantia" panose="02030602050306030303" pitchFamily="18" charset="0"/>
              </a:rPr>
              <a:t>In Klasse </a:t>
            </a:r>
            <a:r>
              <a:rPr lang="de-CH" sz="1800" i="1" kern="0" dirty="0" smtClean="0">
                <a:solidFill>
                  <a:srgbClr val="3333FF"/>
                </a:solidFill>
                <a:latin typeface="Custom_Constantia" panose="02030602050306030303" pitchFamily="18" charset="0"/>
              </a:rPr>
              <a:t>VECTOR </a:t>
            </a:r>
            <a:r>
              <a:rPr lang="de-CH" sz="1800" kern="0" dirty="0" smtClean="0">
                <a:latin typeface="Custom_Constantia" panose="02030602050306030303" pitchFamily="18" charset="0"/>
              </a:rPr>
              <a:t>:</a:t>
            </a:r>
          </a:p>
          <a:p>
            <a:pPr defTabSz="540000">
              <a:lnSpc>
                <a:spcPct val="70000"/>
              </a:lnSpc>
              <a:spcBef>
                <a:spcPts val="200"/>
              </a:spcBef>
            </a:pPr>
            <a:r>
              <a:rPr lang="de-CH" sz="1800" i="1" kern="0" dirty="0" smtClean="0">
                <a:latin typeface="Custom_Constantia" panose="02030602050306030303" pitchFamily="18" charset="0"/>
              </a:rPr>
              <a:t>	</a:t>
            </a:r>
            <a:r>
              <a:rPr lang="de-CH" sz="1800" i="1" kern="0" dirty="0" err="1" smtClean="0">
                <a:solidFill>
                  <a:srgbClr val="3333FF"/>
                </a:solidFill>
                <a:latin typeface="Custom_Constantia" panose="02030602050306030303" pitchFamily="18" charset="0"/>
              </a:rPr>
              <a:t>set</a:t>
            </a:r>
            <a:r>
              <a:rPr lang="de-CH" sz="1800" i="1" kern="0" dirty="0" smtClean="0">
                <a:solidFill>
                  <a:srgbClr val="3333FF"/>
                </a:solidFill>
                <a:latin typeface="Custom_Constantia" panose="02030602050306030303" pitchFamily="18" charset="0"/>
              </a:rPr>
              <a:t> </a:t>
            </a:r>
            <a:r>
              <a:rPr lang="de-CH" sz="1800" kern="0" dirty="0" smtClean="0">
                <a:solidFill>
                  <a:srgbClr val="3333FF"/>
                </a:solidFill>
                <a:latin typeface="Custom_Constantia" panose="02030602050306030303" pitchFamily="18" charset="0"/>
              </a:rPr>
              <a:t>(</a:t>
            </a:r>
            <a:r>
              <a:rPr lang="de-CH" sz="1200" kern="0" dirty="0" smtClean="0">
                <a:solidFill>
                  <a:srgbClr val="3333FF"/>
                </a:solidFill>
                <a:latin typeface="Custom_Constantia" panose="02030602050306030303" pitchFamily="18" charset="0"/>
              </a:rPr>
              <a:t> </a:t>
            </a:r>
            <a:r>
              <a:rPr lang="de-CH" sz="1800" i="1" kern="0" dirty="0" err="1" smtClean="0">
                <a:solidFill>
                  <a:srgbClr val="3333FF"/>
                </a:solidFill>
                <a:latin typeface="Custom_Constantia" panose="02030602050306030303" pitchFamily="18" charset="0"/>
              </a:rPr>
              <a:t>new_x</a:t>
            </a:r>
            <a:r>
              <a:rPr lang="de-CH" sz="1800" i="1" kern="0" dirty="0" smtClean="0">
                <a:solidFill>
                  <a:srgbClr val="3333FF"/>
                </a:solidFill>
                <a:latin typeface="Custom_Constantia" panose="02030602050306030303" pitchFamily="18" charset="0"/>
              </a:rPr>
              <a:t>, </a:t>
            </a:r>
            <a:r>
              <a:rPr lang="de-CH" sz="1800" i="1" kern="0" dirty="0" err="1" smtClean="0">
                <a:solidFill>
                  <a:srgbClr val="3333FF"/>
                </a:solidFill>
                <a:latin typeface="Custom_Constantia" panose="02030602050306030303" pitchFamily="18" charset="0"/>
              </a:rPr>
              <a:t>new_y</a:t>
            </a:r>
            <a:r>
              <a:rPr lang="de-CH" sz="1800" i="1" kern="0" dirty="0" smtClean="0">
                <a:solidFill>
                  <a:srgbClr val="3333FF"/>
                </a:solidFill>
                <a:latin typeface="Custom_Constantia" panose="02030602050306030303" pitchFamily="18" charset="0"/>
              </a:rPr>
              <a:t> </a:t>
            </a:r>
            <a:r>
              <a:rPr lang="de-CH" sz="1800" kern="0" dirty="0" smtClean="0">
                <a:solidFill>
                  <a:srgbClr val="3333FF"/>
                </a:solidFill>
                <a:latin typeface="Custom_Constantia" panose="02030602050306030303" pitchFamily="18" charset="0"/>
              </a:rPr>
              <a:t>:</a:t>
            </a:r>
            <a:r>
              <a:rPr lang="de-CH" sz="1800" i="1" kern="0" dirty="0" smtClean="0">
                <a:solidFill>
                  <a:srgbClr val="3333FF"/>
                </a:solidFill>
                <a:latin typeface="Custom_Constantia" panose="02030602050306030303" pitchFamily="18" charset="0"/>
              </a:rPr>
              <a:t> REAL</a:t>
            </a:r>
            <a:r>
              <a:rPr lang="de-CH" sz="1800" kern="0" dirty="0" smtClean="0">
                <a:solidFill>
                  <a:srgbClr val="3333FF"/>
                </a:solidFill>
                <a:latin typeface="Custom_Constantia" panose="02030602050306030303" pitchFamily="18" charset="0"/>
              </a:rPr>
              <a:t>)</a:t>
            </a:r>
            <a:endParaRPr lang="de-CH" sz="1800" i="1" kern="0" dirty="0" smtClean="0">
              <a:solidFill>
                <a:srgbClr val="3333FF"/>
              </a:solidFill>
              <a:latin typeface="Custom_Constantia" panose="02030602050306030303" pitchFamily="18" charset="0"/>
            </a:endParaRPr>
          </a:p>
          <a:p>
            <a:pPr defTabSz="540000">
              <a:lnSpc>
                <a:spcPct val="70000"/>
              </a:lnSpc>
              <a:spcBef>
                <a:spcPts val="200"/>
              </a:spcBef>
            </a:pPr>
            <a:r>
              <a:rPr lang="de-CH" sz="1800" i="1" kern="0" dirty="0" smtClean="0">
                <a:solidFill>
                  <a:srgbClr val="3333FF"/>
                </a:solidFill>
                <a:latin typeface="Custom_Constantia" panose="02030602050306030303" pitchFamily="18" charset="0"/>
              </a:rPr>
              <a:t>		</a:t>
            </a:r>
            <a:r>
              <a:rPr lang="de-CH" sz="1800" b="1" kern="0" dirty="0" smtClean="0">
                <a:solidFill>
                  <a:schemeClr val="accent2"/>
                </a:solidFill>
                <a:latin typeface="Custom_Constantia" panose="02030602050306030303" pitchFamily="18" charset="0"/>
              </a:rPr>
              <a:t>do</a:t>
            </a:r>
          </a:p>
          <a:p>
            <a:pPr defTabSz="540000">
              <a:lnSpc>
                <a:spcPct val="70000"/>
              </a:lnSpc>
              <a:spcBef>
                <a:spcPts val="200"/>
              </a:spcBef>
            </a:pPr>
            <a:r>
              <a:rPr lang="de-CH" sz="1800" b="1" kern="0" dirty="0" smtClean="0">
                <a:solidFill>
                  <a:schemeClr val="accent2"/>
                </a:solidFill>
                <a:latin typeface="Custom_Constantia" panose="02030602050306030303" pitchFamily="18" charset="0"/>
              </a:rPr>
              <a:t>		   </a:t>
            </a:r>
            <a:r>
              <a:rPr lang="de-CH" sz="1800" i="1" kern="0" dirty="0" smtClean="0">
                <a:solidFill>
                  <a:srgbClr val="3333FF"/>
                </a:solidFill>
                <a:latin typeface="Custom_Constantia" panose="02030602050306030303" pitchFamily="18" charset="0"/>
              </a:rPr>
              <a:t>...</a:t>
            </a:r>
          </a:p>
          <a:p>
            <a:pPr defTabSz="540000">
              <a:lnSpc>
                <a:spcPct val="70000"/>
              </a:lnSpc>
              <a:spcBef>
                <a:spcPts val="200"/>
              </a:spcBef>
            </a:pPr>
            <a:r>
              <a:rPr lang="de-CH" sz="1800" i="1" kern="0" dirty="0" smtClean="0">
                <a:solidFill>
                  <a:srgbClr val="3333FF"/>
                </a:solidFill>
                <a:latin typeface="Custom_Constantia" panose="02030602050306030303" pitchFamily="18" charset="0"/>
              </a:rPr>
              <a:t>		</a:t>
            </a:r>
            <a:r>
              <a:rPr lang="de-CH" sz="1800" b="1" kern="0" dirty="0" smtClean="0">
                <a:solidFill>
                  <a:schemeClr val="accent2"/>
                </a:solidFill>
                <a:latin typeface="Custom_Constantia" panose="02030602050306030303" pitchFamily="18" charset="0"/>
              </a:rPr>
              <a:t>end</a:t>
            </a:r>
          </a:p>
        </p:txBody>
      </p:sp>
      <p:sp>
        <p:nvSpPr>
          <p:cNvPr id="20" name="Rounded Rectangular Callout 10"/>
          <p:cNvSpPr/>
          <p:nvPr/>
        </p:nvSpPr>
        <p:spPr bwMode="auto">
          <a:xfrm>
            <a:off x="6353691" y="5346564"/>
            <a:ext cx="1862016" cy="586215"/>
          </a:xfrm>
          <a:prstGeom prst="wedgeRoundRectCallout">
            <a:avLst>
              <a:gd name="adj1" fmla="val -131028"/>
              <a:gd name="adj2" fmla="val 38116"/>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z="2000" dirty="0" smtClean="0">
                <a:solidFill>
                  <a:srgbClr val="990000"/>
                </a:solidFill>
                <a:latin typeface="Custom_Constantia" panose="02030602050306030303" pitchFamily="18" charset="0"/>
              </a:rPr>
              <a:t>Qualifizierter</a:t>
            </a:r>
            <a:r>
              <a:rPr lang="de-CH" sz="2000" dirty="0" smtClean="0">
                <a:latin typeface="Custom_Constantia" panose="02030602050306030303" pitchFamily="18" charset="0"/>
              </a:rPr>
              <a:t> Aufruf</a:t>
            </a:r>
            <a:endParaRPr lang="de-CH" sz="2000" dirty="0">
              <a:latin typeface="Custom_Constantia" panose="02030602050306030303" pitchFamily="18" charset="0"/>
            </a:endParaRPr>
          </a:p>
        </p:txBody>
      </p:sp>
      <p:sp>
        <p:nvSpPr>
          <p:cNvPr id="21" name="Rounded Rectangular Callout 12"/>
          <p:cNvSpPr/>
          <p:nvPr/>
        </p:nvSpPr>
        <p:spPr bwMode="auto">
          <a:xfrm>
            <a:off x="6221538" y="3165481"/>
            <a:ext cx="1969962" cy="612762"/>
          </a:xfrm>
          <a:prstGeom prst="wedgeRoundRectCallout">
            <a:avLst>
              <a:gd name="adj1" fmla="val -161732"/>
              <a:gd name="adj2" fmla="val 3134"/>
              <a:gd name="adj3" fmla="val 16667"/>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a:r>
              <a:rPr lang="de-CH" sz="2000" dirty="0" smtClean="0">
                <a:solidFill>
                  <a:srgbClr val="990000"/>
                </a:solidFill>
                <a:latin typeface="Custom_Constantia" panose="02030602050306030303" pitchFamily="18" charset="0"/>
              </a:rPr>
              <a:t>Unqualifizierter</a:t>
            </a:r>
            <a:r>
              <a:rPr lang="de-CH" sz="2000" dirty="0" smtClean="0">
                <a:latin typeface="Custom_Constantia" panose="02030602050306030303" pitchFamily="18" charset="0"/>
              </a:rPr>
              <a:t> Aufruf</a:t>
            </a:r>
            <a:endParaRPr lang="de-CH" sz="2000" dirty="0">
              <a:latin typeface="Custom_Constantia" panose="02030602050306030303" pitchFamily="18" charset="0"/>
            </a:endParaRPr>
          </a:p>
        </p:txBody>
      </p:sp>
    </p:spTree>
    <p:extLst>
      <p:ext uri="{BB962C8B-B14F-4D97-AF65-F5344CB8AC3E}">
        <p14:creationId xmlns:p14="http://schemas.microsoft.com/office/powerpoint/2010/main" val="2069600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0" grpId="0" animBg="1"/>
      <p:bldP spid="2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custDataLst>
              <p:tags r:id="rId1"/>
            </p:custDataLst>
          </p:nvPr>
        </p:nvSpPr>
        <p:spPr/>
        <p:txBody>
          <a:bodyPr>
            <a:normAutofit/>
          </a:bodyPr>
          <a:lstStyle/>
          <a:p>
            <a:pPr eaLnBrk="1" hangingPunct="1"/>
            <a:r>
              <a:rPr lang="de-CH" smtClean="0"/>
              <a:t>Das aktuelle Objekt (current object)</a:t>
            </a:r>
          </a:p>
        </p:txBody>
      </p:sp>
      <p:sp>
        <p:nvSpPr>
          <p:cNvPr id="20484" name="Rectangle 3"/>
          <p:cNvSpPr>
            <a:spLocks noGrp="1" noChangeArrowheads="1"/>
          </p:cNvSpPr>
          <p:nvPr>
            <p:ph idx="1"/>
            <p:custDataLst>
              <p:tags r:id="rId2"/>
            </p:custDataLst>
          </p:nvPr>
        </p:nvSpPr>
        <p:spPr/>
        <p:txBody>
          <a:bodyPr>
            <a:normAutofit/>
          </a:bodyPr>
          <a:lstStyle/>
          <a:p>
            <a:r>
              <a:rPr lang="de-CH" dirty="0" smtClean="0">
                <a:solidFill>
                  <a:schemeClr val="tx1"/>
                </a:solidFill>
              </a:rPr>
              <a:t>Zu jeder Zeit während einer Ausführung gibt es ein</a:t>
            </a:r>
            <a:r>
              <a:rPr lang="de-CH" dirty="0" smtClean="0"/>
              <a:t> </a:t>
            </a:r>
            <a:r>
              <a:rPr lang="de-CH" dirty="0" smtClean="0">
                <a:solidFill>
                  <a:srgbClr val="993300"/>
                </a:solidFill>
              </a:rPr>
              <a:t>aktuelles Objekt</a:t>
            </a:r>
            <a:r>
              <a:rPr lang="de-CH" dirty="0" smtClean="0">
                <a:solidFill>
                  <a:schemeClr val="tx1"/>
                </a:solidFill>
              </a:rPr>
              <a:t>, auf welchem das aktuelle Feature aufgerufen wird.</a:t>
            </a:r>
          </a:p>
          <a:p>
            <a:pPr eaLnBrk="1" hangingPunct="1"/>
            <a:endParaRPr lang="de-CH" dirty="0" smtClean="0"/>
          </a:p>
          <a:p>
            <a:pPr eaLnBrk="1" hangingPunct="1"/>
            <a:r>
              <a:rPr lang="de-CH" dirty="0" smtClean="0">
                <a:solidFill>
                  <a:schemeClr val="tx1"/>
                </a:solidFill>
              </a:rPr>
              <a:t>Zu Beginn: Das Wurzelobjekt. Danach:</a:t>
            </a:r>
          </a:p>
          <a:p>
            <a:pPr marL="823913" lvl="1" eaLnBrk="1" hangingPunct="1"/>
            <a:r>
              <a:rPr lang="de-CH" dirty="0" smtClean="0">
                <a:solidFill>
                  <a:schemeClr val="tx1"/>
                </a:solidFill>
              </a:rPr>
              <a:t>Ein</a:t>
            </a:r>
            <a:r>
              <a:rPr lang="de-CH" dirty="0" smtClean="0"/>
              <a:t> </a:t>
            </a:r>
            <a:r>
              <a:rPr lang="de-CH" dirty="0" smtClean="0">
                <a:solidFill>
                  <a:srgbClr val="990000"/>
                </a:solidFill>
              </a:rPr>
              <a:t>unqualifizierter Aufruf</a:t>
            </a:r>
            <a:r>
              <a:rPr lang="de-CH" dirty="0" smtClean="0"/>
              <a:t> </a:t>
            </a:r>
            <a:r>
              <a:rPr lang="de-CH" dirty="0" smtClean="0">
                <a:solidFill>
                  <a:schemeClr val="tx1"/>
                </a:solidFill>
              </a:rPr>
              <a:t>wie z.B.</a:t>
            </a:r>
            <a:r>
              <a:rPr lang="de-CH" dirty="0" smtClean="0"/>
              <a:t> </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i="1" dirty="0" smtClean="0">
                <a:solidFill>
                  <a:srgbClr val="3333FF"/>
                </a:solidFill>
              </a:rPr>
              <a:t>u, v</a:t>
            </a:r>
            <a:r>
              <a:rPr lang="de-CH" sz="1100" i="1" dirty="0" smtClean="0">
                <a:solidFill>
                  <a:srgbClr val="3333FF"/>
                </a:solidFill>
              </a:rPr>
              <a:t> </a:t>
            </a:r>
            <a:r>
              <a:rPr lang="de-CH" dirty="0" smtClean="0">
                <a:solidFill>
                  <a:srgbClr val="3333FF"/>
                </a:solidFill>
              </a:rPr>
              <a:t>) </a:t>
            </a:r>
            <a:r>
              <a:rPr lang="de-CH" dirty="0" smtClean="0">
                <a:solidFill>
                  <a:schemeClr val="tx1"/>
                </a:solidFill>
              </a:rPr>
              <a:t>wird auf das aktuelle Objekt angewendet.</a:t>
            </a:r>
          </a:p>
          <a:p>
            <a:pPr marL="823913" lvl="1" eaLnBrk="1" hangingPunct="1">
              <a:lnSpc>
                <a:spcPct val="80000"/>
              </a:lnSpc>
            </a:pPr>
            <a:r>
              <a:rPr lang="de-CH" dirty="0" smtClean="0">
                <a:solidFill>
                  <a:schemeClr val="tx1"/>
                </a:solidFill>
              </a:rPr>
              <a:t>Ein </a:t>
            </a:r>
            <a:r>
              <a:rPr lang="de-CH" dirty="0" smtClean="0">
                <a:solidFill>
                  <a:srgbClr val="990000"/>
                </a:solidFill>
              </a:rPr>
              <a:t>qualifizierter Aufruf</a:t>
            </a:r>
            <a:r>
              <a:rPr lang="de-CH" dirty="0" smtClean="0"/>
              <a:t> </a:t>
            </a:r>
            <a:r>
              <a:rPr lang="de-CH" dirty="0" smtClean="0">
                <a:solidFill>
                  <a:schemeClr val="tx1"/>
                </a:solidFill>
              </a:rPr>
              <a:t>wie z.B.</a:t>
            </a:r>
            <a:r>
              <a:rPr lang="de-CH" dirty="0" smtClean="0"/>
              <a:t> </a:t>
            </a:r>
            <a:r>
              <a:rPr lang="de-CH" i="1" dirty="0" err="1" smtClean="0">
                <a:solidFill>
                  <a:srgbClr val="3333FF"/>
                </a:solidFill>
              </a:rPr>
              <a:t>x</a:t>
            </a:r>
            <a:r>
              <a:rPr lang="de-CH" sz="4000" dirty="0" err="1" smtClean="0">
                <a:solidFill>
                  <a:srgbClr val="3333FF"/>
                </a:solidFill>
              </a:rPr>
              <a:t>.</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i="1" dirty="0" smtClean="0">
                <a:solidFill>
                  <a:srgbClr val="3333FF"/>
                </a:solidFill>
              </a:rPr>
              <a:t>u, v</a:t>
            </a:r>
            <a:r>
              <a:rPr lang="de-CH" dirty="0" smtClean="0">
                <a:solidFill>
                  <a:srgbClr val="3333FF"/>
                </a:solidFill>
              </a:rPr>
              <a:t>) </a:t>
            </a:r>
            <a:r>
              <a:rPr lang="de-CH" dirty="0" smtClean="0">
                <a:solidFill>
                  <a:schemeClr val="tx1"/>
                </a:solidFill>
              </a:rPr>
              <a:t>bedingt, dass das an </a:t>
            </a:r>
            <a:r>
              <a:rPr lang="de-CH" i="1" dirty="0" smtClean="0"/>
              <a:t>x</a:t>
            </a:r>
            <a:r>
              <a:rPr lang="de-CH" dirty="0" smtClean="0">
                <a:solidFill>
                  <a:schemeClr val="tx1"/>
                </a:solidFill>
              </a:rPr>
              <a:t> gebundene Objekt zum aktuellen Objekt wird. Nach dem Aufruf wird das vorherige Objekt wieder zum aktuellen Objekt.</a:t>
            </a:r>
          </a:p>
          <a:p>
            <a:pPr marL="823913" lvl="1" eaLnBrk="1" hangingPunct="1">
              <a:lnSpc>
                <a:spcPct val="80000"/>
              </a:lnSpc>
            </a:pPr>
            <a:endParaRPr lang="de-CH" dirty="0" smtClean="0">
              <a:solidFill>
                <a:schemeClr val="tx1"/>
              </a:solidFill>
            </a:endParaRPr>
          </a:p>
          <a:p>
            <a:pPr eaLnBrk="1" hangingPunct="1">
              <a:lnSpc>
                <a:spcPct val="80000"/>
              </a:lnSpc>
            </a:pPr>
            <a:r>
              <a:rPr lang="de-CH" dirty="0" smtClean="0">
                <a:solidFill>
                  <a:schemeClr val="tx1"/>
                </a:solidFill>
              </a:rPr>
              <a:t>Um auf das aktuelle Objekt zuzugreifen: Benutzen Sie</a:t>
            </a:r>
            <a:r>
              <a:rPr lang="de-CH" dirty="0" smtClean="0"/>
              <a:t> </a:t>
            </a:r>
            <a:r>
              <a:rPr lang="de-CH" b="1" dirty="0" err="1" smtClean="0">
                <a:solidFill>
                  <a:schemeClr val="accent2"/>
                </a:solidFill>
              </a:rPr>
              <a:t>Current</a:t>
            </a:r>
            <a:endParaRPr lang="de-CH" b="1" dirty="0" smtClean="0">
              <a:solidFill>
                <a:schemeClr val="accent2"/>
              </a:solidFill>
            </a:endParaRPr>
          </a:p>
          <a:p>
            <a:pPr eaLnBrk="1" hangingPunct="1"/>
            <a:endParaRPr lang="de-CH" dirty="0" smtClean="0"/>
          </a:p>
        </p:txBody>
      </p:sp>
    </p:spTree>
    <p:extLst>
      <p:ext uri="{BB962C8B-B14F-4D97-AF65-F5344CB8AC3E}">
        <p14:creationId xmlns:p14="http://schemas.microsoft.com/office/powerpoint/2010/main" val="2139699931"/>
      </p:ext>
    </p:extLst>
  </p:cSld>
  <p:clrMapOvr>
    <a:masterClrMapping/>
  </p:clrMapOvr>
  <p:transition xmlns:p14="http://schemas.microsoft.com/office/powerpoint/2010/main">
    <p:split dir="in"/>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CH" dirty="0" smtClean="0">
                <a:solidFill>
                  <a:srgbClr val="990000"/>
                </a:solidFill>
              </a:rPr>
              <a:t>Einführung in die Programmierung</a:t>
            </a:r>
            <a:br>
              <a:rPr lang="de-CH" dirty="0" smtClean="0">
                <a:solidFill>
                  <a:srgbClr val="990000"/>
                </a:solidFill>
              </a:rPr>
            </a:br>
            <a:r>
              <a:rPr lang="de-CH" dirty="0" smtClean="0">
                <a:solidFill>
                  <a:srgbClr val="990000"/>
                </a:solidFill>
              </a:rPr>
              <a:t/>
            </a:r>
            <a:br>
              <a:rPr lang="de-CH" dirty="0" smtClean="0">
                <a:solidFill>
                  <a:srgbClr val="990000"/>
                </a:solidFill>
              </a:rPr>
            </a:br>
            <a:r>
              <a:rPr lang="de-CH" sz="2800" dirty="0" smtClean="0"/>
              <a:t>Prof. Dr. Bertrand Meyer</a:t>
            </a:r>
            <a:endParaRPr lang="de-CH" dirty="0"/>
          </a:p>
        </p:txBody>
      </p:sp>
      <p:sp>
        <p:nvSpPr>
          <p:cNvPr id="3" name="Subtitle 2"/>
          <p:cNvSpPr>
            <a:spLocks noGrp="1"/>
          </p:cNvSpPr>
          <p:nvPr>
            <p:ph type="subTitle" idx="1"/>
          </p:nvPr>
        </p:nvSpPr>
        <p:spPr>
          <a:xfrm>
            <a:off x="343339" y="3886200"/>
            <a:ext cx="8457323" cy="1752600"/>
          </a:xfrm>
        </p:spPr>
        <p:txBody>
          <a:bodyPr>
            <a:normAutofit/>
          </a:bodyPr>
          <a:lstStyle/>
          <a:p>
            <a:pPr>
              <a:spcBef>
                <a:spcPct val="50000"/>
              </a:spcBef>
            </a:pPr>
            <a:endParaRPr lang="de-CH" dirty="0" smtClean="0">
              <a:solidFill>
                <a:srgbClr val="3E609E"/>
              </a:solidFill>
              <a:latin typeface="Verdana" pitchFamily="34" charset="0"/>
            </a:endParaRPr>
          </a:p>
          <a:p>
            <a:pPr>
              <a:spcBef>
                <a:spcPct val="50000"/>
              </a:spcBef>
            </a:pPr>
            <a:r>
              <a:rPr lang="de-CH" dirty="0" smtClean="0">
                <a:solidFill>
                  <a:srgbClr val="3E609E"/>
                </a:solidFill>
                <a:latin typeface="Verdana" pitchFamily="34" charset="0"/>
              </a:rPr>
              <a:t>Lektion 7: Referenzen und Zuweisungen</a:t>
            </a:r>
          </a:p>
        </p:txBody>
      </p:sp>
    </p:spTree>
    <p:extLst>
      <p:ext uri="{BB962C8B-B14F-4D97-AF65-F5344CB8AC3E}">
        <p14:creationId xmlns:p14="http://schemas.microsoft.com/office/powerpoint/2010/main" val="1629656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custDataLst>
              <p:tags r:id="rId1"/>
            </p:custDataLst>
          </p:nvPr>
        </p:nvGrpSpPr>
        <p:grpSpPr bwMode="auto">
          <a:xfrm>
            <a:off x="-17463" y="844550"/>
            <a:ext cx="2390776" cy="1639888"/>
            <a:chOff x="0" y="270"/>
            <a:chExt cx="1506" cy="1033"/>
          </a:xfrm>
        </p:grpSpPr>
        <p:grpSp>
          <p:nvGrpSpPr>
            <p:cNvPr id="3" name="Group 3"/>
            <p:cNvGrpSpPr>
              <a:grpSpLocks/>
            </p:cNvGrpSpPr>
            <p:nvPr/>
          </p:nvGrpSpPr>
          <p:grpSpPr bwMode="auto">
            <a:xfrm>
              <a:off x="505" y="632"/>
              <a:ext cx="613" cy="671"/>
              <a:chOff x="505" y="632"/>
              <a:chExt cx="613" cy="671"/>
            </a:xfrm>
          </p:grpSpPr>
          <p:sp>
            <p:nvSpPr>
              <p:cNvPr id="389124" name="Rectangle 4"/>
              <p:cNvSpPr>
                <a:spLocks noChangeArrowheads="1"/>
              </p:cNvSpPr>
              <p:nvPr>
                <p:custDataLst>
                  <p:tags r:id="rId50"/>
                </p:custDataLst>
              </p:nvPr>
            </p:nvSpPr>
            <p:spPr bwMode="auto">
              <a:xfrm>
                <a:off x="505" y="632"/>
                <a:ext cx="613" cy="225"/>
              </a:xfrm>
              <a:prstGeom prst="rect">
                <a:avLst/>
              </a:prstGeom>
              <a:solidFill>
                <a:schemeClr val="bg1"/>
              </a:solidFill>
              <a:ln w="9525" algn="ctr">
                <a:solidFill>
                  <a:srgbClr val="009900"/>
                </a:solidFill>
                <a:miter lim="800000"/>
                <a:headEnd/>
                <a:tailEnd/>
              </a:ln>
              <a:effectLst/>
            </p:spPr>
            <p:txBody>
              <a:bodyPr wrap="none" anchor="ctr"/>
              <a:lstStyle/>
              <a:p>
                <a:endParaRPr lang="de-CH" sz="2000" dirty="0">
                  <a:latin typeface="Custom_Constantia" panose="02030602050306030303" pitchFamily="18" charset="0"/>
                </a:endParaRPr>
              </a:p>
            </p:txBody>
          </p:sp>
          <p:sp>
            <p:nvSpPr>
              <p:cNvPr id="389125" name="Rectangle 5"/>
              <p:cNvSpPr>
                <a:spLocks noChangeArrowheads="1"/>
              </p:cNvSpPr>
              <p:nvPr>
                <p:custDataLst>
                  <p:tags r:id="rId51"/>
                </p:custDataLst>
              </p:nvPr>
            </p:nvSpPr>
            <p:spPr bwMode="auto">
              <a:xfrm>
                <a:off x="505" y="855"/>
                <a:ext cx="613" cy="225"/>
              </a:xfrm>
              <a:prstGeom prst="rect">
                <a:avLst/>
              </a:prstGeom>
              <a:solidFill>
                <a:schemeClr val="bg1"/>
              </a:solidFill>
              <a:ln w="9525" algn="ctr">
                <a:solidFill>
                  <a:srgbClr val="993300"/>
                </a:solidFill>
                <a:miter lim="800000"/>
                <a:headEnd/>
                <a:tailEnd/>
              </a:ln>
              <a:effectLst/>
            </p:spPr>
            <p:txBody>
              <a:bodyPr wrap="none" anchor="ctr"/>
              <a:lstStyle/>
              <a:p>
                <a:endParaRPr lang="de-CH" sz="2000" dirty="0">
                  <a:latin typeface="Custom_Constantia" panose="02030602050306030303" pitchFamily="18" charset="0"/>
                </a:endParaRPr>
              </a:p>
            </p:txBody>
          </p:sp>
          <p:sp>
            <p:nvSpPr>
              <p:cNvPr id="389126" name="Rectangle 6"/>
              <p:cNvSpPr>
                <a:spLocks noChangeArrowheads="1"/>
              </p:cNvSpPr>
              <p:nvPr>
                <p:custDataLst>
                  <p:tags r:id="rId52"/>
                </p:custDataLst>
              </p:nvPr>
            </p:nvSpPr>
            <p:spPr bwMode="auto">
              <a:xfrm>
                <a:off x="505" y="1078"/>
                <a:ext cx="613" cy="225"/>
              </a:xfrm>
              <a:prstGeom prst="rect">
                <a:avLst/>
              </a:prstGeom>
              <a:solidFill>
                <a:schemeClr val="bg1"/>
              </a:solidFill>
              <a:ln w="9525" algn="ctr">
                <a:solidFill>
                  <a:srgbClr val="000099"/>
                </a:solidFill>
                <a:miter lim="800000"/>
                <a:headEnd/>
                <a:tailEnd/>
              </a:ln>
              <a:effectLst/>
            </p:spPr>
            <p:txBody>
              <a:bodyPr wrap="none" anchor="ctr"/>
              <a:lstStyle/>
              <a:p>
                <a:pPr marL="285750" indent="-285750" algn="ctr">
                  <a:spcBef>
                    <a:spcPct val="20000"/>
                  </a:spcBef>
                  <a:buFont typeface="Wingdings" pitchFamily="2" charset="2"/>
                  <a:buChar char="§"/>
                </a:pPr>
                <a:endParaRPr lang="de-CH" sz="2000" i="1" dirty="0">
                  <a:solidFill>
                    <a:srgbClr val="000099"/>
                  </a:solidFill>
                  <a:latin typeface="Custom_Constantia" panose="02030602050306030303" pitchFamily="18" charset="0"/>
                </a:endParaRPr>
              </a:p>
            </p:txBody>
          </p:sp>
        </p:grpSp>
        <p:sp>
          <p:nvSpPr>
            <p:cNvPr id="389127" name="Text Box 7"/>
            <p:cNvSpPr txBox="1">
              <a:spLocks noChangeArrowheads="1"/>
            </p:cNvSpPr>
            <p:nvPr>
              <p:custDataLst>
                <p:tags r:id="rId49"/>
              </p:custDataLst>
            </p:nvPr>
          </p:nvSpPr>
          <p:spPr bwMode="auto">
            <a:xfrm>
              <a:off x="0" y="270"/>
              <a:ext cx="1506" cy="252"/>
            </a:xfrm>
            <a:prstGeom prst="rect">
              <a:avLst/>
            </a:prstGeom>
            <a:noFill/>
            <a:ln w="9525" algn="ctr">
              <a:noFill/>
              <a:miter lim="800000"/>
              <a:headEnd/>
              <a:tailEnd/>
            </a:ln>
            <a:effectLst/>
          </p:spPr>
          <p:txBody>
            <a:bodyPr wrap="square">
              <a:spAutoFit/>
            </a:bodyPr>
            <a:lstStyle/>
            <a:p>
              <a:pPr marL="742950" indent="-285750">
                <a:spcBef>
                  <a:spcPct val="50000"/>
                </a:spcBef>
                <a:buFont typeface="Wingdings" pitchFamily="2" charset="2"/>
                <a:buNone/>
              </a:pPr>
              <a:r>
                <a:rPr lang="de-CH" sz="2000" i="1" dirty="0" smtClean="0">
                  <a:solidFill>
                    <a:srgbClr val="A50021"/>
                  </a:solidFill>
                  <a:latin typeface="Custom_Constantia" panose="02030602050306030303" pitchFamily="18" charset="0"/>
                </a:rPr>
                <a:t>Wurzelobjekt</a:t>
              </a:r>
              <a:endParaRPr lang="de-CH" sz="2000" i="1" dirty="0">
                <a:solidFill>
                  <a:srgbClr val="A50021"/>
                </a:solidFill>
                <a:latin typeface="Custom_Constantia" panose="02030602050306030303" pitchFamily="18" charset="0"/>
              </a:endParaRPr>
            </a:p>
          </p:txBody>
        </p:sp>
      </p:grpSp>
      <p:sp>
        <p:nvSpPr>
          <p:cNvPr id="389128" name="Line 8"/>
          <p:cNvSpPr>
            <a:spLocks noChangeShapeType="1"/>
          </p:cNvSpPr>
          <p:nvPr>
            <p:custDataLst>
              <p:tags r:id="rId2"/>
            </p:custDataLst>
          </p:nvPr>
        </p:nvSpPr>
        <p:spPr bwMode="auto">
          <a:xfrm>
            <a:off x="2276475" y="1641475"/>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29" name="Text Box 9"/>
          <p:cNvSpPr txBox="1">
            <a:spLocks noChangeArrowheads="1"/>
          </p:cNvSpPr>
          <p:nvPr>
            <p:custDataLst>
              <p:tags r:id="rId3"/>
            </p:custDataLst>
          </p:nvPr>
        </p:nvSpPr>
        <p:spPr bwMode="auto">
          <a:xfrm>
            <a:off x="2235200" y="1360488"/>
            <a:ext cx="3143250" cy="45720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dirty="0" smtClean="0">
                <a:latin typeface="Custom_Constantia" panose="02030602050306030303" pitchFamily="18" charset="0"/>
              </a:rPr>
              <a:t>Wurzelprozedur</a:t>
            </a:r>
            <a:endParaRPr lang="de-CH" sz="2400" i="1" dirty="0">
              <a:latin typeface="Custom_Constantia" panose="02030602050306030303" pitchFamily="18" charset="0"/>
            </a:endParaRPr>
          </a:p>
        </p:txBody>
      </p:sp>
      <p:sp>
        <p:nvSpPr>
          <p:cNvPr id="389130" name="Line 10"/>
          <p:cNvSpPr>
            <a:spLocks noChangeShapeType="1"/>
          </p:cNvSpPr>
          <p:nvPr>
            <p:custDataLst>
              <p:tags r:id="rId4"/>
            </p:custDataLst>
          </p:nvPr>
        </p:nvSpPr>
        <p:spPr bwMode="auto">
          <a:xfrm>
            <a:off x="2276475" y="1938338"/>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1" name="Line 11"/>
          <p:cNvSpPr>
            <a:spLocks noChangeShapeType="1"/>
          </p:cNvSpPr>
          <p:nvPr>
            <p:custDataLst>
              <p:tags r:id="rId5"/>
            </p:custDataLst>
          </p:nvPr>
        </p:nvSpPr>
        <p:spPr bwMode="auto">
          <a:xfrm>
            <a:off x="2276475" y="2235200"/>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2" name="Line 12"/>
          <p:cNvSpPr>
            <a:spLocks noChangeShapeType="1"/>
          </p:cNvSpPr>
          <p:nvPr>
            <p:custDataLst>
              <p:tags r:id="rId6"/>
            </p:custDataLst>
          </p:nvPr>
        </p:nvSpPr>
        <p:spPr bwMode="auto">
          <a:xfrm>
            <a:off x="2276475" y="2532063"/>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3" name="Line 13"/>
          <p:cNvSpPr>
            <a:spLocks noChangeShapeType="1"/>
          </p:cNvSpPr>
          <p:nvPr>
            <p:custDataLst>
              <p:tags r:id="rId7"/>
            </p:custDataLst>
          </p:nvPr>
        </p:nvSpPr>
        <p:spPr bwMode="auto">
          <a:xfrm>
            <a:off x="2276475" y="2828925"/>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4" name="Line 14"/>
          <p:cNvSpPr>
            <a:spLocks noChangeShapeType="1"/>
          </p:cNvSpPr>
          <p:nvPr>
            <p:custDataLst>
              <p:tags r:id="rId8"/>
            </p:custDataLst>
          </p:nvPr>
        </p:nvSpPr>
        <p:spPr bwMode="auto">
          <a:xfrm>
            <a:off x="2276475" y="3125788"/>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5" name="Line 15"/>
          <p:cNvSpPr>
            <a:spLocks noChangeShapeType="1"/>
          </p:cNvSpPr>
          <p:nvPr>
            <p:custDataLst>
              <p:tags r:id="rId9"/>
            </p:custDataLst>
          </p:nvPr>
        </p:nvSpPr>
        <p:spPr bwMode="auto">
          <a:xfrm>
            <a:off x="2276475" y="3422650"/>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6" name="Line 16"/>
          <p:cNvSpPr>
            <a:spLocks noChangeShapeType="1"/>
          </p:cNvSpPr>
          <p:nvPr>
            <p:custDataLst>
              <p:tags r:id="rId10"/>
            </p:custDataLst>
          </p:nvPr>
        </p:nvSpPr>
        <p:spPr bwMode="auto">
          <a:xfrm>
            <a:off x="2276475" y="3719513"/>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7" name="Line 17"/>
          <p:cNvSpPr>
            <a:spLocks noChangeShapeType="1"/>
          </p:cNvSpPr>
          <p:nvPr>
            <p:custDataLst>
              <p:tags r:id="rId11"/>
            </p:custDataLst>
          </p:nvPr>
        </p:nvSpPr>
        <p:spPr bwMode="auto">
          <a:xfrm>
            <a:off x="2276475" y="4016375"/>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8" name="Line 18"/>
          <p:cNvSpPr>
            <a:spLocks noChangeShapeType="1"/>
          </p:cNvSpPr>
          <p:nvPr>
            <p:custDataLst>
              <p:tags r:id="rId12"/>
            </p:custDataLst>
          </p:nvPr>
        </p:nvSpPr>
        <p:spPr bwMode="auto">
          <a:xfrm>
            <a:off x="2276475" y="4313238"/>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39" name="Line 19"/>
          <p:cNvSpPr>
            <a:spLocks noChangeShapeType="1"/>
          </p:cNvSpPr>
          <p:nvPr>
            <p:custDataLst>
              <p:tags r:id="rId13"/>
            </p:custDataLst>
          </p:nvPr>
        </p:nvSpPr>
        <p:spPr bwMode="auto">
          <a:xfrm>
            <a:off x="2276475" y="4610100"/>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40" name="Line 20"/>
          <p:cNvSpPr>
            <a:spLocks noChangeShapeType="1"/>
          </p:cNvSpPr>
          <p:nvPr>
            <p:custDataLst>
              <p:tags r:id="rId14"/>
            </p:custDataLst>
          </p:nvPr>
        </p:nvSpPr>
        <p:spPr bwMode="auto">
          <a:xfrm>
            <a:off x="2276475" y="4906963"/>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41" name="Line 21"/>
          <p:cNvSpPr>
            <a:spLocks noChangeShapeType="1"/>
          </p:cNvSpPr>
          <p:nvPr>
            <p:custDataLst>
              <p:tags r:id="rId15"/>
            </p:custDataLst>
          </p:nvPr>
        </p:nvSpPr>
        <p:spPr bwMode="auto">
          <a:xfrm>
            <a:off x="2276475" y="5203825"/>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42" name="Line 22"/>
          <p:cNvSpPr>
            <a:spLocks noChangeShapeType="1"/>
          </p:cNvSpPr>
          <p:nvPr>
            <p:custDataLst>
              <p:tags r:id="rId16"/>
            </p:custDataLst>
          </p:nvPr>
        </p:nvSpPr>
        <p:spPr bwMode="auto">
          <a:xfrm>
            <a:off x="2276475" y="5500688"/>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43" name="Line 23"/>
          <p:cNvSpPr>
            <a:spLocks noChangeShapeType="1"/>
          </p:cNvSpPr>
          <p:nvPr>
            <p:custDataLst>
              <p:tags r:id="rId17"/>
            </p:custDataLst>
          </p:nvPr>
        </p:nvSpPr>
        <p:spPr bwMode="auto">
          <a:xfrm>
            <a:off x="2276475" y="5797550"/>
            <a:ext cx="382588" cy="1588"/>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sp>
        <p:nvSpPr>
          <p:cNvPr id="389144" name="Line 24"/>
          <p:cNvSpPr>
            <a:spLocks noChangeShapeType="1"/>
          </p:cNvSpPr>
          <p:nvPr>
            <p:custDataLst>
              <p:tags r:id="rId18"/>
            </p:custDataLst>
          </p:nvPr>
        </p:nvSpPr>
        <p:spPr bwMode="auto">
          <a:xfrm>
            <a:off x="2276475" y="6094413"/>
            <a:ext cx="382588" cy="1587"/>
          </a:xfrm>
          <a:prstGeom prst="line">
            <a:avLst/>
          </a:prstGeom>
          <a:noFill/>
          <a:ln w="76200">
            <a:solidFill>
              <a:schemeClr val="tx1"/>
            </a:solidFill>
            <a:round/>
            <a:headEnd/>
            <a:tailEnd/>
          </a:ln>
          <a:effectLst/>
        </p:spPr>
        <p:txBody>
          <a:bodyPr/>
          <a:lstStyle/>
          <a:p>
            <a:endParaRPr lang="de-CH" dirty="0">
              <a:latin typeface="Custom_Constantia" panose="02030602050306030303" pitchFamily="18" charset="0"/>
            </a:endParaRPr>
          </a:p>
        </p:txBody>
      </p:sp>
      <p:grpSp>
        <p:nvGrpSpPr>
          <p:cNvPr id="4" name="Group 25"/>
          <p:cNvGrpSpPr>
            <a:grpSpLocks/>
          </p:cNvGrpSpPr>
          <p:nvPr>
            <p:custDataLst>
              <p:tags r:id="rId19"/>
            </p:custDataLst>
          </p:nvPr>
        </p:nvGrpSpPr>
        <p:grpSpPr bwMode="auto">
          <a:xfrm>
            <a:off x="4140200" y="3263900"/>
            <a:ext cx="2227263" cy="1212850"/>
            <a:chOff x="2427" y="1638"/>
            <a:chExt cx="1403" cy="764"/>
          </a:xfrm>
        </p:grpSpPr>
        <p:sp>
          <p:nvSpPr>
            <p:cNvPr id="389146" name="Rectangle 26"/>
            <p:cNvSpPr>
              <a:spLocks noChangeArrowheads="1"/>
            </p:cNvSpPr>
            <p:nvPr>
              <p:custDataLst>
                <p:tags r:id="rId46"/>
              </p:custDataLst>
            </p:nvPr>
          </p:nvSpPr>
          <p:spPr bwMode="auto">
            <a:xfrm>
              <a:off x="2682" y="1954"/>
              <a:ext cx="613" cy="225"/>
            </a:xfrm>
            <a:prstGeom prst="rect">
              <a:avLst/>
            </a:prstGeom>
            <a:solidFill>
              <a:schemeClr val="bg1"/>
            </a:solidFill>
            <a:ln w="9525" algn="ctr">
              <a:solidFill>
                <a:srgbClr val="009900"/>
              </a:solidFill>
              <a:miter lim="800000"/>
              <a:headEnd/>
              <a:tailEnd/>
            </a:ln>
            <a:effectLst/>
          </p:spPr>
          <p:txBody>
            <a:bodyPr wrap="none" anchor="ctr"/>
            <a:lstStyle/>
            <a:p>
              <a:endParaRPr lang="de-CH" dirty="0">
                <a:latin typeface="Custom_Constantia" panose="02030602050306030303" pitchFamily="18" charset="0"/>
              </a:endParaRPr>
            </a:p>
          </p:txBody>
        </p:sp>
        <p:sp>
          <p:nvSpPr>
            <p:cNvPr id="389147" name="Rectangle 27"/>
            <p:cNvSpPr>
              <a:spLocks noChangeArrowheads="1"/>
            </p:cNvSpPr>
            <p:nvPr>
              <p:custDataLst>
                <p:tags r:id="rId47"/>
              </p:custDataLst>
            </p:nvPr>
          </p:nvSpPr>
          <p:spPr bwMode="auto">
            <a:xfrm>
              <a:off x="2682" y="2177"/>
              <a:ext cx="613" cy="225"/>
            </a:xfrm>
            <a:prstGeom prst="rect">
              <a:avLst/>
            </a:prstGeom>
            <a:solidFill>
              <a:schemeClr val="bg1"/>
            </a:solidFill>
            <a:ln w="9525" algn="ctr">
              <a:solidFill>
                <a:srgbClr val="993300"/>
              </a:solidFill>
              <a:miter lim="800000"/>
              <a:headEnd/>
              <a:tailEnd/>
            </a:ln>
            <a:effectLst/>
          </p:spPr>
          <p:txBody>
            <a:bodyPr wrap="none" anchor="ctr"/>
            <a:lstStyle/>
            <a:p>
              <a:endParaRPr lang="de-CH" dirty="0">
                <a:latin typeface="Custom_Constantia" panose="02030602050306030303" pitchFamily="18" charset="0"/>
              </a:endParaRPr>
            </a:p>
          </p:txBody>
        </p:sp>
        <p:sp>
          <p:nvSpPr>
            <p:cNvPr id="389148" name="Text Box 28"/>
            <p:cNvSpPr txBox="1">
              <a:spLocks noChangeArrowheads="1"/>
            </p:cNvSpPr>
            <p:nvPr>
              <p:custDataLst>
                <p:tags r:id="rId48"/>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dirty="0" smtClean="0">
                  <a:solidFill>
                    <a:srgbClr val="A50021"/>
                  </a:solidFill>
                  <a:latin typeface="Custom_Constantia" panose="02030602050306030303" pitchFamily="18" charset="0"/>
                </a:rPr>
                <a:t>obj1</a:t>
              </a:r>
              <a:endParaRPr lang="de-CH" sz="2400" i="1" dirty="0">
                <a:solidFill>
                  <a:srgbClr val="A50021"/>
                </a:solidFill>
                <a:latin typeface="Custom_Constantia" panose="02030602050306030303" pitchFamily="18" charset="0"/>
              </a:endParaRPr>
            </a:p>
          </p:txBody>
        </p:sp>
      </p:grpSp>
      <p:sp>
        <p:nvSpPr>
          <p:cNvPr id="389149" name="Line 29"/>
          <p:cNvSpPr>
            <a:spLocks noChangeShapeType="1"/>
          </p:cNvSpPr>
          <p:nvPr>
            <p:custDataLst>
              <p:tags r:id="rId20"/>
            </p:custDataLst>
          </p:nvPr>
        </p:nvSpPr>
        <p:spPr bwMode="auto">
          <a:xfrm>
            <a:off x="2859088" y="3867150"/>
            <a:ext cx="1519237" cy="236538"/>
          </a:xfrm>
          <a:prstGeom prst="line">
            <a:avLst/>
          </a:prstGeom>
          <a:noFill/>
          <a:ln w="28575">
            <a:solidFill>
              <a:srgbClr val="993300"/>
            </a:solidFill>
            <a:round/>
            <a:headEnd/>
            <a:tailEnd type="triangle" w="med" len="med"/>
          </a:ln>
          <a:effectLst/>
        </p:spPr>
        <p:txBody>
          <a:bodyPr/>
          <a:lstStyle/>
          <a:p>
            <a:endParaRPr lang="de-CH" dirty="0">
              <a:latin typeface="Custom_Constantia" panose="02030602050306030303" pitchFamily="18" charset="0"/>
            </a:endParaRPr>
          </a:p>
        </p:txBody>
      </p:sp>
      <p:sp>
        <p:nvSpPr>
          <p:cNvPr id="389150" name="Line 30"/>
          <p:cNvSpPr>
            <a:spLocks noChangeShapeType="1"/>
          </p:cNvSpPr>
          <p:nvPr>
            <p:custDataLst>
              <p:tags r:id="rId21"/>
            </p:custDataLst>
          </p:nvPr>
        </p:nvSpPr>
        <p:spPr bwMode="auto">
          <a:xfrm>
            <a:off x="5972175" y="4065588"/>
            <a:ext cx="382588" cy="1587"/>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1" name="Line 31"/>
          <p:cNvSpPr>
            <a:spLocks noChangeShapeType="1"/>
          </p:cNvSpPr>
          <p:nvPr>
            <p:custDataLst>
              <p:tags r:id="rId22"/>
            </p:custDataLst>
          </p:nvPr>
        </p:nvSpPr>
        <p:spPr bwMode="auto">
          <a:xfrm>
            <a:off x="5972175" y="4362450"/>
            <a:ext cx="382588" cy="1588"/>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2" name="Line 32"/>
          <p:cNvSpPr>
            <a:spLocks noChangeShapeType="1"/>
          </p:cNvSpPr>
          <p:nvPr>
            <p:custDataLst>
              <p:tags r:id="rId23"/>
            </p:custDataLst>
          </p:nvPr>
        </p:nvSpPr>
        <p:spPr bwMode="auto">
          <a:xfrm>
            <a:off x="5972175" y="4659313"/>
            <a:ext cx="382588" cy="1587"/>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3" name="Line 33"/>
          <p:cNvSpPr>
            <a:spLocks noChangeShapeType="1"/>
          </p:cNvSpPr>
          <p:nvPr>
            <p:custDataLst>
              <p:tags r:id="rId24"/>
            </p:custDataLst>
          </p:nvPr>
        </p:nvSpPr>
        <p:spPr bwMode="auto">
          <a:xfrm>
            <a:off x="5972175" y="4956175"/>
            <a:ext cx="382588" cy="1588"/>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4" name="Line 34"/>
          <p:cNvSpPr>
            <a:spLocks noChangeShapeType="1"/>
          </p:cNvSpPr>
          <p:nvPr>
            <p:custDataLst>
              <p:tags r:id="rId25"/>
            </p:custDataLst>
          </p:nvPr>
        </p:nvSpPr>
        <p:spPr bwMode="auto">
          <a:xfrm>
            <a:off x="5972175" y="5253038"/>
            <a:ext cx="382588" cy="1587"/>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5" name="Line 35"/>
          <p:cNvSpPr>
            <a:spLocks noChangeShapeType="1"/>
          </p:cNvSpPr>
          <p:nvPr>
            <p:custDataLst>
              <p:tags r:id="rId26"/>
            </p:custDataLst>
          </p:nvPr>
        </p:nvSpPr>
        <p:spPr bwMode="auto">
          <a:xfrm>
            <a:off x="5972175" y="5549900"/>
            <a:ext cx="382588" cy="1588"/>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sp>
        <p:nvSpPr>
          <p:cNvPr id="389156" name="Line 36"/>
          <p:cNvSpPr>
            <a:spLocks noChangeShapeType="1"/>
          </p:cNvSpPr>
          <p:nvPr>
            <p:custDataLst>
              <p:tags r:id="rId27"/>
            </p:custDataLst>
          </p:nvPr>
        </p:nvSpPr>
        <p:spPr bwMode="auto">
          <a:xfrm>
            <a:off x="5972175" y="5846763"/>
            <a:ext cx="382588" cy="1587"/>
          </a:xfrm>
          <a:prstGeom prst="line">
            <a:avLst/>
          </a:prstGeom>
          <a:noFill/>
          <a:ln w="76200">
            <a:solidFill>
              <a:srgbClr val="336600"/>
            </a:solidFill>
            <a:round/>
            <a:headEnd/>
            <a:tailEnd/>
          </a:ln>
          <a:effectLst/>
        </p:spPr>
        <p:txBody>
          <a:bodyPr/>
          <a:lstStyle/>
          <a:p>
            <a:endParaRPr lang="de-CH" dirty="0">
              <a:latin typeface="Custom_Constantia" panose="02030602050306030303" pitchFamily="18" charset="0"/>
            </a:endParaRPr>
          </a:p>
        </p:txBody>
      </p:sp>
      <p:grpSp>
        <p:nvGrpSpPr>
          <p:cNvPr id="5" name="Group 37"/>
          <p:cNvGrpSpPr>
            <a:grpSpLocks/>
          </p:cNvGrpSpPr>
          <p:nvPr>
            <p:custDataLst>
              <p:tags r:id="rId28"/>
            </p:custDataLst>
          </p:nvPr>
        </p:nvGrpSpPr>
        <p:grpSpPr bwMode="auto">
          <a:xfrm>
            <a:off x="6764338" y="2487613"/>
            <a:ext cx="2227262" cy="1212850"/>
            <a:chOff x="2427" y="1638"/>
            <a:chExt cx="1403" cy="764"/>
          </a:xfrm>
        </p:grpSpPr>
        <p:sp>
          <p:nvSpPr>
            <p:cNvPr id="389158" name="Rectangle 38"/>
            <p:cNvSpPr>
              <a:spLocks noChangeArrowheads="1"/>
            </p:cNvSpPr>
            <p:nvPr>
              <p:custDataLst>
                <p:tags r:id="rId43"/>
              </p:custDataLst>
            </p:nvPr>
          </p:nvSpPr>
          <p:spPr bwMode="auto">
            <a:xfrm>
              <a:off x="2682" y="1954"/>
              <a:ext cx="613" cy="225"/>
            </a:xfrm>
            <a:prstGeom prst="rect">
              <a:avLst/>
            </a:prstGeom>
            <a:solidFill>
              <a:schemeClr val="bg1"/>
            </a:solidFill>
            <a:ln w="9525" algn="ctr">
              <a:solidFill>
                <a:srgbClr val="009900"/>
              </a:solidFill>
              <a:miter lim="800000"/>
              <a:headEnd/>
              <a:tailEnd/>
            </a:ln>
            <a:effectLst/>
          </p:spPr>
          <p:txBody>
            <a:bodyPr wrap="none" anchor="ctr"/>
            <a:lstStyle/>
            <a:p>
              <a:endParaRPr lang="de-CH" dirty="0">
                <a:latin typeface="Custom_Constantia" panose="02030602050306030303" pitchFamily="18" charset="0"/>
              </a:endParaRPr>
            </a:p>
          </p:txBody>
        </p:sp>
        <p:sp>
          <p:nvSpPr>
            <p:cNvPr id="389159" name="Rectangle 39"/>
            <p:cNvSpPr>
              <a:spLocks noChangeArrowheads="1"/>
            </p:cNvSpPr>
            <p:nvPr>
              <p:custDataLst>
                <p:tags r:id="rId44"/>
              </p:custDataLst>
            </p:nvPr>
          </p:nvSpPr>
          <p:spPr bwMode="auto">
            <a:xfrm>
              <a:off x="2682" y="2177"/>
              <a:ext cx="613" cy="225"/>
            </a:xfrm>
            <a:prstGeom prst="rect">
              <a:avLst/>
            </a:prstGeom>
            <a:solidFill>
              <a:schemeClr val="bg1"/>
            </a:solidFill>
            <a:ln w="9525" algn="ctr">
              <a:solidFill>
                <a:srgbClr val="993300"/>
              </a:solidFill>
              <a:miter lim="800000"/>
              <a:headEnd/>
              <a:tailEnd/>
            </a:ln>
            <a:effectLst/>
          </p:spPr>
          <p:txBody>
            <a:bodyPr wrap="none" anchor="ctr"/>
            <a:lstStyle/>
            <a:p>
              <a:endParaRPr lang="de-CH" dirty="0">
                <a:latin typeface="Custom_Constantia" panose="02030602050306030303" pitchFamily="18" charset="0"/>
              </a:endParaRPr>
            </a:p>
          </p:txBody>
        </p:sp>
        <p:sp>
          <p:nvSpPr>
            <p:cNvPr id="389160" name="Text Box 40"/>
            <p:cNvSpPr txBox="1">
              <a:spLocks noChangeArrowheads="1"/>
            </p:cNvSpPr>
            <p:nvPr>
              <p:custDataLst>
                <p:tags r:id="rId45"/>
              </p:custDataLst>
            </p:nvPr>
          </p:nvSpPr>
          <p:spPr bwMode="auto">
            <a:xfrm>
              <a:off x="2427" y="1638"/>
              <a:ext cx="1403" cy="288"/>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400" i="1" dirty="0" smtClean="0">
                  <a:solidFill>
                    <a:srgbClr val="A50021"/>
                  </a:solidFill>
                  <a:latin typeface="Custom_Constantia" panose="02030602050306030303" pitchFamily="18" charset="0"/>
                </a:rPr>
                <a:t>obj2</a:t>
              </a:r>
              <a:endParaRPr lang="de-CH" sz="2400" i="1" dirty="0">
                <a:solidFill>
                  <a:srgbClr val="A50021"/>
                </a:solidFill>
                <a:latin typeface="Custom_Constantia" panose="02030602050306030303" pitchFamily="18" charset="0"/>
              </a:endParaRPr>
            </a:p>
          </p:txBody>
        </p:sp>
      </p:grpSp>
      <p:sp>
        <p:nvSpPr>
          <p:cNvPr id="389161" name="Line 41"/>
          <p:cNvSpPr>
            <a:spLocks noChangeShapeType="1"/>
          </p:cNvSpPr>
          <p:nvPr>
            <p:custDataLst>
              <p:tags r:id="rId29"/>
            </p:custDataLst>
          </p:nvPr>
        </p:nvSpPr>
        <p:spPr bwMode="auto">
          <a:xfrm flipV="1">
            <a:off x="6408738" y="3757613"/>
            <a:ext cx="711200" cy="1090612"/>
          </a:xfrm>
          <a:prstGeom prst="line">
            <a:avLst/>
          </a:prstGeom>
          <a:noFill/>
          <a:ln w="28575">
            <a:solidFill>
              <a:srgbClr val="993300"/>
            </a:solidFill>
            <a:round/>
            <a:headEnd/>
            <a:tailEnd type="triangle" w="med" len="med"/>
          </a:ln>
          <a:effectLst/>
        </p:spPr>
        <p:txBody>
          <a:bodyPr/>
          <a:lstStyle/>
          <a:p>
            <a:endParaRPr lang="de-CH" dirty="0">
              <a:latin typeface="Custom_Constantia" panose="02030602050306030303" pitchFamily="18" charset="0"/>
            </a:endParaRPr>
          </a:p>
        </p:txBody>
      </p:sp>
      <p:sp>
        <p:nvSpPr>
          <p:cNvPr id="389162" name="Line 42"/>
          <p:cNvSpPr>
            <a:spLocks noChangeShapeType="1"/>
          </p:cNvSpPr>
          <p:nvPr>
            <p:custDataLst>
              <p:tags r:id="rId30"/>
            </p:custDataLst>
          </p:nvPr>
        </p:nvSpPr>
        <p:spPr bwMode="auto">
          <a:xfrm flipH="1" flipV="1">
            <a:off x="2808288" y="4022725"/>
            <a:ext cx="3032125" cy="1825625"/>
          </a:xfrm>
          <a:prstGeom prst="line">
            <a:avLst/>
          </a:prstGeom>
          <a:noFill/>
          <a:ln w="28575">
            <a:solidFill>
              <a:srgbClr val="993300"/>
            </a:solidFill>
            <a:round/>
            <a:headEnd/>
            <a:tailEnd type="triangle" w="med" len="med"/>
          </a:ln>
          <a:effectLst/>
        </p:spPr>
        <p:txBody>
          <a:bodyPr/>
          <a:lstStyle/>
          <a:p>
            <a:endParaRPr lang="de-CH" dirty="0">
              <a:latin typeface="Custom_Constantia" panose="02030602050306030303" pitchFamily="18" charset="0"/>
            </a:endParaRPr>
          </a:p>
        </p:txBody>
      </p:sp>
      <p:sp>
        <p:nvSpPr>
          <p:cNvPr id="389163" name="Line 43"/>
          <p:cNvSpPr>
            <a:spLocks noChangeShapeType="1"/>
          </p:cNvSpPr>
          <p:nvPr>
            <p:custDataLst>
              <p:tags r:id="rId31"/>
            </p:custDataLst>
          </p:nvPr>
        </p:nvSpPr>
        <p:spPr bwMode="auto">
          <a:xfrm>
            <a:off x="8310563" y="4048125"/>
            <a:ext cx="382587" cy="1588"/>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4" name="Line 44"/>
          <p:cNvSpPr>
            <a:spLocks noChangeShapeType="1"/>
          </p:cNvSpPr>
          <p:nvPr>
            <p:custDataLst>
              <p:tags r:id="rId32"/>
            </p:custDataLst>
          </p:nvPr>
        </p:nvSpPr>
        <p:spPr bwMode="auto">
          <a:xfrm>
            <a:off x="8310563" y="4344988"/>
            <a:ext cx="382587" cy="1587"/>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5" name="Line 45"/>
          <p:cNvSpPr>
            <a:spLocks noChangeShapeType="1"/>
          </p:cNvSpPr>
          <p:nvPr>
            <p:custDataLst>
              <p:tags r:id="rId33"/>
            </p:custDataLst>
          </p:nvPr>
        </p:nvSpPr>
        <p:spPr bwMode="auto">
          <a:xfrm>
            <a:off x="8310563" y="4641850"/>
            <a:ext cx="382587" cy="1588"/>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6" name="Line 46"/>
          <p:cNvSpPr>
            <a:spLocks noChangeShapeType="1"/>
          </p:cNvSpPr>
          <p:nvPr>
            <p:custDataLst>
              <p:tags r:id="rId34"/>
            </p:custDataLst>
          </p:nvPr>
        </p:nvSpPr>
        <p:spPr bwMode="auto">
          <a:xfrm>
            <a:off x="8320088" y="4957763"/>
            <a:ext cx="382587" cy="1587"/>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7" name="Line 47"/>
          <p:cNvSpPr>
            <a:spLocks noChangeShapeType="1"/>
          </p:cNvSpPr>
          <p:nvPr>
            <p:custDataLst>
              <p:tags r:id="rId35"/>
            </p:custDataLst>
          </p:nvPr>
        </p:nvSpPr>
        <p:spPr bwMode="auto">
          <a:xfrm>
            <a:off x="8320088" y="5254625"/>
            <a:ext cx="382587" cy="1588"/>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8" name="Line 48"/>
          <p:cNvSpPr>
            <a:spLocks noChangeShapeType="1"/>
          </p:cNvSpPr>
          <p:nvPr>
            <p:custDataLst>
              <p:tags r:id="rId36"/>
            </p:custDataLst>
          </p:nvPr>
        </p:nvSpPr>
        <p:spPr bwMode="auto">
          <a:xfrm>
            <a:off x="8320088" y="5551488"/>
            <a:ext cx="382587" cy="1587"/>
          </a:xfrm>
          <a:prstGeom prst="line">
            <a:avLst/>
          </a:prstGeom>
          <a:noFill/>
          <a:ln w="76200">
            <a:solidFill>
              <a:srgbClr val="000099"/>
            </a:solidFill>
            <a:round/>
            <a:headEnd/>
            <a:tailEnd/>
          </a:ln>
          <a:effectLst/>
        </p:spPr>
        <p:txBody>
          <a:bodyPr/>
          <a:lstStyle/>
          <a:p>
            <a:endParaRPr lang="de-CH" dirty="0">
              <a:latin typeface="Custom_Constantia" panose="02030602050306030303" pitchFamily="18" charset="0"/>
            </a:endParaRPr>
          </a:p>
        </p:txBody>
      </p:sp>
      <p:sp>
        <p:nvSpPr>
          <p:cNvPr id="389169" name="Line 49"/>
          <p:cNvSpPr>
            <a:spLocks noChangeShapeType="1"/>
          </p:cNvSpPr>
          <p:nvPr>
            <p:custDataLst>
              <p:tags r:id="rId37"/>
            </p:custDataLst>
          </p:nvPr>
        </p:nvSpPr>
        <p:spPr bwMode="auto">
          <a:xfrm flipH="1" flipV="1">
            <a:off x="6459538" y="5235575"/>
            <a:ext cx="1751012" cy="327025"/>
          </a:xfrm>
          <a:prstGeom prst="line">
            <a:avLst/>
          </a:prstGeom>
          <a:noFill/>
          <a:ln w="28575">
            <a:solidFill>
              <a:srgbClr val="993300"/>
            </a:solidFill>
            <a:round/>
            <a:headEnd/>
            <a:tailEnd type="triangle" w="med" len="med"/>
          </a:ln>
          <a:effectLst/>
        </p:spPr>
        <p:txBody>
          <a:bodyPr/>
          <a:lstStyle/>
          <a:p>
            <a:endParaRPr lang="de-CH" dirty="0">
              <a:latin typeface="Custom_Constantia" panose="02030602050306030303" pitchFamily="18" charset="0"/>
            </a:endParaRPr>
          </a:p>
        </p:txBody>
      </p:sp>
      <p:sp>
        <p:nvSpPr>
          <p:cNvPr id="389170" name="Text Box 50"/>
          <p:cNvSpPr txBox="1">
            <a:spLocks noChangeArrowheads="1"/>
          </p:cNvSpPr>
          <p:nvPr>
            <p:custDataLst>
              <p:tags r:id="rId38"/>
            </p:custDataLst>
          </p:nvPr>
        </p:nvSpPr>
        <p:spPr bwMode="auto">
          <a:xfrm>
            <a:off x="5003800" y="4057650"/>
            <a:ext cx="2038350"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i="1" dirty="0" smtClean="0">
                <a:latin typeface="Custom_Constantia" panose="02030602050306030303" pitchFamily="18" charset="0"/>
              </a:rPr>
              <a:t>r1</a:t>
            </a:r>
            <a:endParaRPr lang="de-CH" sz="2000" i="1" dirty="0">
              <a:latin typeface="Custom_Constantia" panose="02030602050306030303" pitchFamily="18" charset="0"/>
            </a:endParaRPr>
          </a:p>
        </p:txBody>
      </p:sp>
      <p:sp>
        <p:nvSpPr>
          <p:cNvPr id="389171" name="Text Box 51"/>
          <p:cNvSpPr txBox="1">
            <a:spLocks noChangeArrowheads="1"/>
          </p:cNvSpPr>
          <p:nvPr>
            <p:custDataLst>
              <p:tags r:id="rId39"/>
            </p:custDataLst>
          </p:nvPr>
        </p:nvSpPr>
        <p:spPr bwMode="auto">
          <a:xfrm>
            <a:off x="7656513" y="3538538"/>
            <a:ext cx="1330325" cy="396875"/>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i="1" dirty="0" smtClean="0">
                <a:latin typeface="Custom_Constantia" panose="02030602050306030303" pitchFamily="18" charset="0"/>
              </a:rPr>
              <a:t>r2</a:t>
            </a:r>
            <a:endParaRPr lang="de-CH" sz="2000" i="1" dirty="0">
              <a:latin typeface="Custom_Constantia" panose="02030602050306030303" pitchFamily="18" charset="0"/>
            </a:endParaRPr>
          </a:p>
        </p:txBody>
      </p:sp>
      <p:sp>
        <p:nvSpPr>
          <p:cNvPr id="389172" name="Text Box 52"/>
          <p:cNvSpPr txBox="1">
            <a:spLocks noChangeArrowheads="1"/>
          </p:cNvSpPr>
          <p:nvPr>
            <p:custDataLst>
              <p:tags r:id="rId40"/>
            </p:custDataLst>
          </p:nvPr>
        </p:nvSpPr>
        <p:spPr bwMode="auto">
          <a:xfrm>
            <a:off x="2284413" y="3511550"/>
            <a:ext cx="3244850" cy="400110"/>
          </a:xfrm>
          <a:prstGeom prst="rect">
            <a:avLst/>
          </a:prstGeom>
          <a:noFill/>
          <a:ln w="9525" algn="ctr">
            <a:noFill/>
            <a:miter lim="800000"/>
            <a:headEnd/>
            <a:tailEnd/>
          </a:ln>
          <a:effectLst/>
        </p:spPr>
        <p:txBody>
          <a:bodyPr>
            <a:spAutoFit/>
          </a:bodyPr>
          <a:lstStyle/>
          <a:p>
            <a:pPr marL="742950" indent="-285750">
              <a:spcBef>
                <a:spcPct val="50000"/>
              </a:spcBef>
              <a:buFont typeface="Wingdings" pitchFamily="2" charset="2"/>
              <a:buNone/>
            </a:pPr>
            <a:r>
              <a:rPr lang="de-CH" sz="2000" b="1" dirty="0" smtClean="0">
                <a:solidFill>
                  <a:srgbClr val="000099"/>
                </a:solidFill>
                <a:latin typeface="Custom_Constantia" panose="02030602050306030303" pitchFamily="18" charset="0"/>
              </a:rPr>
              <a:t>create</a:t>
            </a:r>
            <a:r>
              <a:rPr lang="de-CH" sz="2000" i="1" dirty="0" smtClean="0">
                <a:solidFill>
                  <a:srgbClr val="A50021"/>
                </a:solidFill>
                <a:latin typeface="Custom_Constantia" panose="02030602050306030303" pitchFamily="18" charset="0"/>
              </a:rPr>
              <a:t> </a:t>
            </a:r>
            <a:r>
              <a:rPr lang="de-CH" sz="2000" i="1" dirty="0" smtClean="0">
                <a:solidFill>
                  <a:srgbClr val="3366CC"/>
                </a:solidFill>
                <a:latin typeface="Custom_Constantia" panose="02030602050306030303" pitchFamily="18" charset="0"/>
              </a:rPr>
              <a:t>obj1.r1</a:t>
            </a:r>
            <a:endParaRPr lang="de-CH" sz="2000" i="1" dirty="0">
              <a:solidFill>
                <a:srgbClr val="3366CC"/>
              </a:solidFill>
              <a:latin typeface="Custom_Constantia" panose="02030602050306030303" pitchFamily="18" charset="0"/>
            </a:endParaRPr>
          </a:p>
        </p:txBody>
      </p:sp>
      <p:sp>
        <p:nvSpPr>
          <p:cNvPr id="389173" name="Text Box 53"/>
          <p:cNvSpPr txBox="1">
            <a:spLocks noChangeArrowheads="1"/>
          </p:cNvSpPr>
          <p:nvPr>
            <p:custDataLst>
              <p:tags r:id="rId41"/>
            </p:custDataLst>
          </p:nvPr>
        </p:nvSpPr>
        <p:spPr bwMode="auto">
          <a:xfrm>
            <a:off x="6037263" y="4533900"/>
            <a:ext cx="1636712" cy="707886"/>
          </a:xfrm>
          <a:prstGeom prst="rect">
            <a:avLst/>
          </a:prstGeom>
          <a:noFill/>
          <a:ln w="9525" algn="ctr">
            <a:noFill/>
            <a:miter lim="800000"/>
            <a:headEnd/>
            <a:tailEnd/>
          </a:ln>
          <a:effectLst/>
        </p:spPr>
        <p:txBody>
          <a:bodyPr>
            <a:spAutoFit/>
          </a:bodyPr>
          <a:lstStyle/>
          <a:p>
            <a:pPr marL="398463" indent="58738">
              <a:spcBef>
                <a:spcPct val="50000"/>
              </a:spcBef>
              <a:buFont typeface="Wingdings" pitchFamily="2" charset="2"/>
              <a:buNone/>
            </a:pPr>
            <a:r>
              <a:rPr lang="de-CH" sz="2000" b="1" dirty="0" smtClean="0">
                <a:solidFill>
                  <a:srgbClr val="000099"/>
                </a:solidFill>
                <a:latin typeface="Custom_Constantia" panose="02030602050306030303" pitchFamily="18" charset="0"/>
              </a:rPr>
              <a:t>create</a:t>
            </a:r>
            <a:r>
              <a:rPr lang="de-CH" sz="2000" i="1" dirty="0" smtClean="0">
                <a:solidFill>
                  <a:srgbClr val="A50021"/>
                </a:solidFill>
                <a:latin typeface="Custom_Constantia" panose="02030602050306030303" pitchFamily="18" charset="0"/>
              </a:rPr>
              <a:t/>
            </a:r>
            <a:br>
              <a:rPr lang="de-CH" sz="2000" i="1" dirty="0" smtClean="0">
                <a:solidFill>
                  <a:srgbClr val="A50021"/>
                </a:solidFill>
                <a:latin typeface="Custom_Constantia" panose="02030602050306030303" pitchFamily="18" charset="0"/>
              </a:rPr>
            </a:br>
            <a:r>
              <a:rPr lang="de-CH" sz="2000" i="1" dirty="0" smtClean="0">
                <a:solidFill>
                  <a:srgbClr val="A50021"/>
                </a:solidFill>
                <a:latin typeface="Custom_Constantia" panose="02030602050306030303" pitchFamily="18" charset="0"/>
              </a:rPr>
              <a:t>  </a:t>
            </a:r>
            <a:r>
              <a:rPr lang="de-CH" sz="2000" i="1" dirty="0" smtClean="0">
                <a:solidFill>
                  <a:srgbClr val="3366CC"/>
                </a:solidFill>
                <a:latin typeface="Custom_Constantia" panose="02030602050306030303" pitchFamily="18" charset="0"/>
              </a:rPr>
              <a:t>obj2.r2</a:t>
            </a:r>
            <a:endParaRPr lang="de-CH" sz="2000" i="1" dirty="0">
              <a:solidFill>
                <a:srgbClr val="3366CC"/>
              </a:solidFill>
              <a:latin typeface="Custom_Constantia" panose="02030602050306030303" pitchFamily="18" charset="0"/>
            </a:endParaRPr>
          </a:p>
        </p:txBody>
      </p:sp>
      <p:sp>
        <p:nvSpPr>
          <p:cNvPr id="389174" name="Rectangle 54"/>
          <p:cNvSpPr>
            <a:spLocks noGrp="1" noChangeArrowheads="1"/>
          </p:cNvSpPr>
          <p:nvPr>
            <p:ph type="title"/>
            <p:custDataLst>
              <p:tags r:id="rId42"/>
            </p:custDataLst>
          </p:nvPr>
        </p:nvSpPr>
        <p:spPr>
          <a:noFill/>
          <a:ln/>
        </p:spPr>
        <p:txBody>
          <a:bodyPr>
            <a:normAutofit/>
          </a:bodyPr>
          <a:lstStyle/>
          <a:p>
            <a:r>
              <a:rPr lang="de-CH" smtClean="0"/>
              <a:t>Ausführung eines Systems</a:t>
            </a:r>
            <a:endParaRPr lang="de-CH"/>
          </a:p>
        </p:txBody>
      </p:sp>
    </p:spTree>
    <p:extLst>
      <p:ext uri="{BB962C8B-B14F-4D97-AF65-F5344CB8AC3E}">
        <p14:creationId xmlns:p14="http://schemas.microsoft.com/office/powerpoint/2010/main" val="2937145340"/>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 presetClass="entr" presetSubtype="0" fill="hold" grpId="0" nodeType="afterEffect">
                                  <p:stCondLst>
                                    <p:cond delay="1000"/>
                                  </p:stCondLst>
                                  <p:childTnLst>
                                    <p:set>
                                      <p:cBhvr>
                                        <p:cTn id="13" dur="1" fill="hold">
                                          <p:stCondLst>
                                            <p:cond delay="0"/>
                                          </p:stCondLst>
                                        </p:cTn>
                                        <p:tgtEl>
                                          <p:spTgt spid="38912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500"/>
                                  </p:stCondLst>
                                  <p:childTnLst>
                                    <p:set>
                                      <p:cBhvr>
                                        <p:cTn id="16" dur="1" fill="hold">
                                          <p:stCondLst>
                                            <p:cond delay="0"/>
                                          </p:stCondLst>
                                        </p:cTn>
                                        <p:tgtEl>
                                          <p:spTgt spid="389128"/>
                                        </p:tgtEl>
                                        <p:attrNameLst>
                                          <p:attrName>style.visibility</p:attrName>
                                        </p:attrNameLst>
                                      </p:cBhvr>
                                      <p:to>
                                        <p:strVal val="visible"/>
                                      </p:to>
                                    </p:set>
                                  </p:childTnLst>
                                </p:cTn>
                              </p:par>
                            </p:childTnLst>
                          </p:cTn>
                        </p:par>
                        <p:par>
                          <p:cTn id="17" fill="hold">
                            <p:stCondLst>
                              <p:cond delay="2500"/>
                            </p:stCondLst>
                            <p:childTnLst>
                              <p:par>
                                <p:cTn id="18" presetID="1" presetClass="entr" presetSubtype="0" fill="hold" grpId="0" nodeType="afterEffect">
                                  <p:stCondLst>
                                    <p:cond delay="500"/>
                                  </p:stCondLst>
                                  <p:childTnLst>
                                    <p:set>
                                      <p:cBhvr>
                                        <p:cTn id="19" dur="1" fill="hold">
                                          <p:stCondLst>
                                            <p:cond delay="0"/>
                                          </p:stCondLst>
                                        </p:cTn>
                                        <p:tgtEl>
                                          <p:spTgt spid="389130"/>
                                        </p:tgtEl>
                                        <p:attrNameLst>
                                          <p:attrName>style.visibility</p:attrName>
                                        </p:attrNameLst>
                                      </p:cBhvr>
                                      <p:to>
                                        <p:strVal val="visible"/>
                                      </p:to>
                                    </p:set>
                                  </p:childTnLst>
                                </p:cTn>
                              </p:par>
                            </p:childTnLst>
                          </p:cTn>
                        </p:par>
                        <p:par>
                          <p:cTn id="20" fill="hold">
                            <p:stCondLst>
                              <p:cond delay="3000"/>
                            </p:stCondLst>
                            <p:childTnLst>
                              <p:par>
                                <p:cTn id="21" presetID="1" presetClass="entr" presetSubtype="0" fill="hold" grpId="0" nodeType="afterEffect">
                                  <p:stCondLst>
                                    <p:cond delay="500"/>
                                  </p:stCondLst>
                                  <p:childTnLst>
                                    <p:set>
                                      <p:cBhvr>
                                        <p:cTn id="22" dur="1" fill="hold">
                                          <p:stCondLst>
                                            <p:cond delay="0"/>
                                          </p:stCondLst>
                                        </p:cTn>
                                        <p:tgtEl>
                                          <p:spTgt spid="389131"/>
                                        </p:tgtEl>
                                        <p:attrNameLst>
                                          <p:attrName>style.visibility</p:attrName>
                                        </p:attrNameLst>
                                      </p:cBhvr>
                                      <p:to>
                                        <p:strVal val="visible"/>
                                      </p:to>
                                    </p:set>
                                  </p:childTnLst>
                                </p:cTn>
                              </p:par>
                            </p:childTnLst>
                          </p:cTn>
                        </p:par>
                        <p:par>
                          <p:cTn id="23" fill="hold">
                            <p:stCondLst>
                              <p:cond delay="3500"/>
                            </p:stCondLst>
                            <p:childTnLst>
                              <p:par>
                                <p:cTn id="24" presetID="1" presetClass="entr" presetSubtype="0" fill="hold" grpId="0" nodeType="afterEffect">
                                  <p:stCondLst>
                                    <p:cond delay="500"/>
                                  </p:stCondLst>
                                  <p:childTnLst>
                                    <p:set>
                                      <p:cBhvr>
                                        <p:cTn id="25" dur="1" fill="hold">
                                          <p:stCondLst>
                                            <p:cond delay="0"/>
                                          </p:stCondLst>
                                        </p:cTn>
                                        <p:tgtEl>
                                          <p:spTgt spid="389132"/>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grpId="0" nodeType="afterEffect">
                                  <p:stCondLst>
                                    <p:cond delay="500"/>
                                  </p:stCondLst>
                                  <p:childTnLst>
                                    <p:set>
                                      <p:cBhvr>
                                        <p:cTn id="28" dur="1" fill="hold">
                                          <p:stCondLst>
                                            <p:cond delay="0"/>
                                          </p:stCondLst>
                                        </p:cTn>
                                        <p:tgtEl>
                                          <p:spTgt spid="389133"/>
                                        </p:tgtEl>
                                        <p:attrNameLst>
                                          <p:attrName>style.visibility</p:attrName>
                                        </p:attrNameLst>
                                      </p:cBhvr>
                                      <p:to>
                                        <p:strVal val="visible"/>
                                      </p:to>
                                    </p:set>
                                  </p:childTnLst>
                                </p:cTn>
                              </p:par>
                            </p:childTnLst>
                          </p:cTn>
                        </p:par>
                        <p:par>
                          <p:cTn id="29" fill="hold">
                            <p:stCondLst>
                              <p:cond delay="4500"/>
                            </p:stCondLst>
                            <p:childTnLst>
                              <p:par>
                                <p:cTn id="30" presetID="1" presetClass="entr" presetSubtype="0" fill="hold" grpId="0" nodeType="afterEffect">
                                  <p:stCondLst>
                                    <p:cond delay="500"/>
                                  </p:stCondLst>
                                  <p:childTnLst>
                                    <p:set>
                                      <p:cBhvr>
                                        <p:cTn id="31" dur="1" fill="hold">
                                          <p:stCondLst>
                                            <p:cond delay="0"/>
                                          </p:stCondLst>
                                        </p:cTn>
                                        <p:tgtEl>
                                          <p:spTgt spid="389134"/>
                                        </p:tgtEl>
                                        <p:attrNameLst>
                                          <p:attrName>style.visibility</p:attrName>
                                        </p:attrNameLst>
                                      </p:cBhvr>
                                      <p:to>
                                        <p:strVal val="visible"/>
                                      </p:to>
                                    </p:set>
                                  </p:childTnLst>
                                </p:cTn>
                              </p:par>
                            </p:childTnLst>
                          </p:cTn>
                        </p:par>
                        <p:par>
                          <p:cTn id="32" fill="hold">
                            <p:stCondLst>
                              <p:cond delay="5000"/>
                            </p:stCondLst>
                            <p:childTnLst>
                              <p:par>
                                <p:cTn id="33" presetID="1" presetClass="entr" presetSubtype="0" fill="hold" grpId="0" nodeType="afterEffect">
                                  <p:stCondLst>
                                    <p:cond delay="500"/>
                                  </p:stCondLst>
                                  <p:childTnLst>
                                    <p:set>
                                      <p:cBhvr>
                                        <p:cTn id="34" dur="1" fill="hold">
                                          <p:stCondLst>
                                            <p:cond delay="0"/>
                                          </p:stCondLst>
                                        </p:cTn>
                                        <p:tgtEl>
                                          <p:spTgt spid="389135"/>
                                        </p:tgtEl>
                                        <p:attrNameLst>
                                          <p:attrName>style.visibility</p:attrName>
                                        </p:attrNameLst>
                                      </p:cBhvr>
                                      <p:to>
                                        <p:strVal val="visible"/>
                                      </p:to>
                                    </p:set>
                                  </p:childTnLst>
                                </p:cTn>
                              </p:par>
                            </p:childTnLst>
                          </p:cTn>
                        </p:par>
                        <p:par>
                          <p:cTn id="35" fill="hold">
                            <p:stCondLst>
                              <p:cond delay="5500"/>
                            </p:stCondLst>
                            <p:childTnLst>
                              <p:par>
                                <p:cTn id="36" presetID="1" presetClass="entr" presetSubtype="0" fill="hold" grpId="0" nodeType="afterEffect">
                                  <p:stCondLst>
                                    <p:cond delay="500"/>
                                  </p:stCondLst>
                                  <p:childTnLst>
                                    <p:set>
                                      <p:cBhvr>
                                        <p:cTn id="37" dur="1" fill="hold">
                                          <p:stCondLst>
                                            <p:cond delay="0"/>
                                          </p:stCondLst>
                                        </p:cTn>
                                        <p:tgtEl>
                                          <p:spTgt spid="389136"/>
                                        </p:tgtEl>
                                        <p:attrNameLst>
                                          <p:attrName>style.visibility</p:attrName>
                                        </p:attrNameLst>
                                      </p:cBhvr>
                                      <p:to>
                                        <p:strVal val="visible"/>
                                      </p:to>
                                    </p:set>
                                  </p:childTnLst>
                                </p:cTn>
                              </p:par>
                              <p:par>
                                <p:cTn id="38" presetID="1" presetClass="entr" presetSubtype="0" fill="hold" grpId="0" nodeType="withEffect">
                                  <p:stCondLst>
                                    <p:cond delay="1000"/>
                                  </p:stCondLst>
                                  <p:childTnLst>
                                    <p:set>
                                      <p:cBhvr>
                                        <p:cTn id="39" dur="1" fill="hold">
                                          <p:stCondLst>
                                            <p:cond delay="0"/>
                                          </p:stCondLst>
                                        </p:cTn>
                                        <p:tgtEl>
                                          <p:spTgt spid="389172"/>
                                        </p:tgtEl>
                                        <p:attrNameLst>
                                          <p:attrName>style.visibility</p:attrName>
                                        </p:attrNameLst>
                                      </p:cBhvr>
                                      <p:to>
                                        <p:strVal val="visible"/>
                                      </p:to>
                                    </p:set>
                                  </p:childTnLst>
                                </p:cTn>
                              </p:par>
                            </p:childTnLst>
                          </p:cTn>
                        </p:par>
                        <p:par>
                          <p:cTn id="40" fill="hold">
                            <p:stCondLst>
                              <p:cond delay="6500"/>
                            </p:stCondLst>
                            <p:childTnLst>
                              <p:par>
                                <p:cTn id="41" presetID="1" presetClass="entr" presetSubtype="0" fill="hold" grpId="0" nodeType="afterEffect">
                                  <p:stCondLst>
                                    <p:cond delay="1000"/>
                                  </p:stCondLst>
                                  <p:childTnLst>
                                    <p:set>
                                      <p:cBhvr>
                                        <p:cTn id="42" dur="1" fill="hold">
                                          <p:stCondLst>
                                            <p:cond delay="0"/>
                                          </p:stCondLst>
                                        </p:cTn>
                                        <p:tgtEl>
                                          <p:spTgt spid="389149"/>
                                        </p:tgtEl>
                                        <p:attrNameLst>
                                          <p:attrName>style.visibility</p:attrName>
                                        </p:attrNameLst>
                                      </p:cBhvr>
                                      <p:to>
                                        <p:strVal val="visible"/>
                                      </p:to>
                                    </p:set>
                                  </p:childTnLst>
                                </p:cTn>
                              </p:par>
                            </p:childTnLst>
                          </p:cTn>
                        </p:par>
                        <p:par>
                          <p:cTn id="43" fill="hold">
                            <p:stCondLst>
                              <p:cond delay="7500"/>
                            </p:stCondLst>
                            <p:childTnLst>
                              <p:par>
                                <p:cTn id="44" presetID="55"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2000" fill="hold"/>
                                        <p:tgtEl>
                                          <p:spTgt spid="4"/>
                                        </p:tgtEl>
                                        <p:attrNameLst>
                                          <p:attrName>ppt_w</p:attrName>
                                        </p:attrNameLst>
                                      </p:cBhvr>
                                      <p:tavLst>
                                        <p:tav tm="0">
                                          <p:val>
                                            <p:strVal val="#ppt_w*0.70"/>
                                          </p:val>
                                        </p:tav>
                                        <p:tav tm="100000">
                                          <p:val>
                                            <p:strVal val="#ppt_w"/>
                                          </p:val>
                                        </p:tav>
                                      </p:tavLst>
                                    </p:anim>
                                    <p:anim calcmode="lin" valueType="num">
                                      <p:cBhvr>
                                        <p:cTn id="47" dur="2000" fill="hold"/>
                                        <p:tgtEl>
                                          <p:spTgt spid="4"/>
                                        </p:tgtEl>
                                        <p:attrNameLst>
                                          <p:attrName>ppt_h</p:attrName>
                                        </p:attrNameLst>
                                      </p:cBhvr>
                                      <p:tavLst>
                                        <p:tav tm="0">
                                          <p:val>
                                            <p:strVal val="#ppt_h"/>
                                          </p:val>
                                        </p:tav>
                                        <p:tav tm="100000">
                                          <p:val>
                                            <p:strVal val="#ppt_h"/>
                                          </p:val>
                                        </p:tav>
                                      </p:tavLst>
                                    </p:anim>
                                    <p:animEffect transition="in" filter="fade">
                                      <p:cBhvr>
                                        <p:cTn id="48" dur="2000"/>
                                        <p:tgtEl>
                                          <p:spTgt spid="4"/>
                                        </p:tgtEl>
                                      </p:cBhvr>
                                    </p:animEffect>
                                  </p:childTnLst>
                                </p:cTn>
                              </p:par>
                              <p:par>
                                <p:cTn id="49" presetID="1" presetClass="entr" presetSubtype="0" fill="hold" grpId="0" nodeType="withEffect">
                                  <p:stCondLst>
                                    <p:cond delay="0"/>
                                  </p:stCondLst>
                                  <p:childTnLst>
                                    <p:set>
                                      <p:cBhvr>
                                        <p:cTn id="50" dur="1" fill="hold">
                                          <p:stCondLst>
                                            <p:cond delay="0"/>
                                          </p:stCondLst>
                                        </p:cTn>
                                        <p:tgtEl>
                                          <p:spTgt spid="389170"/>
                                        </p:tgtEl>
                                        <p:attrNameLst>
                                          <p:attrName>style.visibility</p:attrName>
                                        </p:attrNameLst>
                                      </p:cBhvr>
                                      <p:to>
                                        <p:strVal val="visible"/>
                                      </p:to>
                                    </p:set>
                                  </p:childTnLst>
                                </p:cTn>
                              </p:par>
                            </p:childTnLst>
                          </p:cTn>
                        </p:par>
                        <p:par>
                          <p:cTn id="51" fill="hold">
                            <p:stCondLst>
                              <p:cond delay="9500"/>
                            </p:stCondLst>
                            <p:childTnLst>
                              <p:par>
                                <p:cTn id="52" presetID="1" presetClass="entr" presetSubtype="0" fill="hold" grpId="0" nodeType="afterEffect">
                                  <p:stCondLst>
                                    <p:cond delay="1500"/>
                                  </p:stCondLst>
                                  <p:childTnLst>
                                    <p:set>
                                      <p:cBhvr>
                                        <p:cTn id="53" dur="1" fill="hold">
                                          <p:stCondLst>
                                            <p:cond delay="0"/>
                                          </p:stCondLst>
                                        </p:cTn>
                                        <p:tgtEl>
                                          <p:spTgt spid="389150"/>
                                        </p:tgtEl>
                                        <p:attrNameLst>
                                          <p:attrName>style.visibility</p:attrName>
                                        </p:attrNameLst>
                                      </p:cBhvr>
                                      <p:to>
                                        <p:strVal val="visible"/>
                                      </p:to>
                                    </p:set>
                                  </p:childTnLst>
                                </p:cTn>
                              </p:par>
                            </p:childTnLst>
                          </p:cTn>
                        </p:par>
                        <p:par>
                          <p:cTn id="54" fill="hold">
                            <p:stCondLst>
                              <p:cond delay="11000"/>
                            </p:stCondLst>
                            <p:childTnLst>
                              <p:par>
                                <p:cTn id="55" presetID="1" presetClass="entr" presetSubtype="0" fill="hold" grpId="0" nodeType="afterEffect">
                                  <p:stCondLst>
                                    <p:cond delay="500"/>
                                  </p:stCondLst>
                                  <p:childTnLst>
                                    <p:set>
                                      <p:cBhvr>
                                        <p:cTn id="56" dur="1" fill="hold">
                                          <p:stCondLst>
                                            <p:cond delay="0"/>
                                          </p:stCondLst>
                                        </p:cTn>
                                        <p:tgtEl>
                                          <p:spTgt spid="389151"/>
                                        </p:tgtEl>
                                        <p:attrNameLst>
                                          <p:attrName>style.visibility</p:attrName>
                                        </p:attrNameLst>
                                      </p:cBhvr>
                                      <p:to>
                                        <p:strVal val="visible"/>
                                      </p:to>
                                    </p:set>
                                  </p:childTnLst>
                                </p:cTn>
                              </p:par>
                            </p:childTnLst>
                          </p:cTn>
                        </p:par>
                        <p:par>
                          <p:cTn id="57" fill="hold">
                            <p:stCondLst>
                              <p:cond delay="11500"/>
                            </p:stCondLst>
                            <p:childTnLst>
                              <p:par>
                                <p:cTn id="58" presetID="1" presetClass="entr" presetSubtype="0" fill="hold" grpId="0" nodeType="afterEffect">
                                  <p:stCondLst>
                                    <p:cond delay="500"/>
                                  </p:stCondLst>
                                  <p:childTnLst>
                                    <p:set>
                                      <p:cBhvr>
                                        <p:cTn id="59" dur="1" fill="hold">
                                          <p:stCondLst>
                                            <p:cond delay="0"/>
                                          </p:stCondLst>
                                        </p:cTn>
                                        <p:tgtEl>
                                          <p:spTgt spid="389152"/>
                                        </p:tgtEl>
                                        <p:attrNameLst>
                                          <p:attrName>style.visibility</p:attrName>
                                        </p:attrNameLst>
                                      </p:cBhvr>
                                      <p:to>
                                        <p:strVal val="visible"/>
                                      </p:to>
                                    </p:set>
                                  </p:childTnLst>
                                </p:cTn>
                              </p:par>
                            </p:childTnLst>
                          </p:cTn>
                        </p:par>
                        <p:par>
                          <p:cTn id="60" fill="hold">
                            <p:stCondLst>
                              <p:cond delay="12000"/>
                            </p:stCondLst>
                            <p:childTnLst>
                              <p:par>
                                <p:cTn id="61" presetID="1" presetClass="entr" presetSubtype="0" fill="hold" grpId="0" nodeType="afterEffect">
                                  <p:stCondLst>
                                    <p:cond delay="500"/>
                                  </p:stCondLst>
                                  <p:childTnLst>
                                    <p:set>
                                      <p:cBhvr>
                                        <p:cTn id="62" dur="1" fill="hold">
                                          <p:stCondLst>
                                            <p:cond delay="0"/>
                                          </p:stCondLst>
                                        </p:cTn>
                                        <p:tgtEl>
                                          <p:spTgt spid="389153"/>
                                        </p:tgtEl>
                                        <p:attrNameLst>
                                          <p:attrName>style.visibility</p:attrName>
                                        </p:attrNameLst>
                                      </p:cBhvr>
                                      <p:to>
                                        <p:strVal val="visible"/>
                                      </p:to>
                                    </p:set>
                                  </p:childTnLst>
                                </p:cTn>
                              </p:par>
                            </p:childTnLst>
                          </p:cTn>
                        </p:par>
                        <p:par>
                          <p:cTn id="63" fill="hold">
                            <p:stCondLst>
                              <p:cond delay="12500"/>
                            </p:stCondLst>
                            <p:childTnLst>
                              <p:par>
                                <p:cTn id="64" presetID="1" presetClass="entr" presetSubtype="0" fill="hold" grpId="0" nodeType="afterEffect">
                                  <p:stCondLst>
                                    <p:cond delay="0"/>
                                  </p:stCondLst>
                                  <p:childTnLst>
                                    <p:set>
                                      <p:cBhvr>
                                        <p:cTn id="65" dur="1" fill="hold">
                                          <p:stCondLst>
                                            <p:cond delay="0"/>
                                          </p:stCondLst>
                                        </p:cTn>
                                        <p:tgtEl>
                                          <p:spTgt spid="38916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89173"/>
                                        </p:tgtEl>
                                        <p:attrNameLst>
                                          <p:attrName>style.visibility</p:attrName>
                                        </p:attrNameLst>
                                      </p:cBhvr>
                                      <p:to>
                                        <p:strVal val="visible"/>
                                      </p:to>
                                    </p:set>
                                  </p:childTnLst>
                                </p:cTn>
                              </p:par>
                            </p:childTnLst>
                          </p:cTn>
                        </p:par>
                        <p:par>
                          <p:cTn id="68" fill="hold">
                            <p:stCondLst>
                              <p:cond delay="12500"/>
                            </p:stCondLst>
                            <p:childTnLst>
                              <p:par>
                                <p:cTn id="69" presetID="55" presetClass="entr" presetSubtype="0" fill="hold" nodeType="afterEffect">
                                  <p:stCondLst>
                                    <p:cond delay="0"/>
                                  </p:stCondLst>
                                  <p:childTnLst>
                                    <p:set>
                                      <p:cBhvr>
                                        <p:cTn id="70" dur="1" fill="hold">
                                          <p:stCondLst>
                                            <p:cond delay="0"/>
                                          </p:stCondLst>
                                        </p:cTn>
                                        <p:tgtEl>
                                          <p:spTgt spid="5"/>
                                        </p:tgtEl>
                                        <p:attrNameLst>
                                          <p:attrName>style.visibility</p:attrName>
                                        </p:attrNameLst>
                                      </p:cBhvr>
                                      <p:to>
                                        <p:strVal val="visible"/>
                                      </p:to>
                                    </p:set>
                                    <p:anim calcmode="lin" valueType="num">
                                      <p:cBhvr>
                                        <p:cTn id="71" dur="2000" fill="hold"/>
                                        <p:tgtEl>
                                          <p:spTgt spid="5"/>
                                        </p:tgtEl>
                                        <p:attrNameLst>
                                          <p:attrName>ppt_w</p:attrName>
                                        </p:attrNameLst>
                                      </p:cBhvr>
                                      <p:tavLst>
                                        <p:tav tm="0">
                                          <p:val>
                                            <p:strVal val="#ppt_w*0.70"/>
                                          </p:val>
                                        </p:tav>
                                        <p:tav tm="100000">
                                          <p:val>
                                            <p:strVal val="#ppt_w"/>
                                          </p:val>
                                        </p:tav>
                                      </p:tavLst>
                                    </p:anim>
                                    <p:anim calcmode="lin" valueType="num">
                                      <p:cBhvr>
                                        <p:cTn id="72" dur="2000" fill="hold"/>
                                        <p:tgtEl>
                                          <p:spTgt spid="5"/>
                                        </p:tgtEl>
                                        <p:attrNameLst>
                                          <p:attrName>ppt_h</p:attrName>
                                        </p:attrNameLst>
                                      </p:cBhvr>
                                      <p:tavLst>
                                        <p:tav tm="0">
                                          <p:val>
                                            <p:strVal val="#ppt_h"/>
                                          </p:val>
                                        </p:tav>
                                        <p:tav tm="100000">
                                          <p:val>
                                            <p:strVal val="#ppt_h"/>
                                          </p:val>
                                        </p:tav>
                                      </p:tavLst>
                                    </p:anim>
                                    <p:animEffect transition="in" filter="fade">
                                      <p:cBhvr>
                                        <p:cTn id="73" dur="2000"/>
                                        <p:tgtEl>
                                          <p:spTgt spid="5"/>
                                        </p:tgtEl>
                                      </p:cBhvr>
                                    </p:animEffect>
                                  </p:childTnLst>
                                </p:cTn>
                              </p:par>
                              <p:par>
                                <p:cTn id="74" presetID="1" presetClass="entr" presetSubtype="0" fill="hold" grpId="0" nodeType="withEffect">
                                  <p:stCondLst>
                                    <p:cond delay="0"/>
                                  </p:stCondLst>
                                  <p:childTnLst>
                                    <p:set>
                                      <p:cBhvr>
                                        <p:cTn id="75" dur="1" fill="hold">
                                          <p:stCondLst>
                                            <p:cond delay="0"/>
                                          </p:stCondLst>
                                        </p:cTn>
                                        <p:tgtEl>
                                          <p:spTgt spid="389171"/>
                                        </p:tgtEl>
                                        <p:attrNameLst>
                                          <p:attrName>style.visibility</p:attrName>
                                        </p:attrNameLst>
                                      </p:cBhvr>
                                      <p:to>
                                        <p:strVal val="visible"/>
                                      </p:to>
                                    </p:set>
                                  </p:childTnLst>
                                </p:cTn>
                              </p:par>
                            </p:childTnLst>
                          </p:cTn>
                        </p:par>
                        <p:par>
                          <p:cTn id="76" fill="hold">
                            <p:stCondLst>
                              <p:cond delay="14500"/>
                            </p:stCondLst>
                            <p:childTnLst>
                              <p:par>
                                <p:cTn id="77" presetID="1" presetClass="entr" presetSubtype="0" fill="hold" grpId="0" nodeType="afterEffect">
                                  <p:stCondLst>
                                    <p:cond delay="500"/>
                                  </p:stCondLst>
                                  <p:childTnLst>
                                    <p:set>
                                      <p:cBhvr>
                                        <p:cTn id="78" dur="1" fill="hold">
                                          <p:stCondLst>
                                            <p:cond delay="0"/>
                                          </p:stCondLst>
                                        </p:cTn>
                                        <p:tgtEl>
                                          <p:spTgt spid="389163"/>
                                        </p:tgtEl>
                                        <p:attrNameLst>
                                          <p:attrName>style.visibility</p:attrName>
                                        </p:attrNameLst>
                                      </p:cBhvr>
                                      <p:to>
                                        <p:strVal val="visible"/>
                                      </p:to>
                                    </p:set>
                                  </p:childTnLst>
                                </p:cTn>
                              </p:par>
                            </p:childTnLst>
                          </p:cTn>
                        </p:par>
                        <p:par>
                          <p:cTn id="79" fill="hold">
                            <p:stCondLst>
                              <p:cond delay="15000"/>
                            </p:stCondLst>
                            <p:childTnLst>
                              <p:par>
                                <p:cTn id="80" presetID="1" presetClass="entr" presetSubtype="0" fill="hold" grpId="0" nodeType="afterEffect">
                                  <p:stCondLst>
                                    <p:cond delay="500"/>
                                  </p:stCondLst>
                                  <p:childTnLst>
                                    <p:set>
                                      <p:cBhvr>
                                        <p:cTn id="81" dur="1" fill="hold">
                                          <p:stCondLst>
                                            <p:cond delay="0"/>
                                          </p:stCondLst>
                                        </p:cTn>
                                        <p:tgtEl>
                                          <p:spTgt spid="389164"/>
                                        </p:tgtEl>
                                        <p:attrNameLst>
                                          <p:attrName>style.visibility</p:attrName>
                                        </p:attrNameLst>
                                      </p:cBhvr>
                                      <p:to>
                                        <p:strVal val="visible"/>
                                      </p:to>
                                    </p:set>
                                  </p:childTnLst>
                                </p:cTn>
                              </p:par>
                            </p:childTnLst>
                          </p:cTn>
                        </p:par>
                        <p:par>
                          <p:cTn id="82" fill="hold">
                            <p:stCondLst>
                              <p:cond delay="15500"/>
                            </p:stCondLst>
                            <p:childTnLst>
                              <p:par>
                                <p:cTn id="83" presetID="1" presetClass="entr" presetSubtype="0" fill="hold" grpId="0" nodeType="afterEffect">
                                  <p:stCondLst>
                                    <p:cond delay="500"/>
                                  </p:stCondLst>
                                  <p:childTnLst>
                                    <p:set>
                                      <p:cBhvr>
                                        <p:cTn id="84" dur="1" fill="hold">
                                          <p:stCondLst>
                                            <p:cond delay="0"/>
                                          </p:stCondLst>
                                        </p:cTn>
                                        <p:tgtEl>
                                          <p:spTgt spid="389165"/>
                                        </p:tgtEl>
                                        <p:attrNameLst>
                                          <p:attrName>style.visibility</p:attrName>
                                        </p:attrNameLst>
                                      </p:cBhvr>
                                      <p:to>
                                        <p:strVal val="visible"/>
                                      </p:to>
                                    </p:set>
                                  </p:childTnLst>
                                </p:cTn>
                              </p:par>
                            </p:childTnLst>
                          </p:cTn>
                        </p:par>
                        <p:par>
                          <p:cTn id="85" fill="hold">
                            <p:stCondLst>
                              <p:cond delay="16000"/>
                            </p:stCondLst>
                            <p:childTnLst>
                              <p:par>
                                <p:cTn id="86" presetID="1" presetClass="entr" presetSubtype="0" fill="hold" grpId="0" nodeType="afterEffect">
                                  <p:stCondLst>
                                    <p:cond delay="500"/>
                                  </p:stCondLst>
                                  <p:childTnLst>
                                    <p:set>
                                      <p:cBhvr>
                                        <p:cTn id="87" dur="1" fill="hold">
                                          <p:stCondLst>
                                            <p:cond delay="0"/>
                                          </p:stCondLst>
                                        </p:cTn>
                                        <p:tgtEl>
                                          <p:spTgt spid="389166"/>
                                        </p:tgtEl>
                                        <p:attrNameLst>
                                          <p:attrName>style.visibility</p:attrName>
                                        </p:attrNameLst>
                                      </p:cBhvr>
                                      <p:to>
                                        <p:strVal val="visible"/>
                                      </p:to>
                                    </p:set>
                                  </p:childTnLst>
                                </p:cTn>
                              </p:par>
                            </p:childTnLst>
                          </p:cTn>
                        </p:par>
                        <p:par>
                          <p:cTn id="88" fill="hold">
                            <p:stCondLst>
                              <p:cond delay="16500"/>
                            </p:stCondLst>
                            <p:childTnLst>
                              <p:par>
                                <p:cTn id="89" presetID="1" presetClass="entr" presetSubtype="0" fill="hold" grpId="0" nodeType="afterEffect">
                                  <p:stCondLst>
                                    <p:cond delay="500"/>
                                  </p:stCondLst>
                                  <p:childTnLst>
                                    <p:set>
                                      <p:cBhvr>
                                        <p:cTn id="90" dur="1" fill="hold">
                                          <p:stCondLst>
                                            <p:cond delay="0"/>
                                          </p:stCondLst>
                                        </p:cTn>
                                        <p:tgtEl>
                                          <p:spTgt spid="389167"/>
                                        </p:tgtEl>
                                        <p:attrNameLst>
                                          <p:attrName>style.visibility</p:attrName>
                                        </p:attrNameLst>
                                      </p:cBhvr>
                                      <p:to>
                                        <p:strVal val="visible"/>
                                      </p:to>
                                    </p:set>
                                  </p:childTnLst>
                                </p:cTn>
                              </p:par>
                            </p:childTnLst>
                          </p:cTn>
                        </p:par>
                        <p:par>
                          <p:cTn id="91" fill="hold">
                            <p:stCondLst>
                              <p:cond delay="17000"/>
                            </p:stCondLst>
                            <p:childTnLst>
                              <p:par>
                                <p:cTn id="92" presetID="1" presetClass="entr" presetSubtype="0" fill="hold" grpId="0" nodeType="afterEffect">
                                  <p:stCondLst>
                                    <p:cond delay="500"/>
                                  </p:stCondLst>
                                  <p:childTnLst>
                                    <p:set>
                                      <p:cBhvr>
                                        <p:cTn id="93" dur="1" fill="hold">
                                          <p:stCondLst>
                                            <p:cond delay="0"/>
                                          </p:stCondLst>
                                        </p:cTn>
                                        <p:tgtEl>
                                          <p:spTgt spid="389168"/>
                                        </p:tgtEl>
                                        <p:attrNameLst>
                                          <p:attrName>style.visibility</p:attrName>
                                        </p:attrNameLst>
                                      </p:cBhvr>
                                      <p:to>
                                        <p:strVal val="visible"/>
                                      </p:to>
                                    </p:set>
                                  </p:childTnLst>
                                </p:cTn>
                              </p:par>
                            </p:childTnLst>
                          </p:cTn>
                        </p:par>
                        <p:par>
                          <p:cTn id="94" fill="hold">
                            <p:stCondLst>
                              <p:cond delay="17500"/>
                            </p:stCondLst>
                            <p:childTnLst>
                              <p:par>
                                <p:cTn id="95" presetID="1" presetClass="entr" presetSubtype="0" fill="hold" grpId="0" nodeType="afterEffect">
                                  <p:stCondLst>
                                    <p:cond delay="500"/>
                                  </p:stCondLst>
                                  <p:childTnLst>
                                    <p:set>
                                      <p:cBhvr>
                                        <p:cTn id="96" dur="1" fill="hold">
                                          <p:stCondLst>
                                            <p:cond delay="0"/>
                                          </p:stCondLst>
                                        </p:cTn>
                                        <p:tgtEl>
                                          <p:spTgt spid="389169"/>
                                        </p:tgtEl>
                                        <p:attrNameLst>
                                          <p:attrName>style.visibility</p:attrName>
                                        </p:attrNameLst>
                                      </p:cBhvr>
                                      <p:to>
                                        <p:strVal val="visible"/>
                                      </p:to>
                                    </p:set>
                                  </p:childTnLst>
                                </p:cTn>
                              </p:par>
                            </p:childTnLst>
                          </p:cTn>
                        </p:par>
                        <p:par>
                          <p:cTn id="97" fill="hold">
                            <p:stCondLst>
                              <p:cond delay="18000"/>
                            </p:stCondLst>
                            <p:childTnLst>
                              <p:par>
                                <p:cTn id="98" presetID="1" presetClass="entr" presetSubtype="0" fill="hold" grpId="0" nodeType="afterEffect">
                                  <p:stCondLst>
                                    <p:cond delay="1000"/>
                                  </p:stCondLst>
                                  <p:childTnLst>
                                    <p:set>
                                      <p:cBhvr>
                                        <p:cTn id="99" dur="1" fill="hold">
                                          <p:stCondLst>
                                            <p:cond delay="0"/>
                                          </p:stCondLst>
                                        </p:cTn>
                                        <p:tgtEl>
                                          <p:spTgt spid="389154"/>
                                        </p:tgtEl>
                                        <p:attrNameLst>
                                          <p:attrName>style.visibility</p:attrName>
                                        </p:attrNameLst>
                                      </p:cBhvr>
                                      <p:to>
                                        <p:strVal val="visible"/>
                                      </p:to>
                                    </p:set>
                                  </p:childTnLst>
                                </p:cTn>
                              </p:par>
                            </p:childTnLst>
                          </p:cTn>
                        </p:par>
                        <p:par>
                          <p:cTn id="100" fill="hold">
                            <p:stCondLst>
                              <p:cond delay="19000"/>
                            </p:stCondLst>
                            <p:childTnLst>
                              <p:par>
                                <p:cTn id="101" presetID="1" presetClass="entr" presetSubtype="0" fill="hold" grpId="0" nodeType="afterEffect">
                                  <p:stCondLst>
                                    <p:cond delay="500"/>
                                  </p:stCondLst>
                                  <p:childTnLst>
                                    <p:set>
                                      <p:cBhvr>
                                        <p:cTn id="102" dur="1" fill="hold">
                                          <p:stCondLst>
                                            <p:cond delay="0"/>
                                          </p:stCondLst>
                                        </p:cTn>
                                        <p:tgtEl>
                                          <p:spTgt spid="389155"/>
                                        </p:tgtEl>
                                        <p:attrNameLst>
                                          <p:attrName>style.visibility</p:attrName>
                                        </p:attrNameLst>
                                      </p:cBhvr>
                                      <p:to>
                                        <p:strVal val="visible"/>
                                      </p:to>
                                    </p:set>
                                  </p:childTnLst>
                                </p:cTn>
                              </p:par>
                            </p:childTnLst>
                          </p:cTn>
                        </p:par>
                        <p:par>
                          <p:cTn id="103" fill="hold">
                            <p:stCondLst>
                              <p:cond delay="19500"/>
                            </p:stCondLst>
                            <p:childTnLst>
                              <p:par>
                                <p:cTn id="104" presetID="1" presetClass="entr" presetSubtype="0" fill="hold" grpId="0" nodeType="afterEffect">
                                  <p:stCondLst>
                                    <p:cond delay="500"/>
                                  </p:stCondLst>
                                  <p:childTnLst>
                                    <p:set>
                                      <p:cBhvr>
                                        <p:cTn id="105" dur="1" fill="hold">
                                          <p:stCondLst>
                                            <p:cond delay="0"/>
                                          </p:stCondLst>
                                        </p:cTn>
                                        <p:tgtEl>
                                          <p:spTgt spid="389156"/>
                                        </p:tgtEl>
                                        <p:attrNameLst>
                                          <p:attrName>style.visibility</p:attrName>
                                        </p:attrNameLst>
                                      </p:cBhvr>
                                      <p:to>
                                        <p:strVal val="visible"/>
                                      </p:to>
                                    </p:set>
                                  </p:childTnLst>
                                </p:cTn>
                              </p:par>
                            </p:childTnLst>
                          </p:cTn>
                        </p:par>
                        <p:par>
                          <p:cTn id="106" fill="hold">
                            <p:stCondLst>
                              <p:cond delay="20000"/>
                            </p:stCondLst>
                            <p:childTnLst>
                              <p:par>
                                <p:cTn id="107" presetID="1" presetClass="entr" presetSubtype="0" fill="hold" grpId="0" nodeType="afterEffect">
                                  <p:stCondLst>
                                    <p:cond delay="500"/>
                                  </p:stCondLst>
                                  <p:childTnLst>
                                    <p:set>
                                      <p:cBhvr>
                                        <p:cTn id="108" dur="1" fill="hold">
                                          <p:stCondLst>
                                            <p:cond delay="0"/>
                                          </p:stCondLst>
                                        </p:cTn>
                                        <p:tgtEl>
                                          <p:spTgt spid="389162"/>
                                        </p:tgtEl>
                                        <p:attrNameLst>
                                          <p:attrName>style.visibility</p:attrName>
                                        </p:attrNameLst>
                                      </p:cBhvr>
                                      <p:to>
                                        <p:strVal val="visible"/>
                                      </p:to>
                                    </p:set>
                                  </p:childTnLst>
                                </p:cTn>
                              </p:par>
                            </p:childTnLst>
                          </p:cTn>
                        </p:par>
                        <p:par>
                          <p:cTn id="109" fill="hold">
                            <p:stCondLst>
                              <p:cond delay="20500"/>
                            </p:stCondLst>
                            <p:childTnLst>
                              <p:par>
                                <p:cTn id="110" presetID="1" presetClass="entr" presetSubtype="0" fill="hold" grpId="0" nodeType="afterEffect">
                                  <p:stCondLst>
                                    <p:cond delay="0"/>
                                  </p:stCondLst>
                                  <p:childTnLst>
                                    <p:set>
                                      <p:cBhvr>
                                        <p:cTn id="111" dur="1" fill="hold">
                                          <p:stCondLst>
                                            <p:cond delay="0"/>
                                          </p:stCondLst>
                                        </p:cTn>
                                        <p:tgtEl>
                                          <p:spTgt spid="389137"/>
                                        </p:tgtEl>
                                        <p:attrNameLst>
                                          <p:attrName>style.visibility</p:attrName>
                                        </p:attrNameLst>
                                      </p:cBhvr>
                                      <p:to>
                                        <p:strVal val="visible"/>
                                      </p:to>
                                    </p:set>
                                  </p:childTnLst>
                                </p:cTn>
                              </p:par>
                            </p:childTnLst>
                          </p:cTn>
                        </p:par>
                        <p:par>
                          <p:cTn id="112" fill="hold">
                            <p:stCondLst>
                              <p:cond delay="20500"/>
                            </p:stCondLst>
                            <p:childTnLst>
                              <p:par>
                                <p:cTn id="113" presetID="1" presetClass="entr" presetSubtype="0" fill="hold" grpId="0" nodeType="afterEffect">
                                  <p:stCondLst>
                                    <p:cond delay="500"/>
                                  </p:stCondLst>
                                  <p:childTnLst>
                                    <p:set>
                                      <p:cBhvr>
                                        <p:cTn id="114" dur="1" fill="hold">
                                          <p:stCondLst>
                                            <p:cond delay="0"/>
                                          </p:stCondLst>
                                        </p:cTn>
                                        <p:tgtEl>
                                          <p:spTgt spid="389138"/>
                                        </p:tgtEl>
                                        <p:attrNameLst>
                                          <p:attrName>style.visibility</p:attrName>
                                        </p:attrNameLst>
                                      </p:cBhvr>
                                      <p:to>
                                        <p:strVal val="visible"/>
                                      </p:to>
                                    </p:set>
                                  </p:childTnLst>
                                </p:cTn>
                              </p:par>
                            </p:childTnLst>
                          </p:cTn>
                        </p:par>
                        <p:par>
                          <p:cTn id="115" fill="hold">
                            <p:stCondLst>
                              <p:cond delay="21000"/>
                            </p:stCondLst>
                            <p:childTnLst>
                              <p:par>
                                <p:cTn id="116" presetID="1" presetClass="entr" presetSubtype="0" fill="hold" grpId="0" nodeType="afterEffect">
                                  <p:stCondLst>
                                    <p:cond delay="500"/>
                                  </p:stCondLst>
                                  <p:childTnLst>
                                    <p:set>
                                      <p:cBhvr>
                                        <p:cTn id="117" dur="1" fill="hold">
                                          <p:stCondLst>
                                            <p:cond delay="0"/>
                                          </p:stCondLst>
                                        </p:cTn>
                                        <p:tgtEl>
                                          <p:spTgt spid="389139"/>
                                        </p:tgtEl>
                                        <p:attrNameLst>
                                          <p:attrName>style.visibility</p:attrName>
                                        </p:attrNameLst>
                                      </p:cBhvr>
                                      <p:to>
                                        <p:strVal val="visible"/>
                                      </p:to>
                                    </p:set>
                                  </p:childTnLst>
                                </p:cTn>
                              </p:par>
                            </p:childTnLst>
                          </p:cTn>
                        </p:par>
                        <p:par>
                          <p:cTn id="118" fill="hold">
                            <p:stCondLst>
                              <p:cond delay="21500"/>
                            </p:stCondLst>
                            <p:childTnLst>
                              <p:par>
                                <p:cTn id="119" presetID="1" presetClass="entr" presetSubtype="0" fill="hold" grpId="0" nodeType="afterEffect">
                                  <p:stCondLst>
                                    <p:cond delay="500"/>
                                  </p:stCondLst>
                                  <p:childTnLst>
                                    <p:set>
                                      <p:cBhvr>
                                        <p:cTn id="120" dur="1" fill="hold">
                                          <p:stCondLst>
                                            <p:cond delay="0"/>
                                          </p:stCondLst>
                                        </p:cTn>
                                        <p:tgtEl>
                                          <p:spTgt spid="389140"/>
                                        </p:tgtEl>
                                        <p:attrNameLst>
                                          <p:attrName>style.visibility</p:attrName>
                                        </p:attrNameLst>
                                      </p:cBhvr>
                                      <p:to>
                                        <p:strVal val="visible"/>
                                      </p:to>
                                    </p:set>
                                  </p:childTnLst>
                                </p:cTn>
                              </p:par>
                            </p:childTnLst>
                          </p:cTn>
                        </p:par>
                        <p:par>
                          <p:cTn id="121" fill="hold">
                            <p:stCondLst>
                              <p:cond delay="22000"/>
                            </p:stCondLst>
                            <p:childTnLst>
                              <p:par>
                                <p:cTn id="122" presetID="1" presetClass="entr" presetSubtype="0" fill="hold" grpId="0" nodeType="afterEffect">
                                  <p:stCondLst>
                                    <p:cond delay="500"/>
                                  </p:stCondLst>
                                  <p:childTnLst>
                                    <p:set>
                                      <p:cBhvr>
                                        <p:cTn id="123" dur="1" fill="hold">
                                          <p:stCondLst>
                                            <p:cond delay="0"/>
                                          </p:stCondLst>
                                        </p:cTn>
                                        <p:tgtEl>
                                          <p:spTgt spid="389141"/>
                                        </p:tgtEl>
                                        <p:attrNameLst>
                                          <p:attrName>style.visibility</p:attrName>
                                        </p:attrNameLst>
                                      </p:cBhvr>
                                      <p:to>
                                        <p:strVal val="visible"/>
                                      </p:to>
                                    </p:set>
                                  </p:childTnLst>
                                </p:cTn>
                              </p:par>
                            </p:childTnLst>
                          </p:cTn>
                        </p:par>
                        <p:par>
                          <p:cTn id="124" fill="hold">
                            <p:stCondLst>
                              <p:cond delay="22500"/>
                            </p:stCondLst>
                            <p:childTnLst>
                              <p:par>
                                <p:cTn id="125" presetID="1" presetClass="entr" presetSubtype="0" fill="hold" grpId="0" nodeType="afterEffect">
                                  <p:stCondLst>
                                    <p:cond delay="500"/>
                                  </p:stCondLst>
                                  <p:childTnLst>
                                    <p:set>
                                      <p:cBhvr>
                                        <p:cTn id="126" dur="1" fill="hold">
                                          <p:stCondLst>
                                            <p:cond delay="0"/>
                                          </p:stCondLst>
                                        </p:cTn>
                                        <p:tgtEl>
                                          <p:spTgt spid="389142"/>
                                        </p:tgtEl>
                                        <p:attrNameLst>
                                          <p:attrName>style.visibility</p:attrName>
                                        </p:attrNameLst>
                                      </p:cBhvr>
                                      <p:to>
                                        <p:strVal val="visible"/>
                                      </p:to>
                                    </p:set>
                                  </p:childTnLst>
                                </p:cTn>
                              </p:par>
                            </p:childTnLst>
                          </p:cTn>
                        </p:par>
                        <p:par>
                          <p:cTn id="127" fill="hold">
                            <p:stCondLst>
                              <p:cond delay="23000"/>
                            </p:stCondLst>
                            <p:childTnLst>
                              <p:par>
                                <p:cTn id="128" presetID="1" presetClass="entr" presetSubtype="0" fill="hold" grpId="0" nodeType="afterEffect">
                                  <p:stCondLst>
                                    <p:cond delay="500"/>
                                  </p:stCondLst>
                                  <p:childTnLst>
                                    <p:set>
                                      <p:cBhvr>
                                        <p:cTn id="129" dur="1" fill="hold">
                                          <p:stCondLst>
                                            <p:cond delay="0"/>
                                          </p:stCondLst>
                                        </p:cTn>
                                        <p:tgtEl>
                                          <p:spTgt spid="389143"/>
                                        </p:tgtEl>
                                        <p:attrNameLst>
                                          <p:attrName>style.visibility</p:attrName>
                                        </p:attrNameLst>
                                      </p:cBhvr>
                                      <p:to>
                                        <p:strVal val="visible"/>
                                      </p:to>
                                    </p:set>
                                  </p:childTnLst>
                                </p:cTn>
                              </p:par>
                            </p:childTnLst>
                          </p:cTn>
                        </p:par>
                        <p:par>
                          <p:cTn id="130" fill="hold">
                            <p:stCondLst>
                              <p:cond delay="23500"/>
                            </p:stCondLst>
                            <p:childTnLst>
                              <p:par>
                                <p:cTn id="131" presetID="1" presetClass="entr" presetSubtype="0" fill="hold" grpId="0" nodeType="afterEffect">
                                  <p:stCondLst>
                                    <p:cond delay="500"/>
                                  </p:stCondLst>
                                  <p:childTnLst>
                                    <p:set>
                                      <p:cBhvr>
                                        <p:cTn id="132" dur="1" fill="hold">
                                          <p:stCondLst>
                                            <p:cond delay="0"/>
                                          </p:stCondLst>
                                        </p:cTn>
                                        <p:tgtEl>
                                          <p:spTgt spid="389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8" grpId="0" animBg="1"/>
      <p:bldP spid="389129" grpId="0"/>
      <p:bldP spid="389130" grpId="0" animBg="1"/>
      <p:bldP spid="389131" grpId="0" animBg="1"/>
      <p:bldP spid="389132" grpId="0" animBg="1"/>
      <p:bldP spid="389133" grpId="0" animBg="1"/>
      <p:bldP spid="389134" grpId="0" animBg="1"/>
      <p:bldP spid="389135" grpId="0" animBg="1"/>
      <p:bldP spid="389136" grpId="0" animBg="1"/>
      <p:bldP spid="389137" grpId="0" animBg="1"/>
      <p:bldP spid="389138" grpId="0" animBg="1"/>
      <p:bldP spid="389139" grpId="0" animBg="1"/>
      <p:bldP spid="389140" grpId="0" animBg="1"/>
      <p:bldP spid="389141" grpId="0" animBg="1"/>
      <p:bldP spid="389142" grpId="0" animBg="1"/>
      <p:bldP spid="389143" grpId="0" animBg="1"/>
      <p:bldP spid="389144" grpId="0" animBg="1"/>
      <p:bldP spid="389149" grpId="0" animBg="1"/>
      <p:bldP spid="389150" grpId="0" animBg="1"/>
      <p:bldP spid="389151" grpId="0" animBg="1"/>
      <p:bldP spid="389152" grpId="0" animBg="1"/>
      <p:bldP spid="389153" grpId="0" animBg="1"/>
      <p:bldP spid="389154" grpId="0" animBg="1"/>
      <p:bldP spid="389155" grpId="0" animBg="1"/>
      <p:bldP spid="389156" grpId="0" animBg="1"/>
      <p:bldP spid="389161" grpId="0" animBg="1"/>
      <p:bldP spid="389162" grpId="0" animBg="1"/>
      <p:bldP spid="389163" grpId="0" animBg="1"/>
      <p:bldP spid="389164" grpId="0" animBg="1"/>
      <p:bldP spid="389165" grpId="0" animBg="1"/>
      <p:bldP spid="389166" grpId="0" animBg="1"/>
      <p:bldP spid="389167" grpId="0" animBg="1"/>
      <p:bldP spid="389168" grpId="0" animBg="1"/>
      <p:bldP spid="389169" grpId="0" animBg="1"/>
      <p:bldP spid="389170" grpId="0"/>
      <p:bldP spid="389171" grpId="0"/>
      <p:bldP spid="389172" grpId="0"/>
      <p:bldP spid="38917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custDataLst>
              <p:tags r:id="rId1"/>
            </p:custDataLst>
          </p:nvPr>
        </p:nvSpPr>
        <p:spPr/>
        <p:txBody>
          <a:bodyPr>
            <a:normAutofit/>
          </a:bodyPr>
          <a:lstStyle/>
          <a:p>
            <a:pPr eaLnBrk="1" hangingPunct="1"/>
            <a:r>
              <a:rPr lang="de-CH" smtClean="0"/>
              <a:t>Das aktuelle Objekt</a:t>
            </a:r>
          </a:p>
        </p:txBody>
      </p:sp>
      <p:sp>
        <p:nvSpPr>
          <p:cNvPr id="23556" name="Rectangle 3"/>
          <p:cNvSpPr>
            <a:spLocks noGrp="1" noChangeArrowheads="1"/>
          </p:cNvSpPr>
          <p:nvPr>
            <p:ph idx="1"/>
            <p:custDataLst>
              <p:tags r:id="rId2"/>
            </p:custDataLst>
          </p:nvPr>
        </p:nvSpPr>
        <p:spPr/>
        <p:txBody>
          <a:bodyPr>
            <a:normAutofit/>
          </a:bodyPr>
          <a:lstStyle/>
          <a:p>
            <a:r>
              <a:rPr lang="de-CH" dirty="0" smtClean="0">
                <a:solidFill>
                  <a:schemeClr val="tx1"/>
                </a:solidFill>
              </a:rPr>
              <a:t>Zu jeder Zeit während einer Ausführung gibt es ein </a:t>
            </a:r>
            <a:r>
              <a:rPr lang="de-CH" dirty="0" smtClean="0">
                <a:solidFill>
                  <a:srgbClr val="993300"/>
                </a:solidFill>
              </a:rPr>
              <a:t>aktuelles Objekt</a:t>
            </a:r>
            <a:r>
              <a:rPr lang="de-CH" dirty="0" smtClean="0">
                <a:solidFill>
                  <a:schemeClr val="tx1"/>
                </a:solidFill>
              </a:rPr>
              <a:t>, auf welchem das aktuelle Feature aufgerufen wird.</a:t>
            </a:r>
          </a:p>
          <a:p>
            <a:endParaRPr lang="de-CH" dirty="0" smtClean="0">
              <a:solidFill>
                <a:schemeClr val="tx1"/>
              </a:solidFill>
            </a:endParaRPr>
          </a:p>
          <a:p>
            <a:r>
              <a:rPr lang="de-CH" dirty="0" smtClean="0">
                <a:solidFill>
                  <a:schemeClr val="tx1"/>
                </a:solidFill>
              </a:rPr>
              <a:t>Zu Beginn ist dies das Wurzelobjekt.</a:t>
            </a:r>
          </a:p>
          <a:p>
            <a:endParaRPr lang="de-CH" dirty="0" smtClean="0">
              <a:solidFill>
                <a:schemeClr val="tx1"/>
              </a:solidFill>
            </a:endParaRPr>
          </a:p>
          <a:p>
            <a:pPr>
              <a:lnSpc>
                <a:spcPct val="70000"/>
              </a:lnSpc>
            </a:pPr>
            <a:r>
              <a:rPr lang="de-CH" dirty="0" smtClean="0">
                <a:solidFill>
                  <a:schemeClr val="tx1"/>
                </a:solidFill>
              </a:rPr>
              <a:t>Während eines „qualifizierten“ Aufrufs</a:t>
            </a:r>
            <a:r>
              <a:rPr lang="de-CH" dirty="0" smtClean="0"/>
              <a:t> </a:t>
            </a:r>
            <a:r>
              <a:rPr lang="de-CH" i="1" dirty="0" smtClean="0">
                <a:solidFill>
                  <a:srgbClr val="3333FF"/>
                </a:solidFill>
              </a:rPr>
              <a:t>x</a:t>
            </a:r>
            <a:r>
              <a:rPr lang="de-CH" sz="4000" dirty="0" smtClean="0">
                <a:solidFill>
                  <a:srgbClr val="3333FF"/>
                </a:solidFill>
              </a:rPr>
              <a:t>.</a:t>
            </a:r>
            <a:r>
              <a:rPr lang="de-CH" i="1" dirty="0" smtClean="0">
                <a:solidFill>
                  <a:srgbClr val="3333FF"/>
                </a:solidFill>
              </a:rPr>
              <a:t>f </a:t>
            </a:r>
            <a:r>
              <a:rPr lang="de-CH" dirty="0" smtClean="0">
                <a:solidFill>
                  <a:srgbClr val="3333FF"/>
                </a:solidFill>
              </a:rPr>
              <a:t>(</a:t>
            </a:r>
            <a:r>
              <a:rPr lang="de-CH" i="1" dirty="0" smtClean="0">
                <a:solidFill>
                  <a:srgbClr val="3333FF"/>
                </a:solidFill>
              </a:rPr>
              <a:t>a</a:t>
            </a:r>
            <a:r>
              <a:rPr lang="de-CH" dirty="0" smtClean="0">
                <a:solidFill>
                  <a:srgbClr val="3333FF"/>
                </a:solidFill>
              </a:rPr>
              <a:t>)</a:t>
            </a:r>
            <a:r>
              <a:rPr lang="de-CH" dirty="0" smtClean="0">
                <a:solidFill>
                  <a:schemeClr val="tx1"/>
                </a:solidFill>
              </a:rPr>
              <a:t> ist das neue aktuelle Objekt dasjenige, das an </a:t>
            </a:r>
            <a:r>
              <a:rPr lang="de-CH" i="1" dirty="0" smtClean="0">
                <a:solidFill>
                  <a:srgbClr val="3333FF"/>
                </a:solidFill>
              </a:rPr>
              <a:t>x</a:t>
            </a:r>
            <a:r>
              <a:rPr lang="de-CH" dirty="0" smtClean="0">
                <a:solidFill>
                  <a:schemeClr val="tx1"/>
                </a:solidFill>
              </a:rPr>
              <a:t> gebunden ist.</a:t>
            </a:r>
            <a:endParaRPr lang="de-CH" dirty="0" smtClean="0"/>
          </a:p>
          <a:p>
            <a:endParaRPr lang="de-CH" dirty="0" smtClean="0"/>
          </a:p>
          <a:p>
            <a:r>
              <a:rPr lang="de-CH" dirty="0" smtClean="0">
                <a:solidFill>
                  <a:schemeClr val="tx1"/>
                </a:solidFill>
              </a:rPr>
              <a:t>Nach einem solchen Aufruf übernimmt das vorherige aktuelle Objekt wieder seine Rolle.</a:t>
            </a:r>
          </a:p>
          <a:p>
            <a:r>
              <a:rPr lang="de-CH" dirty="0" smtClean="0"/>
              <a:t>		</a:t>
            </a:r>
            <a:r>
              <a:rPr lang="de-CH" dirty="0" smtClean="0">
                <a:solidFill>
                  <a:srgbClr val="990000"/>
                </a:solidFill>
              </a:rPr>
              <a:t>“Allgemeine Relativität”</a:t>
            </a:r>
          </a:p>
          <a:p>
            <a:endParaRPr lang="de-CH" dirty="0">
              <a:solidFill>
                <a:schemeClr val="tx1"/>
              </a:solidFill>
            </a:endParaRPr>
          </a:p>
        </p:txBody>
      </p:sp>
    </p:spTree>
    <p:extLst>
      <p:ext uri="{BB962C8B-B14F-4D97-AF65-F5344CB8AC3E}">
        <p14:creationId xmlns:p14="http://schemas.microsoft.com/office/powerpoint/2010/main" val="3549447702"/>
      </p:ext>
    </p:extLst>
  </p:cSld>
  <p:clrMapOvr>
    <a:masterClrMapping/>
  </p:clrMapOvr>
  <p:transition xmlns:p14="http://schemas.microsoft.com/office/powerpoint/2010/main">
    <p:newsflash/>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1922964" y="2789269"/>
            <a:ext cx="3468186" cy="30791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defTabSz="528638" eaLnBrk="0" hangingPunct="0">
              <a:spcBef>
                <a:spcPct val="20000"/>
              </a:spcBef>
              <a:buFont typeface="Wingdings" pitchFamily="2" charset="2"/>
              <a:buNone/>
            </a:pPr>
            <a:endParaRPr lang="de-CH" b="1" dirty="0">
              <a:solidFill>
                <a:schemeClr val="accent2"/>
              </a:solidFill>
              <a:latin typeface="Custom_Constantia" panose="02030602050306030303" pitchFamily="18" charset="0"/>
            </a:endParaRPr>
          </a:p>
        </p:txBody>
      </p:sp>
      <p:sp>
        <p:nvSpPr>
          <p:cNvPr id="24580" name="Rectangle 4"/>
          <p:cNvSpPr>
            <a:spLocks noGrp="1" noChangeArrowheads="1"/>
          </p:cNvSpPr>
          <p:nvPr>
            <p:ph type="title"/>
            <p:custDataLst>
              <p:tags r:id="rId2"/>
            </p:custDataLst>
          </p:nvPr>
        </p:nvSpPr>
        <p:spPr/>
        <p:txBody>
          <a:bodyPr>
            <a:normAutofit/>
          </a:bodyPr>
          <a:lstStyle/>
          <a:p>
            <a:pPr eaLnBrk="1" hangingPunct="1"/>
            <a:r>
              <a:rPr lang="de-CH" smtClean="0"/>
              <a:t>Featureaufrufe</a:t>
            </a:r>
          </a:p>
        </p:txBody>
      </p:sp>
      <p:sp>
        <p:nvSpPr>
          <p:cNvPr id="24581" name="Rectangle 5"/>
          <p:cNvSpPr>
            <a:spLocks noGrp="1" noChangeArrowheads="1"/>
          </p:cNvSpPr>
          <p:nvPr>
            <p:ph idx="1"/>
            <p:custDataLst>
              <p:tags r:id="rId3"/>
            </p:custDataLst>
          </p:nvPr>
        </p:nvSpPr>
        <p:spPr/>
        <p:txBody>
          <a:bodyPr/>
          <a:lstStyle/>
          <a:p>
            <a:pPr defTabSz="540000">
              <a:spcBef>
                <a:spcPts val="0"/>
              </a:spcBef>
            </a:pPr>
            <a:r>
              <a:rPr lang="de-CH" sz="2000" dirty="0" smtClean="0">
                <a:solidFill>
                  <a:schemeClr val="tx1"/>
                </a:solidFill>
              </a:rPr>
              <a:t>In</a:t>
            </a:r>
            <a:r>
              <a:rPr lang="de-CH" sz="2000" dirty="0" smtClean="0"/>
              <a:t> </a:t>
            </a:r>
            <a:r>
              <a:rPr lang="de-CH" sz="2000" i="1" dirty="0" smtClean="0">
                <a:solidFill>
                  <a:srgbClr val="3333FF"/>
                </a:solidFill>
              </a:rPr>
              <a:t>STATION:</a:t>
            </a:r>
          </a:p>
          <a:p>
            <a:pPr defTabSz="540000">
              <a:spcBef>
                <a:spcPts val="0"/>
              </a:spcBef>
            </a:pPr>
            <a:endParaRPr lang="de-CH" sz="2000" i="1" dirty="0" smtClean="0">
              <a:solidFill>
                <a:srgbClr val="3333FF"/>
              </a:solidFill>
            </a:endParaRPr>
          </a:p>
          <a:p>
            <a:pPr defTabSz="540000">
              <a:spcBef>
                <a:spcPts val="0"/>
              </a:spcBef>
            </a:pPr>
            <a:r>
              <a:rPr lang="de-CH" sz="2000" i="1" dirty="0" smtClean="0">
                <a:solidFill>
                  <a:srgbClr val="3333FF"/>
                </a:solidFill>
              </a:rPr>
              <a:t>	position</a:t>
            </a:r>
            <a:r>
              <a:rPr lang="de-CH" sz="2000" dirty="0" smtClean="0">
                <a:solidFill>
                  <a:srgbClr val="3333FF"/>
                </a:solidFill>
              </a:rPr>
              <a:t>: </a:t>
            </a:r>
            <a:r>
              <a:rPr lang="de-CH" sz="2000" i="1" dirty="0" smtClean="0">
                <a:solidFill>
                  <a:srgbClr val="3333FF"/>
                </a:solidFill>
              </a:rPr>
              <a:t>VECTOR</a:t>
            </a:r>
          </a:p>
          <a:p>
            <a:pPr defTabSz="540000">
              <a:spcBef>
                <a:spcPts val="0"/>
              </a:spcBef>
            </a:pPr>
            <a:endParaRPr lang="de-CH" sz="2000" dirty="0" smtClean="0">
              <a:solidFill>
                <a:srgbClr val="3333FF"/>
              </a:solidFill>
            </a:endParaRPr>
          </a:p>
          <a:p>
            <a:pPr defTabSz="540000">
              <a:spcBef>
                <a:spcPts val="0"/>
              </a:spcBef>
            </a:pPr>
            <a:r>
              <a:rPr lang="de-CH" sz="2000" i="1" dirty="0" smtClean="0">
                <a:solidFill>
                  <a:srgbClr val="3333FF"/>
                </a:solidFill>
              </a:rPr>
              <a:t>	</a:t>
            </a:r>
            <a:r>
              <a:rPr lang="de-CH" sz="2000" i="1" dirty="0" err="1" smtClean="0">
                <a:solidFill>
                  <a:srgbClr val="3333FF"/>
                </a:solidFill>
              </a:rPr>
              <a:t>set_position</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1200" i="1" dirty="0" smtClean="0">
                <a:solidFill>
                  <a:srgbClr val="3333FF"/>
                </a:solidFill>
              </a:rPr>
              <a:t> </a:t>
            </a:r>
            <a:r>
              <a:rPr lang="de-CH" sz="2000" dirty="0" smtClean="0">
                <a:solidFill>
                  <a:srgbClr val="3333FF"/>
                </a:solidFill>
              </a:rPr>
              <a:t>:</a:t>
            </a:r>
            <a:r>
              <a:rPr lang="de-CH" sz="2000" i="1" dirty="0" smtClean="0">
                <a:solidFill>
                  <a:srgbClr val="3333FF"/>
                </a:solidFill>
              </a:rPr>
              <a:t>  REAL</a:t>
            </a:r>
            <a:r>
              <a:rPr lang="de-CH" sz="2000" dirty="0" smtClean="0">
                <a:solidFill>
                  <a:srgbClr val="3333FF"/>
                </a:solidFill>
              </a:rPr>
              <a:t>)</a:t>
            </a:r>
            <a:endParaRPr lang="de-CH" sz="2000" b="1" dirty="0" smtClean="0">
              <a:solidFill>
                <a:srgbClr val="3333FF"/>
              </a:solidFill>
            </a:endParaRPr>
          </a:p>
          <a:p>
            <a:pPr defTabSz="540000">
              <a:spcBef>
                <a:spcPts val="0"/>
              </a:spcBef>
            </a:pPr>
            <a:r>
              <a:rPr lang="de-CH" sz="2000" dirty="0" smtClean="0">
                <a:solidFill>
                  <a:srgbClr val="990000"/>
                </a:solidFill>
              </a:rPr>
              <a:t>      		</a:t>
            </a:r>
            <a:r>
              <a:rPr lang="de-CH" sz="2000" b="1" dirty="0" smtClean="0">
                <a:solidFill>
                  <a:schemeClr val="accent2"/>
                </a:solidFill>
              </a:rPr>
              <a:t>do</a:t>
            </a:r>
          </a:p>
          <a:p>
            <a:pPr defTabSz="540000">
              <a:spcBef>
                <a:spcPts val="0"/>
              </a:spcBef>
            </a:pPr>
            <a:r>
              <a:rPr lang="de-CH" sz="2000" i="1" dirty="0" smtClean="0"/>
              <a:t>         	</a:t>
            </a:r>
            <a:r>
              <a:rPr lang="de-CH" sz="2000" i="1" dirty="0" smtClean="0">
                <a:solidFill>
                  <a:srgbClr val="3333FF"/>
                </a:solidFill>
              </a:rPr>
              <a:t>	position</a:t>
            </a:r>
            <a:r>
              <a:rPr lang="en-US" sz="700" dirty="0">
                <a:solidFill>
                  <a:srgbClr val="3333FF"/>
                </a:solidFill>
                <a:cs typeface="Times New Roman" pitchFamily="18" charset="0"/>
                <a:sym typeface="Wingdings" pitchFamily="2" charset="2"/>
              </a:rPr>
              <a:t> </a:t>
            </a:r>
            <a:r>
              <a:rPr lang="en-US" sz="700" dirty="0" smtClean="0">
                <a:solidFill>
                  <a:srgbClr val="3333FF"/>
                </a:solidFill>
                <a:cs typeface="Times New Roman" pitchFamily="18" charset="0"/>
                <a:sym typeface="Wingdings" pitchFamily="2" charset="2"/>
              </a:rPr>
              <a:t></a:t>
            </a:r>
            <a:r>
              <a:rPr lang="de-CH" sz="2000" i="1" dirty="0" err="1" smtClean="0">
                <a:solidFill>
                  <a:srgbClr val="3333FF"/>
                </a:solidFill>
              </a:rPr>
              <a:t>set</a:t>
            </a:r>
            <a:r>
              <a:rPr lang="de-CH" sz="2000" i="1" dirty="0" smtClean="0">
                <a:solidFill>
                  <a:srgbClr val="3333FF"/>
                </a:solidFill>
              </a:rPr>
              <a:t> (</a:t>
            </a:r>
            <a:r>
              <a:rPr lang="de-CH" sz="2000" i="1" dirty="0" err="1" smtClean="0">
                <a:solidFill>
                  <a:srgbClr val="3333FF"/>
                </a:solidFill>
              </a:rPr>
              <a:t>new_x</a:t>
            </a:r>
            <a:r>
              <a:rPr lang="de-CH" sz="2000" i="1" dirty="0" smtClean="0">
                <a:solidFill>
                  <a:srgbClr val="3333FF"/>
                </a:solidFill>
              </a:rPr>
              <a:t>, </a:t>
            </a:r>
            <a:r>
              <a:rPr lang="de-CH" sz="2000" i="1" dirty="0" err="1" smtClean="0">
                <a:solidFill>
                  <a:srgbClr val="3333FF"/>
                </a:solidFill>
              </a:rPr>
              <a:t>new_y</a:t>
            </a:r>
            <a:r>
              <a:rPr lang="de-CH" sz="2000" dirty="0" smtClean="0">
                <a:solidFill>
                  <a:srgbClr val="3333FF"/>
                </a:solidFill>
              </a:rPr>
              <a:t>)</a:t>
            </a:r>
          </a:p>
          <a:p>
            <a:pPr defTabSz="540000">
              <a:spcBef>
                <a:spcPts val="0"/>
              </a:spcBef>
            </a:pPr>
            <a:r>
              <a:rPr lang="de-CH" sz="2000" i="1" dirty="0" smtClean="0"/>
              <a:t>      		</a:t>
            </a:r>
            <a:r>
              <a:rPr lang="de-CH" sz="2000" b="1" dirty="0" smtClean="0">
                <a:solidFill>
                  <a:schemeClr val="accent2"/>
                </a:solidFill>
              </a:rPr>
              <a:t>end</a:t>
            </a:r>
            <a:endParaRPr lang="de-CH" sz="2000" b="1" dirty="0">
              <a:solidFill>
                <a:schemeClr val="accent2"/>
              </a:solidFill>
            </a:endParaRPr>
          </a:p>
        </p:txBody>
      </p:sp>
    </p:spTree>
    <p:extLst>
      <p:ext uri="{BB962C8B-B14F-4D97-AF65-F5344CB8AC3E}">
        <p14:creationId xmlns:p14="http://schemas.microsoft.com/office/powerpoint/2010/main" val="59003254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custDataLst>
              <p:tags r:id="rId1"/>
            </p:custDataLst>
          </p:nvPr>
        </p:nvSpPr>
        <p:spPr/>
        <p:txBody>
          <a:bodyPr>
            <a:normAutofit/>
          </a:bodyPr>
          <a:lstStyle/>
          <a:p>
            <a:pPr eaLnBrk="1" hangingPunct="1"/>
            <a:r>
              <a:rPr lang="de-CH" dirty="0" smtClean="0"/>
              <a:t>Die Kundenbeziehung (</a:t>
            </a:r>
            <a:r>
              <a:rPr lang="de-CH" i="1" dirty="0" err="1" smtClean="0"/>
              <a:t>client</a:t>
            </a:r>
            <a:r>
              <a:rPr lang="de-CH" i="1" dirty="0" smtClean="0"/>
              <a:t> </a:t>
            </a:r>
            <a:r>
              <a:rPr lang="de-CH" i="1" dirty="0" err="1" smtClean="0"/>
              <a:t>relation</a:t>
            </a:r>
            <a:r>
              <a:rPr lang="de-CH" dirty="0" smtClean="0"/>
              <a:t>)</a:t>
            </a:r>
          </a:p>
        </p:txBody>
      </p:sp>
      <p:sp>
        <p:nvSpPr>
          <p:cNvPr id="25604" name="Rectangle 3"/>
          <p:cNvSpPr>
            <a:spLocks noGrp="1" noChangeArrowheads="1"/>
          </p:cNvSpPr>
          <p:nvPr>
            <p:ph idx="1"/>
            <p:custDataLst>
              <p:tags r:id="rId2"/>
            </p:custDataLst>
          </p:nvPr>
        </p:nvSpPr>
        <p:spPr/>
        <p:txBody>
          <a:bodyPr>
            <a:normAutofit/>
          </a:bodyPr>
          <a:lstStyle/>
          <a:p>
            <a:pPr eaLnBrk="1" hangingPunct="1"/>
            <a:r>
              <a:rPr lang="de-CH" dirty="0" smtClean="0">
                <a:solidFill>
                  <a:schemeClr val="tx1"/>
                </a:solidFill>
              </a:rPr>
              <a:t>Da die Klasse</a:t>
            </a:r>
            <a:r>
              <a:rPr lang="de-CH" dirty="0" smtClean="0"/>
              <a:t> </a:t>
            </a:r>
            <a:r>
              <a:rPr lang="de-CH" i="1" dirty="0" smtClean="0">
                <a:solidFill>
                  <a:srgbClr val="3333FF"/>
                </a:solidFill>
              </a:rPr>
              <a:t>STATION</a:t>
            </a:r>
            <a:r>
              <a:rPr lang="de-CH" dirty="0" smtClean="0">
                <a:solidFill>
                  <a:schemeClr val="tx1"/>
                </a:solidFill>
              </a:rPr>
              <a:t>  ein Feature </a:t>
            </a:r>
          </a:p>
          <a:p>
            <a:pPr eaLnBrk="1" hangingPunct="1"/>
            <a:endParaRPr lang="de-CH" dirty="0" smtClean="0"/>
          </a:p>
          <a:p>
            <a:pPr eaLnBrk="1" hangingPunct="1"/>
            <a:r>
              <a:rPr lang="de-CH" i="1" dirty="0" smtClean="0">
                <a:solidFill>
                  <a:srgbClr val="3333FF"/>
                </a:solidFill>
              </a:rPr>
              <a:t>	position</a:t>
            </a:r>
            <a:r>
              <a:rPr lang="de-CH" sz="1600" i="1" dirty="0" smtClean="0">
                <a:solidFill>
                  <a:srgbClr val="3333FF"/>
                </a:solidFill>
              </a:rPr>
              <a:t> </a:t>
            </a:r>
            <a:r>
              <a:rPr lang="de-CH" dirty="0" smtClean="0">
                <a:solidFill>
                  <a:srgbClr val="3333FF"/>
                </a:solidFill>
              </a:rPr>
              <a:t>: </a:t>
            </a:r>
            <a:r>
              <a:rPr lang="de-CH" i="1" dirty="0" smtClean="0">
                <a:solidFill>
                  <a:srgbClr val="3333FF"/>
                </a:solidFill>
              </a:rPr>
              <a:t>VECTOR</a:t>
            </a:r>
          </a:p>
          <a:p>
            <a:pPr lvl="1" eaLnBrk="1" hangingPunct="1">
              <a:lnSpc>
                <a:spcPct val="40000"/>
              </a:lnSpc>
              <a:buFont typeface="Wingdings" pitchFamily="2" charset="2"/>
              <a:buNone/>
            </a:pPr>
            <a:endParaRPr lang="de-CH" dirty="0" smtClean="0"/>
          </a:p>
          <a:p>
            <a:pPr lvl="1" eaLnBrk="1" hangingPunct="1">
              <a:lnSpc>
                <a:spcPct val="40000"/>
              </a:lnSpc>
              <a:buFont typeface="Wingdings" pitchFamily="2" charset="2"/>
              <a:buNone/>
            </a:pPr>
            <a:endParaRPr lang="de-CH" dirty="0" smtClean="0">
              <a:solidFill>
                <a:schemeClr val="tx1"/>
              </a:solidFill>
            </a:endParaRPr>
          </a:p>
          <a:p>
            <a:pPr marL="0" lvl="1">
              <a:buNone/>
            </a:pPr>
            <a:r>
              <a:rPr lang="de-CH" dirty="0" smtClean="0">
                <a:solidFill>
                  <a:schemeClr val="tx1"/>
                </a:solidFill>
              </a:rPr>
              <a:t>hat (und Aufrufe der Form</a:t>
            </a:r>
            <a:r>
              <a:rPr lang="de-CH" dirty="0" smtClean="0"/>
              <a:t> </a:t>
            </a:r>
            <a:r>
              <a:rPr lang="de-CH" i="1" dirty="0" smtClean="0">
                <a:solidFill>
                  <a:srgbClr val="3333FF"/>
                </a:solidFill>
              </a:rPr>
              <a:t>position</a:t>
            </a:r>
            <a:r>
              <a:rPr lang="en-US" sz="700" dirty="0">
                <a:solidFill>
                  <a:srgbClr val="0000FF"/>
                </a:solidFill>
                <a:ea typeface="+mn-ea"/>
                <a:cs typeface="Times New Roman" pitchFamily="18" charset="0"/>
                <a:sym typeface="Wingdings" pitchFamily="2" charset="2"/>
              </a:rPr>
              <a:t> </a:t>
            </a:r>
            <a:r>
              <a:rPr lang="en-US" sz="700" dirty="0" smtClean="0">
                <a:solidFill>
                  <a:srgbClr val="0000FF"/>
                </a:solidFill>
                <a:ea typeface="+mn-ea"/>
                <a:cs typeface="Times New Roman" pitchFamily="18" charset="0"/>
                <a:sym typeface="Wingdings" pitchFamily="2" charset="2"/>
              </a:rPr>
              <a:t></a:t>
            </a:r>
            <a:r>
              <a:rPr lang="de-CH" i="1" dirty="0" err="1" smtClean="0">
                <a:solidFill>
                  <a:srgbClr val="3333FF"/>
                </a:solidFill>
              </a:rPr>
              <a:t>set</a:t>
            </a:r>
            <a:r>
              <a:rPr lang="de-CH" i="1" dirty="0" smtClean="0">
                <a:solidFill>
                  <a:srgbClr val="3333FF"/>
                </a:solidFill>
              </a:rPr>
              <a:t> </a:t>
            </a:r>
            <a:r>
              <a:rPr lang="de-CH" dirty="0" smtClean="0">
                <a:solidFill>
                  <a:srgbClr val="3333FF"/>
                </a:solidFill>
              </a:rPr>
              <a:t>(...)</a:t>
            </a:r>
            <a:r>
              <a:rPr lang="de-CH" dirty="0" smtClean="0"/>
              <a:t> </a:t>
            </a:r>
            <a:r>
              <a:rPr lang="de-CH" dirty="0" smtClean="0">
                <a:solidFill>
                  <a:schemeClr val="tx1"/>
                </a:solidFill>
              </a:rPr>
              <a:t>), ist </a:t>
            </a:r>
            <a:br>
              <a:rPr lang="de-CH" dirty="0" smtClean="0">
                <a:solidFill>
                  <a:schemeClr val="tx1"/>
                </a:solidFill>
              </a:rPr>
            </a:br>
            <a:r>
              <a:rPr lang="de-CH" i="1" dirty="0" smtClean="0">
                <a:solidFill>
                  <a:srgbClr val="3333FF"/>
                </a:solidFill>
              </a:rPr>
              <a:t>STATION</a:t>
            </a:r>
            <a:r>
              <a:rPr lang="de-CH" dirty="0" smtClean="0"/>
              <a:t> </a:t>
            </a:r>
            <a:r>
              <a:rPr lang="de-CH" dirty="0" smtClean="0">
                <a:solidFill>
                  <a:schemeClr val="tx1"/>
                </a:solidFill>
              </a:rPr>
              <a:t> ein Kunde der Klasse</a:t>
            </a:r>
            <a:r>
              <a:rPr lang="de-CH" dirty="0" smtClean="0"/>
              <a:t> </a:t>
            </a:r>
            <a:r>
              <a:rPr lang="de-CH" i="1" dirty="0" smtClean="0">
                <a:solidFill>
                  <a:srgbClr val="3333FF"/>
                </a:solidFill>
              </a:rPr>
              <a:t>VECTOR</a:t>
            </a:r>
            <a:endParaRPr lang="de-CH" dirty="0" smtClean="0"/>
          </a:p>
          <a:p>
            <a:pPr eaLnBrk="1" hangingPunct="1"/>
            <a:endParaRPr lang="de-CH" dirty="0" smtClean="0"/>
          </a:p>
          <a:p>
            <a:pPr lvl="1" eaLnBrk="1" hangingPunct="1"/>
            <a:endParaRPr lang="de-CH" dirty="0" smtClean="0"/>
          </a:p>
        </p:txBody>
      </p:sp>
    </p:spTree>
    <p:extLst>
      <p:ext uri="{BB962C8B-B14F-4D97-AF65-F5344CB8AC3E}">
        <p14:creationId xmlns:p14="http://schemas.microsoft.com/office/powerpoint/2010/main" val="163641153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custDataLst>
              <p:tags r:id="rId1"/>
            </p:custDataLst>
          </p:nvPr>
        </p:nvSpPr>
        <p:spPr/>
        <p:txBody>
          <a:bodyPr>
            <a:normAutofit/>
          </a:bodyPr>
          <a:lstStyle/>
          <a:p>
            <a:pPr eaLnBrk="1" hangingPunct="1"/>
            <a:r>
              <a:rPr lang="de-CH" sz="2800" dirty="0" smtClean="0"/>
              <a:t>Kunden und Vererbung - graphisch</a:t>
            </a:r>
          </a:p>
        </p:txBody>
      </p:sp>
      <p:sp>
        <p:nvSpPr>
          <p:cNvPr id="26631" name="Text Box 12"/>
          <p:cNvSpPr txBox="1">
            <a:spLocks noChangeArrowheads="1"/>
          </p:cNvSpPr>
          <p:nvPr>
            <p:custDataLst>
              <p:tags r:id="rId2"/>
            </p:custDataLst>
          </p:nvPr>
        </p:nvSpPr>
        <p:spPr bwMode="auto">
          <a:xfrm>
            <a:off x="5148263" y="4822825"/>
            <a:ext cx="1728787" cy="400110"/>
          </a:xfrm>
          <a:prstGeom prst="rect">
            <a:avLst/>
          </a:prstGeom>
          <a:noFill/>
          <a:ln w="9525">
            <a:noFill/>
            <a:miter lim="800000"/>
            <a:headEnd/>
            <a:tailEnd/>
          </a:ln>
        </p:spPr>
        <p:txBody>
          <a:bodyPr>
            <a:spAutoFit/>
          </a:bodyPr>
          <a:lstStyle/>
          <a:p>
            <a:pPr>
              <a:spcBef>
                <a:spcPct val="50000"/>
              </a:spcBef>
            </a:pPr>
            <a:r>
              <a:rPr lang="de-CH" sz="2000" dirty="0" smtClean="0">
                <a:latin typeface="Custom_Constantia" panose="02030602050306030303" pitchFamily="18" charset="0"/>
              </a:rPr>
              <a:t>Vererbung</a:t>
            </a:r>
            <a:endParaRPr lang="de-CH" sz="2000" dirty="0">
              <a:latin typeface="Custom_Constantia" panose="02030602050306030303" pitchFamily="18" charset="0"/>
            </a:endParaRPr>
          </a:p>
        </p:txBody>
      </p:sp>
      <p:cxnSp>
        <p:nvCxnSpPr>
          <p:cNvPr id="15" name="Straight Arrow Connector 14"/>
          <p:cNvCxnSpPr/>
          <p:nvPr/>
        </p:nvCxnSpPr>
        <p:spPr bwMode="auto">
          <a:xfrm>
            <a:off x="2143125" y="5505450"/>
            <a:ext cx="1590675" cy="0"/>
          </a:xfrm>
          <a:prstGeom prst="straightConnector1">
            <a:avLst/>
          </a:prstGeom>
          <a:noFill/>
          <a:ln w="50800" cap="flat" cmpd="dbl" algn="ctr">
            <a:solidFill>
              <a:srgbClr val="006400"/>
            </a:solidFill>
            <a:prstDash val="solid"/>
            <a:round/>
            <a:headEnd type="none" w="med" len="med"/>
            <a:tailEnd type="triangle"/>
          </a:ln>
          <a:effectLst/>
        </p:spPr>
      </p:cxnSp>
      <p:cxnSp>
        <p:nvCxnSpPr>
          <p:cNvPr id="22" name="Straight Arrow Connector 21"/>
          <p:cNvCxnSpPr/>
          <p:nvPr/>
        </p:nvCxnSpPr>
        <p:spPr bwMode="auto">
          <a:xfrm flipH="1" flipV="1">
            <a:off x="5895975" y="5314950"/>
            <a:ext cx="1" cy="866777"/>
          </a:xfrm>
          <a:prstGeom prst="straightConnector1">
            <a:avLst/>
          </a:prstGeom>
          <a:noFill/>
          <a:ln w="25400" cap="flat" cmpd="sng" algn="ctr">
            <a:solidFill>
              <a:srgbClr val="FF0000"/>
            </a:solidFill>
            <a:prstDash val="solid"/>
            <a:round/>
            <a:headEnd type="none" w="med" len="med"/>
            <a:tailEnd type="triangle"/>
          </a:ln>
          <a:effectLst/>
        </p:spPr>
      </p:cxnSp>
      <p:sp>
        <p:nvSpPr>
          <p:cNvPr id="23" name="Text Box 12"/>
          <p:cNvSpPr txBox="1">
            <a:spLocks noChangeArrowheads="1"/>
          </p:cNvSpPr>
          <p:nvPr>
            <p:custDataLst>
              <p:tags r:id="rId3"/>
            </p:custDataLst>
          </p:nvPr>
        </p:nvSpPr>
        <p:spPr bwMode="auto">
          <a:xfrm>
            <a:off x="2090738" y="4765675"/>
            <a:ext cx="1728787" cy="400110"/>
          </a:xfrm>
          <a:prstGeom prst="rect">
            <a:avLst/>
          </a:prstGeom>
          <a:noFill/>
          <a:ln w="9525">
            <a:noFill/>
            <a:miter lim="800000"/>
            <a:headEnd/>
            <a:tailEnd/>
          </a:ln>
        </p:spPr>
        <p:txBody>
          <a:bodyPr>
            <a:spAutoFit/>
          </a:bodyPr>
          <a:lstStyle/>
          <a:p>
            <a:pPr>
              <a:spcBef>
                <a:spcPct val="50000"/>
              </a:spcBef>
            </a:pPr>
            <a:r>
              <a:rPr lang="de-CH" sz="2000" dirty="0" smtClean="0">
                <a:latin typeface="Custom_Constantia" panose="02030602050306030303" pitchFamily="18" charset="0"/>
              </a:rPr>
              <a:t>Kunde</a:t>
            </a:r>
            <a:endParaRPr lang="de-CH" sz="2000" dirty="0">
              <a:latin typeface="Custom_Constantia" panose="02030602050306030303" pitchFamily="18" charset="0"/>
            </a:endParaRPr>
          </a:p>
        </p:txBody>
      </p:sp>
      <p:pic>
        <p:nvPicPr>
          <p:cNvPr id="3" name="Grafik 2"/>
          <p:cNvPicPr>
            <a:picLocks noChangeAspect="1"/>
          </p:cNvPicPr>
          <p:nvPr/>
        </p:nvPicPr>
        <p:blipFill>
          <a:blip r:embed="rId6"/>
          <a:stretch>
            <a:fillRect/>
          </a:stretch>
        </p:blipFill>
        <p:spPr>
          <a:xfrm>
            <a:off x="443566" y="1304924"/>
            <a:ext cx="7728883" cy="2620993"/>
          </a:xfrm>
          <a:prstGeom prst="rect">
            <a:avLst/>
          </a:prstGeom>
        </p:spPr>
      </p:pic>
    </p:spTree>
    <p:extLst>
      <p:ext uri="{BB962C8B-B14F-4D97-AF65-F5344CB8AC3E}">
        <p14:creationId xmlns:p14="http://schemas.microsoft.com/office/powerpoint/2010/main" val="365988539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custDataLst>
              <p:tags r:id="rId1"/>
            </p:custDataLst>
          </p:nvPr>
        </p:nvSpPr>
        <p:spPr/>
        <p:txBody>
          <a:bodyPr>
            <a:normAutofit/>
          </a:bodyPr>
          <a:lstStyle/>
          <a:p>
            <a:pPr eaLnBrk="1" hangingPunct="1"/>
            <a:r>
              <a:rPr lang="de-CH" smtClean="0"/>
              <a:t>Entitäten</a:t>
            </a:r>
          </a:p>
        </p:txBody>
      </p:sp>
      <p:sp>
        <p:nvSpPr>
          <p:cNvPr id="27652" name="Rectangle 3"/>
          <p:cNvSpPr>
            <a:spLocks noGrp="1" noChangeArrowheads="1"/>
          </p:cNvSpPr>
          <p:nvPr>
            <p:ph idx="1"/>
            <p:custDataLst>
              <p:tags r:id="rId2"/>
            </p:custDataLst>
          </p:nvPr>
        </p:nvSpPr>
        <p:spPr/>
        <p:txBody>
          <a:bodyPr>
            <a:normAutofit/>
          </a:bodyPr>
          <a:lstStyle/>
          <a:p>
            <a:pPr eaLnBrk="1" hangingPunct="1"/>
            <a:r>
              <a:rPr lang="de-CH" dirty="0" smtClean="0">
                <a:solidFill>
                  <a:srgbClr val="3333FF"/>
                </a:solidFill>
              </a:rPr>
              <a:t>Eine Entität ist ein Name im Programm, der mögliche Laufzeitwerte bezeichnet.</a:t>
            </a:r>
          </a:p>
          <a:p>
            <a:pPr eaLnBrk="1" hangingPunct="1"/>
            <a:endParaRPr lang="de-CH" dirty="0" smtClean="0">
              <a:solidFill>
                <a:schemeClr val="tx1"/>
              </a:solidFill>
            </a:endParaRPr>
          </a:p>
          <a:p>
            <a:pPr eaLnBrk="1" hangingPunct="1"/>
            <a:r>
              <a:rPr lang="de-CH" dirty="0" smtClean="0">
                <a:solidFill>
                  <a:srgbClr val="3333FF"/>
                </a:solidFill>
              </a:rPr>
              <a:t>Manche Entitäten sind </a:t>
            </a:r>
            <a:r>
              <a:rPr lang="de-CH" b="1" dirty="0" smtClean="0">
                <a:solidFill>
                  <a:srgbClr val="990000"/>
                </a:solidFill>
              </a:rPr>
              <a:t>konstant</a:t>
            </a:r>
            <a:r>
              <a:rPr lang="de-CH" dirty="0" smtClean="0"/>
              <a:t>.</a:t>
            </a:r>
          </a:p>
          <a:p>
            <a:pPr eaLnBrk="1" hangingPunct="1"/>
            <a:endParaRPr lang="de-CH" dirty="0" smtClean="0">
              <a:solidFill>
                <a:schemeClr val="tx1"/>
              </a:solidFill>
            </a:endParaRPr>
          </a:p>
          <a:p>
            <a:pPr eaLnBrk="1" hangingPunct="1"/>
            <a:r>
              <a:rPr lang="de-CH" dirty="0" smtClean="0">
                <a:solidFill>
                  <a:srgbClr val="3333FF"/>
                </a:solidFill>
              </a:rPr>
              <a:t>Andere sind </a:t>
            </a:r>
            <a:r>
              <a:rPr lang="de-CH" b="1" dirty="0" smtClean="0">
                <a:solidFill>
                  <a:srgbClr val="990000"/>
                </a:solidFill>
              </a:rPr>
              <a:t>variabel</a:t>
            </a:r>
            <a:r>
              <a:rPr lang="de-CH" dirty="0" smtClean="0"/>
              <a:t>:</a:t>
            </a:r>
          </a:p>
          <a:p>
            <a:pPr lvl="1" eaLnBrk="1" hangingPunct="1"/>
            <a:r>
              <a:rPr lang="de-CH" dirty="0" smtClean="0"/>
              <a:t>Attribute</a:t>
            </a:r>
          </a:p>
          <a:p>
            <a:pPr lvl="1" eaLnBrk="1" hangingPunct="1"/>
            <a:r>
              <a:rPr lang="de-CH" dirty="0" smtClean="0"/>
              <a:t>Lokale Variablen</a:t>
            </a:r>
          </a:p>
        </p:txBody>
      </p:sp>
    </p:spTree>
    <p:extLst>
      <p:ext uri="{BB962C8B-B14F-4D97-AF65-F5344CB8AC3E}">
        <p14:creationId xmlns:p14="http://schemas.microsoft.com/office/powerpoint/2010/main" val="303352682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Oval 4"/>
          <p:cNvSpPr>
            <a:spLocks noChangeArrowheads="1"/>
          </p:cNvSpPr>
          <p:nvPr>
            <p:custDataLst>
              <p:tags r:id="rId1"/>
            </p:custDataLst>
          </p:nvPr>
        </p:nvSpPr>
        <p:spPr bwMode="auto">
          <a:xfrm>
            <a:off x="3342807" y="841247"/>
            <a:ext cx="2503358" cy="526205"/>
          </a:xfrm>
          <a:prstGeom prst="roundRect">
            <a:avLst/>
          </a:prstGeom>
          <a:solidFill>
            <a:srgbClr val="99FF99"/>
          </a:solidFill>
          <a:ln w="9525">
            <a:solidFill>
              <a:schemeClr val="tx1"/>
            </a:solidFill>
            <a:round/>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bevelB w="762000"/>
          </a:sp3d>
        </p:spPr>
        <p:txBody>
          <a:bodyPr wrap="none" anchor="ctr"/>
          <a:lstStyle/>
          <a:p>
            <a:endParaRPr lang="de-CH" dirty="0">
              <a:latin typeface="Custom_Constantia" panose="02030602050306030303" pitchFamily="18" charset="0"/>
            </a:endParaRPr>
          </a:p>
        </p:txBody>
      </p:sp>
      <p:sp>
        <p:nvSpPr>
          <p:cNvPr id="28676" name="Rectangle 2"/>
          <p:cNvSpPr>
            <a:spLocks noGrp="1" noChangeArrowheads="1"/>
          </p:cNvSpPr>
          <p:nvPr>
            <p:ph type="title"/>
            <p:custDataLst>
              <p:tags r:id="rId2"/>
            </p:custDataLst>
          </p:nvPr>
        </p:nvSpPr>
        <p:spPr/>
        <p:txBody>
          <a:bodyPr>
            <a:normAutofit/>
          </a:bodyPr>
          <a:lstStyle/>
          <a:p>
            <a:pPr eaLnBrk="1" hangingPunct="1"/>
            <a:r>
              <a:rPr lang="de-CH" sz="2800" smtClean="0"/>
              <a:t>Werte von </a:t>
            </a:r>
            <a:r>
              <a:rPr lang="de-CH" smtClean="0"/>
              <a:t>Variablen ändern: </a:t>
            </a:r>
            <a:r>
              <a:rPr lang="de-CH" b="1" smtClean="0"/>
              <a:t>Zuweisungen</a:t>
            </a:r>
            <a:endParaRPr lang="de-CH" sz="2800" b="1" smtClean="0"/>
          </a:p>
        </p:txBody>
      </p:sp>
      <p:sp>
        <p:nvSpPr>
          <p:cNvPr id="28677" name="Rectangle 3"/>
          <p:cNvSpPr>
            <a:spLocks noGrp="1" noChangeArrowheads="1"/>
          </p:cNvSpPr>
          <p:nvPr>
            <p:ph idx="1"/>
            <p:custDataLst>
              <p:tags r:id="rId3"/>
            </p:custDataLst>
          </p:nvPr>
        </p:nvSpPr>
        <p:spPr/>
        <p:txBody>
          <a:bodyPr>
            <a:normAutofit lnSpcReduction="10000"/>
          </a:bodyPr>
          <a:lstStyle/>
          <a:p>
            <a:pPr algn="ctr" eaLnBrk="1" hangingPunct="1">
              <a:lnSpc>
                <a:spcPct val="10000"/>
              </a:lnSpc>
              <a:spcBef>
                <a:spcPts val="900"/>
              </a:spcBef>
            </a:pPr>
            <a:r>
              <a:rPr lang="de-CH" sz="2800" i="1" dirty="0" smtClean="0"/>
              <a:t/>
            </a:r>
            <a:br>
              <a:rPr lang="de-CH" sz="2800" i="1" dirty="0" smtClean="0"/>
            </a:br>
            <a:r>
              <a:rPr lang="de-CH" sz="2800" i="1" dirty="0" smtClean="0"/>
              <a:t/>
            </a:r>
            <a:br>
              <a:rPr lang="de-CH" sz="2800" i="1" dirty="0" smtClean="0"/>
            </a:br>
            <a:endParaRPr lang="de-CH" sz="2800" i="1" dirty="0" smtClean="0"/>
          </a:p>
          <a:p>
            <a:pPr algn="ctr" eaLnBrk="1" hangingPunct="1">
              <a:lnSpc>
                <a:spcPct val="90000"/>
              </a:lnSpc>
              <a:spcBef>
                <a:spcPts val="0"/>
              </a:spcBef>
            </a:pPr>
            <a:r>
              <a:rPr lang="de-CH" sz="2800" i="1" dirty="0" smtClean="0">
                <a:solidFill>
                  <a:srgbClr val="3333FF"/>
                </a:solidFill>
              </a:rPr>
              <a:t>ziel  </a:t>
            </a:r>
            <a:r>
              <a:rPr lang="de-CH" sz="2800" dirty="0" smtClean="0">
                <a:solidFill>
                  <a:srgbClr val="3333FF"/>
                </a:solidFill>
              </a:rPr>
              <a:t>:=</a:t>
            </a:r>
            <a:r>
              <a:rPr lang="de-CH" sz="2800" i="1" dirty="0" smtClean="0">
                <a:solidFill>
                  <a:srgbClr val="3333FF"/>
                </a:solidFill>
              </a:rPr>
              <a:t> quelle</a:t>
            </a:r>
            <a:endParaRPr lang="de-CH" sz="2800" dirty="0" smtClean="0">
              <a:solidFill>
                <a:srgbClr val="3333FF"/>
              </a:solidFill>
            </a:endParaRPr>
          </a:p>
          <a:p>
            <a:pPr eaLnBrk="1" hangingPunct="1">
              <a:lnSpc>
                <a:spcPct val="90000"/>
              </a:lnSpc>
            </a:pPr>
            <a:endParaRPr lang="de-CH" i="1" dirty="0" smtClean="0">
              <a:solidFill>
                <a:srgbClr val="3333FF"/>
              </a:solidFill>
            </a:endParaRPr>
          </a:p>
          <a:p>
            <a:pPr eaLnBrk="1" hangingPunct="1">
              <a:lnSpc>
                <a:spcPct val="90000"/>
              </a:lnSpc>
            </a:pPr>
            <a:r>
              <a:rPr lang="de-CH" i="1" dirty="0" smtClean="0">
                <a:solidFill>
                  <a:srgbClr val="3333FF"/>
                </a:solidFill>
              </a:rPr>
              <a:t>quelle</a:t>
            </a:r>
            <a:r>
              <a:rPr lang="de-CH" dirty="0" smtClean="0"/>
              <a:t> </a:t>
            </a:r>
            <a:r>
              <a:rPr lang="de-CH" dirty="0" smtClean="0">
                <a:solidFill>
                  <a:schemeClr val="tx1"/>
                </a:solidFill>
              </a:rPr>
              <a:t>ist ein </a:t>
            </a:r>
            <a:r>
              <a:rPr lang="de-CH" b="1" dirty="0" smtClean="0">
                <a:solidFill>
                  <a:srgbClr val="990000"/>
                </a:solidFill>
              </a:rPr>
              <a:t>Ausdruck</a:t>
            </a:r>
            <a:r>
              <a:rPr lang="de-CH" dirty="0" smtClean="0">
                <a:solidFill>
                  <a:schemeClr val="tx1"/>
                </a:solidFill>
              </a:rPr>
              <a:t>, z.B.:</a:t>
            </a:r>
            <a:r>
              <a:rPr lang="de-CH" dirty="0" smtClean="0"/>
              <a:t> </a:t>
            </a:r>
          </a:p>
          <a:p>
            <a:pPr marL="449263" lvl="1" indent="-269875" eaLnBrk="1" hangingPunct="1">
              <a:lnSpc>
                <a:spcPct val="90000"/>
              </a:lnSpc>
            </a:pPr>
            <a:r>
              <a:rPr lang="de-CH" dirty="0" smtClean="0">
                <a:solidFill>
                  <a:schemeClr val="tx1"/>
                </a:solidFill>
              </a:rPr>
              <a:t>Das Ergebnis einer Abfrage:</a:t>
            </a:r>
          </a:p>
          <a:p>
            <a:pPr lvl="3" eaLnBrk="1" hangingPunct="1"/>
            <a:r>
              <a:rPr lang="de-CH" i="1" dirty="0" smtClean="0">
                <a:solidFill>
                  <a:srgbClr val="3333FF"/>
                </a:solidFill>
              </a:rPr>
              <a:t>position</a:t>
            </a:r>
            <a:r>
              <a:rPr lang="en-US" sz="700" dirty="0">
                <a:solidFill>
                  <a:srgbClr val="0000FF"/>
                </a:solidFill>
                <a:ea typeface="+mn-ea"/>
                <a:cs typeface="Times New Roman" pitchFamily="18" charset="0"/>
                <a:sym typeface="Wingdings" pitchFamily="2" charset="2"/>
              </a:rPr>
              <a:t> </a:t>
            </a:r>
            <a:r>
              <a:rPr lang="en-US" sz="700" dirty="0" smtClean="0">
                <a:solidFill>
                  <a:srgbClr val="0000FF"/>
                </a:solidFill>
                <a:ea typeface="+mn-ea"/>
                <a:cs typeface="Times New Roman" pitchFamily="18" charset="0"/>
                <a:sym typeface="Wingdings" pitchFamily="2" charset="2"/>
              </a:rPr>
              <a:t></a:t>
            </a:r>
            <a:r>
              <a:rPr lang="de-CH" i="1" dirty="0" smtClean="0">
                <a:solidFill>
                  <a:srgbClr val="3333FF"/>
                </a:solidFill>
              </a:rPr>
              <a:t>x</a:t>
            </a:r>
          </a:p>
          <a:p>
            <a:pPr lvl="3"/>
            <a:r>
              <a:rPr lang="de-CH" i="1" dirty="0" smtClean="0">
                <a:solidFill>
                  <a:srgbClr val="3333FF"/>
                </a:solidFill>
              </a:rPr>
              <a:t>i_th </a:t>
            </a:r>
            <a:r>
              <a:rPr lang="de-CH" dirty="0" smtClean="0">
                <a:solidFill>
                  <a:srgbClr val="3333FF"/>
                </a:solidFill>
              </a:rPr>
              <a:t>(5)</a:t>
            </a:r>
          </a:p>
          <a:p>
            <a:pPr marL="449263" lvl="1" indent="-269875" eaLnBrk="1" hangingPunct="1">
              <a:lnSpc>
                <a:spcPct val="90000"/>
              </a:lnSpc>
            </a:pPr>
            <a:r>
              <a:rPr lang="de-CH" dirty="0" smtClean="0">
                <a:solidFill>
                  <a:schemeClr val="tx1"/>
                </a:solidFill>
              </a:rPr>
              <a:t>Arithmetische oder </a:t>
            </a:r>
            <a:r>
              <a:rPr lang="de-CH" dirty="0" err="1" smtClean="0">
                <a:solidFill>
                  <a:schemeClr val="tx1"/>
                </a:solidFill>
              </a:rPr>
              <a:t>Boole‘sche</a:t>
            </a:r>
            <a:r>
              <a:rPr lang="de-CH" dirty="0" smtClean="0">
                <a:solidFill>
                  <a:schemeClr val="tx1"/>
                </a:solidFill>
              </a:rPr>
              <a:t> Ausdrücke:</a:t>
            </a:r>
          </a:p>
          <a:p>
            <a:pPr lvl="3" eaLnBrk="1" hangingPunct="1">
              <a:lnSpc>
                <a:spcPct val="90000"/>
              </a:lnSpc>
            </a:pPr>
            <a:r>
              <a:rPr lang="de-CH" i="1" dirty="0" smtClean="0">
                <a:solidFill>
                  <a:srgbClr val="3333FF"/>
                </a:solidFill>
              </a:rPr>
              <a:t>a</a:t>
            </a:r>
            <a:r>
              <a:rPr lang="de-CH" dirty="0" smtClean="0">
                <a:solidFill>
                  <a:srgbClr val="3333FF"/>
                </a:solidFill>
              </a:rPr>
              <a:t> + (</a:t>
            </a:r>
            <a:r>
              <a:rPr lang="de-CH" i="1" dirty="0" smtClean="0">
                <a:solidFill>
                  <a:srgbClr val="3333FF"/>
                </a:solidFill>
              </a:rPr>
              <a:t>b</a:t>
            </a:r>
            <a:r>
              <a:rPr lang="de-CH" dirty="0" smtClean="0">
                <a:solidFill>
                  <a:srgbClr val="3333FF"/>
                </a:solidFill>
              </a:rPr>
              <a:t> </a:t>
            </a:r>
            <a:r>
              <a:rPr lang="de-CH" dirty="0" smtClean="0">
                <a:solidFill>
                  <a:srgbClr val="3333FF"/>
                </a:solidFill>
                <a:latin typeface="Symbol" pitchFamily="18" charset="2"/>
              </a:rPr>
              <a:t>*</a:t>
            </a:r>
            <a:r>
              <a:rPr lang="de-CH" dirty="0" smtClean="0">
                <a:solidFill>
                  <a:srgbClr val="3333FF"/>
                </a:solidFill>
              </a:rPr>
              <a:t> </a:t>
            </a:r>
            <a:r>
              <a:rPr lang="de-CH" i="1" dirty="0" smtClean="0">
                <a:solidFill>
                  <a:srgbClr val="3333FF"/>
                </a:solidFill>
              </a:rPr>
              <a:t>c</a:t>
            </a:r>
            <a:r>
              <a:rPr lang="de-CH" dirty="0" smtClean="0">
                <a:solidFill>
                  <a:srgbClr val="3333FF"/>
                </a:solidFill>
              </a:rPr>
              <a:t>)</a:t>
            </a:r>
          </a:p>
          <a:p>
            <a:pPr lvl="3" eaLnBrk="1" hangingPunct="1">
              <a:lnSpc>
                <a:spcPct val="90000"/>
              </a:lnSpc>
            </a:pPr>
            <a:r>
              <a:rPr lang="de-CH" dirty="0" smtClean="0">
                <a:solidFill>
                  <a:srgbClr val="3333FF"/>
                </a:solidFill>
              </a:rPr>
              <a:t>(</a:t>
            </a:r>
            <a:r>
              <a:rPr lang="de-CH" i="1" dirty="0" smtClean="0">
                <a:solidFill>
                  <a:srgbClr val="3333FF"/>
                </a:solidFill>
              </a:rPr>
              <a:t>a</a:t>
            </a:r>
            <a:r>
              <a:rPr lang="de-CH" dirty="0" smtClean="0">
                <a:solidFill>
                  <a:srgbClr val="3333FF"/>
                </a:solidFill>
              </a:rPr>
              <a:t> &lt; </a:t>
            </a:r>
            <a:r>
              <a:rPr lang="de-CH" i="1" dirty="0" smtClean="0">
                <a:solidFill>
                  <a:srgbClr val="3333FF"/>
                </a:solidFill>
              </a:rPr>
              <a:t>b</a:t>
            </a:r>
            <a:r>
              <a:rPr lang="de-CH" dirty="0" smtClean="0">
                <a:solidFill>
                  <a:srgbClr val="3333FF"/>
                </a:solidFill>
              </a:rPr>
              <a:t>) </a:t>
            </a:r>
            <a:r>
              <a:rPr lang="de-CH" b="1" dirty="0" err="1" smtClean="0">
                <a:solidFill>
                  <a:schemeClr val="accent2"/>
                </a:solidFill>
              </a:rPr>
              <a:t>and</a:t>
            </a:r>
            <a:r>
              <a:rPr lang="de-CH" dirty="0" smtClean="0">
                <a:solidFill>
                  <a:srgbClr val="3333FF"/>
                </a:solidFill>
              </a:rPr>
              <a:t> (</a:t>
            </a:r>
            <a:r>
              <a:rPr lang="de-CH" i="1" dirty="0" smtClean="0">
                <a:solidFill>
                  <a:srgbClr val="3333FF"/>
                </a:solidFill>
              </a:rPr>
              <a:t>c</a:t>
            </a:r>
            <a:r>
              <a:rPr lang="de-CH" dirty="0" smtClean="0">
                <a:solidFill>
                  <a:srgbClr val="3333FF"/>
                </a:solidFill>
              </a:rPr>
              <a:t> = </a:t>
            </a:r>
            <a:r>
              <a:rPr lang="de-CH" i="1" dirty="0" smtClean="0">
                <a:solidFill>
                  <a:srgbClr val="3333FF"/>
                </a:solidFill>
              </a:rPr>
              <a:t>d </a:t>
            </a:r>
            <a:r>
              <a:rPr lang="de-CH" dirty="0" smtClean="0">
                <a:solidFill>
                  <a:srgbClr val="3333FF"/>
                </a:solidFill>
              </a:rPr>
              <a:t>)</a:t>
            </a:r>
          </a:p>
          <a:p>
            <a:pPr eaLnBrk="1" hangingPunct="1">
              <a:lnSpc>
                <a:spcPct val="90000"/>
              </a:lnSpc>
            </a:pPr>
            <a:endParaRPr lang="de-CH" i="1" dirty="0" smtClean="0">
              <a:solidFill>
                <a:srgbClr val="3333FF"/>
              </a:solidFill>
            </a:endParaRPr>
          </a:p>
          <a:p>
            <a:pPr eaLnBrk="1" hangingPunct="1">
              <a:lnSpc>
                <a:spcPct val="90000"/>
              </a:lnSpc>
            </a:pPr>
            <a:r>
              <a:rPr lang="de-CH" i="1" dirty="0" smtClean="0">
                <a:solidFill>
                  <a:srgbClr val="3333FF"/>
                </a:solidFill>
              </a:rPr>
              <a:t>ziel</a:t>
            </a:r>
            <a:r>
              <a:rPr lang="de-CH" dirty="0" smtClean="0"/>
              <a:t> </a:t>
            </a:r>
            <a:r>
              <a:rPr lang="de-CH" dirty="0" smtClean="0">
                <a:solidFill>
                  <a:schemeClr val="tx1"/>
                </a:solidFill>
              </a:rPr>
              <a:t>ist eine </a:t>
            </a:r>
            <a:r>
              <a:rPr lang="de-CH" b="1" dirty="0" smtClean="0">
                <a:solidFill>
                  <a:srgbClr val="990000"/>
                </a:solidFill>
              </a:rPr>
              <a:t>Variable</a:t>
            </a:r>
            <a:r>
              <a:rPr lang="de-CH" dirty="0" smtClean="0">
                <a:solidFill>
                  <a:schemeClr val="tx1"/>
                </a:solidFill>
              </a:rPr>
              <a:t>. Die Möglichkeiten sind: </a:t>
            </a:r>
          </a:p>
          <a:p>
            <a:pPr marL="449263" lvl="1" indent="-269875" eaLnBrk="1" hangingPunct="1">
              <a:lnSpc>
                <a:spcPct val="90000"/>
              </a:lnSpc>
            </a:pPr>
            <a:r>
              <a:rPr lang="de-CH" dirty="0" smtClean="0">
                <a:solidFill>
                  <a:schemeClr val="tx1"/>
                </a:solidFill>
              </a:rPr>
              <a:t>Ein </a:t>
            </a:r>
            <a:r>
              <a:rPr lang="de-CH" b="1" dirty="0" smtClean="0">
                <a:solidFill>
                  <a:srgbClr val="990000"/>
                </a:solidFill>
                <a:ea typeface="+mn-ea"/>
              </a:rPr>
              <a:t>Attribut</a:t>
            </a:r>
          </a:p>
          <a:p>
            <a:pPr marL="449263" lvl="1" indent="-269875" eaLnBrk="1" hangingPunct="1">
              <a:lnSpc>
                <a:spcPct val="90000"/>
              </a:lnSpc>
            </a:pPr>
            <a:r>
              <a:rPr lang="de-CH" b="1" dirty="0" err="1" smtClean="0">
                <a:solidFill>
                  <a:schemeClr val="accent2"/>
                </a:solidFill>
              </a:rPr>
              <a:t>Result</a:t>
            </a:r>
            <a:r>
              <a:rPr lang="de-CH" i="1" dirty="0" smtClean="0">
                <a:solidFill>
                  <a:srgbClr val="3333FF"/>
                </a:solidFill>
              </a:rPr>
              <a:t> </a:t>
            </a:r>
            <a:r>
              <a:rPr lang="de-CH" dirty="0" smtClean="0">
                <a:solidFill>
                  <a:schemeClr val="tx1"/>
                </a:solidFill>
              </a:rPr>
              <a:t>in einer Funktion (noch nicht gesehen bisher)</a:t>
            </a:r>
            <a:endParaRPr lang="de-CH" i="1" dirty="0" smtClean="0">
              <a:solidFill>
                <a:schemeClr val="tx1"/>
              </a:solidFill>
            </a:endParaRPr>
          </a:p>
          <a:p>
            <a:pPr marL="449263" lvl="1" indent="-269875" eaLnBrk="1" hangingPunct="1">
              <a:lnSpc>
                <a:spcPct val="90000"/>
              </a:lnSpc>
            </a:pPr>
            <a:r>
              <a:rPr lang="de-CH" dirty="0" smtClean="0">
                <a:solidFill>
                  <a:schemeClr val="tx1"/>
                </a:solidFill>
              </a:rPr>
              <a:t>Eine “</a:t>
            </a:r>
            <a:r>
              <a:rPr lang="de-CH" b="1" dirty="0" smtClean="0">
                <a:solidFill>
                  <a:srgbClr val="990000"/>
                </a:solidFill>
                <a:ea typeface="+mn-ea"/>
              </a:rPr>
              <a:t>lokale Variable</a:t>
            </a:r>
            <a:r>
              <a:rPr lang="de-CH" dirty="0" smtClean="0">
                <a:solidFill>
                  <a:schemeClr val="tx1"/>
                </a:solidFill>
              </a:rPr>
              <a:t>” einer Routine (noch nicht gesehen)</a:t>
            </a:r>
          </a:p>
        </p:txBody>
      </p:sp>
    </p:spTree>
    <p:extLst>
      <p:ext uri="{BB962C8B-B14F-4D97-AF65-F5344CB8AC3E}">
        <p14:creationId xmlns:p14="http://schemas.microsoft.com/office/powerpoint/2010/main" val="185927656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custDataLst>
              <p:tags r:id="rId1"/>
            </p:custDataLst>
          </p:nvPr>
        </p:nvSpPr>
        <p:spPr bwMode="auto">
          <a:xfrm>
            <a:off x="2106972" y="4213178"/>
            <a:ext cx="1807803" cy="669625"/>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r>
              <a:rPr lang="de-CH" sz="2000" i="1" dirty="0" smtClean="0">
                <a:solidFill>
                  <a:srgbClr val="3333FF"/>
                </a:solidFill>
                <a:latin typeface="Custom_Constantia" panose="02030602050306030303" pitchFamily="18" charset="0"/>
              </a:rPr>
              <a:t>x </a:t>
            </a:r>
            <a:r>
              <a:rPr lang="de-CH" sz="2000" dirty="0" smtClean="0">
                <a:solidFill>
                  <a:srgbClr val="8B0000"/>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new_x</a:t>
            </a:r>
            <a:endParaRPr lang="de-CH" sz="2000" i="1" dirty="0" smtClean="0">
              <a:solidFill>
                <a:srgbClr val="3333FF"/>
              </a:solidFill>
              <a:latin typeface="Custom_Constantia" panose="02030602050306030303" pitchFamily="18" charset="0"/>
            </a:endParaRPr>
          </a:p>
          <a:p>
            <a:pPr>
              <a:lnSpc>
                <a:spcPct val="80000"/>
              </a:lnSpc>
              <a:spcBef>
                <a:spcPct val="20000"/>
              </a:spcBef>
              <a:buFont typeface="Wingdings" pitchFamily="2" charset="2"/>
              <a:buNone/>
            </a:pPr>
            <a:r>
              <a:rPr lang="de-CH" sz="2000" i="1" dirty="0" smtClean="0">
                <a:solidFill>
                  <a:srgbClr val="3333FF"/>
                </a:solidFill>
                <a:latin typeface="Custom_Constantia" panose="02030602050306030303" pitchFamily="18" charset="0"/>
              </a:rPr>
              <a:t>y </a:t>
            </a:r>
            <a:r>
              <a:rPr lang="de-CH" sz="2000" dirty="0" smtClean="0">
                <a:solidFill>
                  <a:srgbClr val="8B0000"/>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new_y</a:t>
            </a:r>
            <a:endParaRPr lang="de-CH" sz="2000" i="1" dirty="0">
              <a:solidFill>
                <a:srgbClr val="3333FF"/>
              </a:solidFill>
              <a:latin typeface="Custom_Constantia" panose="02030602050306030303" pitchFamily="18" charset="0"/>
            </a:endParaRPr>
          </a:p>
        </p:txBody>
      </p:sp>
      <p:sp>
        <p:nvSpPr>
          <p:cNvPr id="17411" name="Rectangle 2"/>
          <p:cNvSpPr>
            <a:spLocks noGrp="1" noChangeArrowheads="1"/>
          </p:cNvSpPr>
          <p:nvPr>
            <p:ph type="title"/>
            <p:custDataLst>
              <p:tags r:id="rId2"/>
            </p:custDataLst>
          </p:nvPr>
        </p:nvSpPr>
        <p:spPr/>
        <p:txBody>
          <a:bodyPr>
            <a:normAutofit/>
          </a:bodyPr>
          <a:lstStyle/>
          <a:p>
            <a:pPr eaLnBrk="1" hangingPunct="1"/>
            <a:r>
              <a:rPr lang="de-CH" smtClean="0"/>
              <a:t>Zuweisungen (Erinnerung)</a:t>
            </a:r>
            <a:endParaRPr lang="de-CH" sz="2800" smtClean="0"/>
          </a:p>
        </p:txBody>
      </p:sp>
      <p:sp>
        <p:nvSpPr>
          <p:cNvPr id="5" name="Rectangle 4"/>
          <p:cNvSpPr>
            <a:spLocks noChangeArrowheads="1"/>
          </p:cNvSpPr>
          <p:nvPr>
            <p:custDataLst>
              <p:tags r:id="rId3"/>
            </p:custDataLst>
          </p:nvPr>
        </p:nvSpPr>
        <p:spPr bwMode="auto">
          <a:xfrm>
            <a:off x="7223847" y="2039937"/>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dirty="0">
              <a:latin typeface="Custom_Constantia" panose="02030602050306030303" pitchFamily="18" charset="0"/>
            </a:endParaRPr>
          </a:p>
        </p:txBody>
      </p:sp>
      <p:sp>
        <p:nvSpPr>
          <p:cNvPr id="7" name="Rectangle 5"/>
          <p:cNvSpPr>
            <a:spLocks noChangeArrowheads="1"/>
          </p:cNvSpPr>
          <p:nvPr>
            <p:custDataLst>
              <p:tags r:id="rId4"/>
            </p:custDataLst>
          </p:nvPr>
        </p:nvSpPr>
        <p:spPr bwMode="auto">
          <a:xfrm>
            <a:off x="7223847" y="2689224"/>
            <a:ext cx="1511300" cy="647700"/>
          </a:xfrm>
          <a:prstGeom prst="roundRect">
            <a:avLst/>
          </a:prstGeom>
          <a:solidFill>
            <a:srgbClr val="FFFF00"/>
          </a:solidFill>
          <a:ln w="1587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127000"/>
          </a:sp3d>
        </p:spPr>
        <p:txBody>
          <a:bodyPr wrap="none" anchor="ctr"/>
          <a:lstStyle/>
          <a:p>
            <a:endParaRPr lang="de-CH" dirty="0">
              <a:latin typeface="Custom_Constantia" panose="02030602050306030303" pitchFamily="18" charset="0"/>
            </a:endParaRPr>
          </a:p>
        </p:txBody>
      </p:sp>
      <p:sp>
        <p:nvSpPr>
          <p:cNvPr id="8" name="Text Box 6"/>
          <p:cNvSpPr txBox="1">
            <a:spLocks noChangeArrowheads="1"/>
          </p:cNvSpPr>
          <p:nvPr>
            <p:custDataLst>
              <p:tags r:id="rId5"/>
            </p:custDataLst>
          </p:nvPr>
        </p:nvSpPr>
        <p:spPr bwMode="auto">
          <a:xfrm>
            <a:off x="6792047" y="2087562"/>
            <a:ext cx="1079500" cy="457200"/>
          </a:xfrm>
          <a:prstGeom prst="rect">
            <a:avLst/>
          </a:prstGeom>
          <a:noFill/>
          <a:ln w="9525">
            <a:noFill/>
            <a:miter lim="800000"/>
            <a:headEnd/>
            <a:tailEnd/>
          </a:ln>
        </p:spPr>
        <p:txBody>
          <a:bodyPr>
            <a:spAutoFit/>
          </a:bodyPr>
          <a:lstStyle/>
          <a:p>
            <a:pPr>
              <a:spcBef>
                <a:spcPct val="50000"/>
              </a:spcBef>
            </a:pPr>
            <a:r>
              <a:rPr lang="de-CH" sz="2400" i="1" dirty="0" smtClean="0">
                <a:solidFill>
                  <a:srgbClr val="3333FF"/>
                </a:solidFill>
                <a:latin typeface="Custom_Constantia" panose="02030602050306030303" pitchFamily="18" charset="0"/>
              </a:rPr>
              <a:t>x</a:t>
            </a:r>
            <a:endParaRPr lang="de-CH" sz="2400" i="1" dirty="0">
              <a:solidFill>
                <a:srgbClr val="3333FF"/>
              </a:solidFill>
              <a:latin typeface="Custom_Constantia" panose="02030602050306030303" pitchFamily="18" charset="0"/>
            </a:endParaRPr>
          </a:p>
        </p:txBody>
      </p:sp>
      <p:sp>
        <p:nvSpPr>
          <p:cNvPr id="9" name="Text Box 7"/>
          <p:cNvSpPr txBox="1">
            <a:spLocks noChangeArrowheads="1"/>
          </p:cNvSpPr>
          <p:nvPr>
            <p:custDataLst>
              <p:tags r:id="rId6"/>
            </p:custDataLst>
          </p:nvPr>
        </p:nvSpPr>
        <p:spPr bwMode="auto">
          <a:xfrm>
            <a:off x="6757447" y="2841335"/>
            <a:ext cx="446916" cy="457200"/>
          </a:xfrm>
          <a:prstGeom prst="rect">
            <a:avLst/>
          </a:prstGeom>
          <a:noFill/>
          <a:ln w="9525">
            <a:noFill/>
            <a:miter lim="800000"/>
            <a:headEnd/>
            <a:tailEnd/>
          </a:ln>
        </p:spPr>
        <p:txBody>
          <a:bodyPr wrap="square">
            <a:spAutoFit/>
          </a:bodyPr>
          <a:lstStyle/>
          <a:p>
            <a:pPr>
              <a:spcBef>
                <a:spcPct val="50000"/>
              </a:spcBef>
            </a:pPr>
            <a:r>
              <a:rPr lang="de-CH" sz="2400" i="1" dirty="0" smtClean="0">
                <a:solidFill>
                  <a:srgbClr val="3333FF"/>
                </a:solidFill>
                <a:latin typeface="Custom_Constantia" panose="02030602050306030303" pitchFamily="18" charset="0"/>
              </a:rPr>
              <a:t>y</a:t>
            </a:r>
            <a:endParaRPr lang="de-CH" sz="2400" i="1" dirty="0">
              <a:solidFill>
                <a:srgbClr val="3333FF"/>
              </a:solidFill>
              <a:latin typeface="Custom_Constantia" panose="02030602050306030303" pitchFamily="18" charset="0"/>
            </a:endParaRPr>
          </a:p>
        </p:txBody>
      </p:sp>
      <p:sp>
        <p:nvSpPr>
          <p:cNvPr id="10" name="Text Box 8"/>
          <p:cNvSpPr txBox="1">
            <a:spLocks noChangeArrowheads="1"/>
          </p:cNvSpPr>
          <p:nvPr>
            <p:custDataLst>
              <p:tags r:id="rId7"/>
            </p:custDataLst>
          </p:nvPr>
        </p:nvSpPr>
        <p:spPr bwMode="auto">
          <a:xfrm>
            <a:off x="7823193" y="2099172"/>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990000"/>
                </a:solidFill>
                <a:latin typeface="Custom_Constantia" panose="02030602050306030303" pitchFamily="18" charset="0"/>
              </a:rPr>
              <a:t>2</a:t>
            </a:r>
            <a:endParaRPr lang="de-CH" sz="2400" dirty="0">
              <a:solidFill>
                <a:srgbClr val="990000"/>
              </a:solidFill>
              <a:latin typeface="Custom_Constantia" panose="02030602050306030303" pitchFamily="18" charset="0"/>
            </a:endParaRPr>
          </a:p>
        </p:txBody>
      </p:sp>
      <p:sp>
        <p:nvSpPr>
          <p:cNvPr id="11" name="Text Box 9"/>
          <p:cNvSpPr txBox="1">
            <a:spLocks noChangeArrowheads="1"/>
          </p:cNvSpPr>
          <p:nvPr>
            <p:custDataLst>
              <p:tags r:id="rId8"/>
            </p:custDataLst>
          </p:nvPr>
        </p:nvSpPr>
        <p:spPr bwMode="auto">
          <a:xfrm>
            <a:off x="7830993" y="2818309"/>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3333FF"/>
                </a:solidFill>
                <a:latin typeface="Custom_Constantia" panose="02030602050306030303" pitchFamily="18" charset="0"/>
              </a:rPr>
              <a:t>0</a:t>
            </a:r>
            <a:endParaRPr lang="de-CH" sz="2400" dirty="0">
              <a:solidFill>
                <a:srgbClr val="3333FF"/>
              </a:solidFill>
              <a:latin typeface="Custom_Constantia" panose="02030602050306030303" pitchFamily="18" charset="0"/>
            </a:endParaRPr>
          </a:p>
        </p:txBody>
      </p:sp>
      <p:sp>
        <p:nvSpPr>
          <p:cNvPr id="12" name="Text Box 11"/>
          <p:cNvSpPr txBox="1">
            <a:spLocks noChangeArrowheads="1"/>
          </p:cNvSpPr>
          <p:nvPr>
            <p:custDataLst>
              <p:tags r:id="rId9"/>
            </p:custDataLst>
          </p:nvPr>
        </p:nvSpPr>
        <p:spPr bwMode="auto">
          <a:xfrm>
            <a:off x="7830993" y="2088059"/>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3333FF"/>
                </a:solidFill>
                <a:latin typeface="Custom_Constantia" panose="02030602050306030303" pitchFamily="18" charset="0"/>
              </a:rPr>
              <a:t>0</a:t>
            </a:r>
            <a:endParaRPr lang="de-CH" sz="2400" dirty="0">
              <a:solidFill>
                <a:srgbClr val="3333FF"/>
              </a:solidFill>
              <a:latin typeface="Custom_Constantia" panose="02030602050306030303" pitchFamily="18" charset="0"/>
            </a:endParaRPr>
          </a:p>
        </p:txBody>
      </p:sp>
      <p:sp>
        <p:nvSpPr>
          <p:cNvPr id="13" name="Text Box 12"/>
          <p:cNvSpPr txBox="1">
            <a:spLocks noChangeArrowheads="1"/>
          </p:cNvSpPr>
          <p:nvPr>
            <p:custDataLst>
              <p:tags r:id="rId10"/>
            </p:custDataLst>
          </p:nvPr>
        </p:nvSpPr>
        <p:spPr bwMode="auto">
          <a:xfrm>
            <a:off x="7839068" y="2807197"/>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990000"/>
                </a:solidFill>
                <a:latin typeface="Custom_Constantia" panose="02030602050306030303" pitchFamily="18" charset="0"/>
              </a:rPr>
              <a:t>1</a:t>
            </a:r>
            <a:endParaRPr lang="de-CH" sz="2400" dirty="0">
              <a:solidFill>
                <a:srgbClr val="990000"/>
              </a:solidFill>
              <a:latin typeface="Custom_Constantia" panose="02030602050306030303" pitchFamily="18" charset="0"/>
            </a:endParaRPr>
          </a:p>
        </p:txBody>
      </p:sp>
      <p:sp>
        <p:nvSpPr>
          <p:cNvPr id="14" name="Text Box 7"/>
          <p:cNvSpPr txBox="1">
            <a:spLocks noChangeArrowheads="1"/>
          </p:cNvSpPr>
          <p:nvPr>
            <p:custDataLst>
              <p:tags r:id="rId11"/>
            </p:custDataLst>
          </p:nvPr>
        </p:nvSpPr>
        <p:spPr bwMode="auto">
          <a:xfrm>
            <a:off x="5441244" y="832427"/>
            <a:ext cx="3702756" cy="400110"/>
          </a:xfrm>
          <a:prstGeom prst="rect">
            <a:avLst/>
          </a:prstGeom>
          <a:noFill/>
          <a:ln w="9525">
            <a:noFill/>
            <a:miter lim="800000"/>
            <a:headEnd/>
            <a:tailEnd/>
          </a:ln>
        </p:spPr>
        <p:txBody>
          <a:bodyPr wrap="square">
            <a:spAutoFit/>
          </a:bodyPr>
          <a:lstStyle/>
          <a:p>
            <a:pPr>
              <a:spcBef>
                <a:spcPct val="50000"/>
              </a:spcBef>
            </a:pPr>
            <a:r>
              <a:rPr lang="de-CH" sz="2000" dirty="0" smtClean="0">
                <a:latin typeface="Custom_Constantia" panose="02030602050306030303" pitchFamily="18" charset="0"/>
              </a:rPr>
              <a:t>Eine Instanz von </a:t>
            </a:r>
            <a:r>
              <a:rPr lang="de-CH" sz="2000" i="1" dirty="0" smtClean="0">
                <a:solidFill>
                  <a:srgbClr val="3333FF"/>
                </a:solidFill>
                <a:latin typeface="Custom_Constantia" panose="02030602050306030303" pitchFamily="18" charset="0"/>
              </a:rPr>
              <a:t>VECTOR</a:t>
            </a:r>
            <a:endParaRPr lang="de-CH" sz="2000" i="1" dirty="0">
              <a:solidFill>
                <a:srgbClr val="3333FF"/>
              </a:solidFill>
              <a:latin typeface="Custom_Constantia" panose="02030602050306030303" pitchFamily="18" charset="0"/>
            </a:endParaRPr>
          </a:p>
        </p:txBody>
      </p:sp>
      <p:sp>
        <p:nvSpPr>
          <p:cNvPr id="15" name="Text Box 7"/>
          <p:cNvSpPr txBox="1">
            <a:spLocks noChangeArrowheads="1"/>
          </p:cNvSpPr>
          <p:nvPr>
            <p:custDataLst>
              <p:tags r:id="rId12"/>
            </p:custDataLst>
          </p:nvPr>
        </p:nvSpPr>
        <p:spPr bwMode="auto">
          <a:xfrm>
            <a:off x="5438775" y="1297324"/>
            <a:ext cx="3467643" cy="707886"/>
          </a:xfrm>
          <a:prstGeom prst="rect">
            <a:avLst/>
          </a:prstGeom>
          <a:noFill/>
          <a:ln w="9525">
            <a:noFill/>
            <a:miter lim="800000"/>
            <a:headEnd/>
            <a:tailEnd/>
          </a:ln>
        </p:spPr>
        <p:txBody>
          <a:bodyPr wrap="square">
            <a:spAutoFit/>
          </a:bodyPr>
          <a:lstStyle/>
          <a:p>
            <a:r>
              <a:rPr lang="de-CH" sz="2000" dirty="0" smtClean="0">
                <a:latin typeface="Custom_Constantia" panose="02030602050306030303" pitchFamily="18" charset="0"/>
              </a:rPr>
              <a:t>Ausführung von </a:t>
            </a:r>
            <a:r>
              <a:rPr lang="de-CH" sz="2000" i="1" dirty="0" err="1" smtClean="0">
                <a:solidFill>
                  <a:srgbClr val="3333FF"/>
                </a:solidFill>
                <a:latin typeface="Custom_Constantia" panose="02030602050306030303" pitchFamily="18" charset="0"/>
              </a:rPr>
              <a:t>set</a:t>
            </a:r>
            <a:r>
              <a:rPr lang="de-CH" sz="2000" i="1" dirty="0" smtClean="0">
                <a:solidFill>
                  <a:srgbClr val="3333FF"/>
                </a:solidFill>
                <a:latin typeface="Custom_Constantia" panose="02030602050306030303" pitchFamily="18" charset="0"/>
              </a:rPr>
              <a:t> (</a:t>
            </a:r>
            <a:r>
              <a:rPr lang="de-CH" sz="2000" dirty="0" smtClean="0">
                <a:solidFill>
                  <a:srgbClr val="3333FF"/>
                </a:solidFill>
                <a:latin typeface="Custom_Constantia" panose="02030602050306030303" pitchFamily="18" charset="0"/>
              </a:rPr>
              <a:t>2, 1) </a:t>
            </a:r>
            <a:r>
              <a:rPr lang="de-CH" sz="2000" i="1" dirty="0" smtClean="0">
                <a:solidFill>
                  <a:srgbClr val="3333FF"/>
                </a:solidFill>
                <a:latin typeface="Custom_Constantia" panose="02030602050306030303" pitchFamily="18" charset="0"/>
              </a:rPr>
              <a:t> </a:t>
            </a:r>
            <a:r>
              <a:rPr lang="de-CH" sz="2000" dirty="0" smtClean="0">
                <a:latin typeface="Custom_Constantia" panose="02030602050306030303" pitchFamily="18" charset="0"/>
              </a:rPr>
              <a:t>auf diese Instanz</a:t>
            </a:r>
            <a:endParaRPr lang="de-CH" sz="2000" i="1" dirty="0">
              <a:solidFill>
                <a:srgbClr val="3333FF"/>
              </a:solidFill>
              <a:latin typeface="Custom_Constantia" panose="02030602050306030303" pitchFamily="18" charset="0"/>
            </a:endParaRPr>
          </a:p>
        </p:txBody>
      </p:sp>
      <p:sp>
        <p:nvSpPr>
          <p:cNvPr id="17" name="Rectangle 4"/>
          <p:cNvSpPr txBox="1">
            <a:spLocks noChangeArrowheads="1"/>
          </p:cNvSpPr>
          <p:nvPr>
            <p:custDataLst>
              <p:tags r:id="rId13"/>
            </p:custDataLst>
          </p:nvPr>
        </p:nvSpPr>
        <p:spPr bwMode="auto">
          <a:xfrm>
            <a:off x="468313" y="800101"/>
            <a:ext cx="8424862" cy="5653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class</a:t>
            </a: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i="1" kern="0" dirty="0" smtClean="0">
                <a:solidFill>
                  <a:srgbClr val="3333FF"/>
                </a:solidFill>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VECTOR</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feature</a:t>
            </a: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8B0000"/>
                </a:solidFill>
                <a:effectLst/>
                <a:uLnTx/>
                <a:uFillTx/>
                <a:latin typeface="Custom_Constantia" panose="02030602050306030303" pitchFamily="18" charset="0"/>
              </a:rPr>
              <a:t>-- Zugriff</a:t>
            </a:r>
            <a:endPar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lang="de-CH" sz="1800" kern="0" dirty="0" smtClean="0">
                <a:solidFill>
                  <a:schemeClr val="accent2"/>
                </a:solidFill>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x</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8B0000"/>
                </a:solidFill>
                <a:effectLst/>
                <a:uLnTx/>
                <a:uFillTx/>
                <a:latin typeface="Custom_Constantia" panose="02030602050306030303" pitchFamily="18" charset="0"/>
              </a:rPr>
              <a:t>		-- Östliche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y</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REAL</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rPr>
              <a:t>		-- Nördliche Koordinate.</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feature</a:t>
            </a:r>
            <a:r>
              <a:rPr kumimoji="0" lang="de-CH" sz="1800" b="0" i="0" u="none" strike="noStrike" kern="0" cap="none" spc="0" normalizeH="0" baseline="0" dirty="0" smtClean="0">
                <a:ln>
                  <a:noFill/>
                </a:ln>
                <a:solidFill>
                  <a:schemeClr val="accent2"/>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rPr>
              <a:t>--  Element-Veränderungen</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set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new_x</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new_y</a:t>
            </a:r>
            <a:r>
              <a:rPr kumimoji="0" lang="de-CH" sz="14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REAL</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rPr>
              <a:t>-- Setze Koordinaten auf </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new_x</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new_y</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0" u="none" strike="noStrike" kern="0" cap="none" spc="0" normalizeH="0" baseline="0" dirty="0" smtClean="0">
                <a:ln>
                  <a:noFill/>
                </a:ln>
                <a:solidFill>
                  <a:srgbClr val="990000"/>
                </a:solidFill>
                <a:effectLst/>
                <a:uLnTx/>
                <a:uFillTx/>
                <a:latin typeface="Custom_Constantia" panose="02030602050306030303" pitchFamily="18" charset="0"/>
              </a:rPr>
              <a:t>.</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rPr>
              <a:t>do</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smtClean="0">
                <a:ln>
                  <a:noFill/>
                </a:ln>
                <a:solidFill>
                  <a:schemeClr val="accent2"/>
                </a:solidFill>
                <a:effectLst/>
                <a:uLnTx/>
                <a:uFillTx/>
                <a:latin typeface="Custom_Constantia" panose="02030602050306030303" pitchFamily="18" charset="0"/>
              </a:rPr>
              <a:t>	</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endParaRPr kumimoji="0" lang="de-CH" sz="1800" b="0" i="1"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1" i="0" u="none" strike="noStrike" kern="0" cap="none" spc="0" normalizeH="0" baseline="0" dirty="0" err="1" smtClean="0">
                <a:ln>
                  <a:noFill/>
                </a:ln>
                <a:solidFill>
                  <a:schemeClr val="accent2"/>
                </a:solidFill>
                <a:effectLst/>
                <a:uLnTx/>
                <a:uFillTx/>
                <a:latin typeface="Custom_Constantia" panose="02030602050306030303" pitchFamily="18" charset="0"/>
              </a:rPr>
              <a:t>ensure</a:t>
            </a:r>
            <a:endPar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x_gesetzt</a:t>
            </a:r>
            <a:r>
              <a:rPr kumimoji="0" lang="de-CH" sz="14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x </a:t>
            </a:r>
            <a:r>
              <a:rPr kumimoji="0" lang="de-CH" sz="1800" b="0" i="0" u="none" strike="noStrike" kern="0" cap="none" spc="0" normalizeH="0" baseline="0" dirty="0" smtClean="0">
                <a:ln>
                  <a:noFill/>
                </a:ln>
                <a:solidFill>
                  <a:srgbClr val="3333FF"/>
                </a:solidFill>
                <a:effectLst/>
                <a:uLnTx/>
                <a:uFillTx/>
                <a:latin typeface="Custom_Constantia" panose="02030602050306030303" pitchFamily="18" charset="0"/>
              </a:rPr>
              <a: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new_x</a:t>
            </a:r>
            <a:endPar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y_gesetzt</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y = </a:t>
            </a:r>
            <a:r>
              <a:rPr kumimoji="0" lang="de-CH" sz="1800" b="0" i="1" u="none" strike="noStrike" kern="0" cap="none" spc="0" normalizeH="0" baseline="0" dirty="0" err="1" smtClean="0">
                <a:ln>
                  <a:noFill/>
                </a:ln>
                <a:solidFill>
                  <a:srgbClr val="3333FF"/>
                </a:solidFill>
                <a:effectLst/>
                <a:uLnTx/>
                <a:uFillTx/>
                <a:latin typeface="Custom_Constantia" panose="02030602050306030303" pitchFamily="18" charset="0"/>
              </a:rPr>
              <a:t>new_y</a:t>
            </a:r>
            <a:endPar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endParaRP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0" i="1" u="none" strike="noStrike" kern="0" cap="none" spc="0" normalizeH="0" baseline="0" dirty="0" smtClean="0">
                <a:ln>
                  <a:noFill/>
                </a:ln>
                <a:solidFill>
                  <a:srgbClr val="3333FF"/>
                </a:solidFill>
                <a:effectLst/>
                <a:uLnTx/>
                <a:uFillTx/>
                <a:latin typeface="Custom_Constantia" panose="02030602050306030303" pitchFamily="18" charset="0"/>
              </a:rPr>
              <a:t>		</a:t>
            </a:r>
            <a:r>
              <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rPr>
              <a:t>end</a:t>
            </a:r>
          </a:p>
          <a:p>
            <a:pPr marL="0" marR="0" lvl="0" indent="0" algn="l" defTabSz="540000" rtl="0" eaLnBrk="1" fontAlgn="base" latinLnBrk="0" hangingPunct="1">
              <a:lnSpc>
                <a:spcPct val="100000"/>
              </a:lnSpc>
              <a:spcBef>
                <a:spcPts val="0"/>
              </a:spcBef>
              <a:spcAft>
                <a:spcPct val="0"/>
              </a:spcAft>
              <a:buClr>
                <a:srgbClr val="8B0000"/>
              </a:buClr>
              <a:buSzTx/>
              <a:buFont typeface="Wingdings" pitchFamily="2" charset="2"/>
              <a:buNone/>
              <a:defRPr/>
            </a:pPr>
            <a:r>
              <a:rPr kumimoji="0" lang="de-CH" sz="1800" b="1" i="0" u="none" strike="noStrike" kern="0" cap="none" spc="0" normalizeH="0" baseline="0" dirty="0" smtClean="0">
                <a:ln>
                  <a:noFill/>
                </a:ln>
                <a:solidFill>
                  <a:schemeClr val="accent2"/>
                </a:solidFill>
                <a:effectLst/>
                <a:uLnTx/>
                <a:uFillTx/>
                <a:latin typeface="Custom_Constantia" panose="02030602050306030303" pitchFamily="18" charset="0"/>
              </a:rPr>
              <a:t>end</a:t>
            </a:r>
          </a:p>
        </p:txBody>
      </p:sp>
    </p:spTree>
    <p:extLst>
      <p:ext uri="{BB962C8B-B14F-4D97-AF65-F5344CB8AC3E}">
        <p14:creationId xmlns:p14="http://schemas.microsoft.com/office/powerpoint/2010/main" val="2077971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0" nodeType="clickEffect">
                                  <p:stCondLst>
                                    <p:cond delay="0"/>
                                  </p:stCondLst>
                                  <p:childTnLst>
                                    <p:anim calcmode="lin" valueType="num">
                                      <p:cBhvr additive="base">
                                        <p:cTn id="35" dur="3000"/>
                                        <p:tgtEl>
                                          <p:spTgt spid="12"/>
                                        </p:tgtEl>
                                        <p:attrNameLst>
                                          <p:attrName>ppt_x</p:attrName>
                                        </p:attrNameLst>
                                      </p:cBhvr>
                                      <p:tavLst>
                                        <p:tav tm="0">
                                          <p:val>
                                            <p:strVal val="ppt_x"/>
                                          </p:val>
                                        </p:tav>
                                        <p:tav tm="100000">
                                          <p:val>
                                            <p:strVal val="ppt_x"/>
                                          </p:val>
                                        </p:tav>
                                      </p:tavLst>
                                    </p:anim>
                                    <p:anim calcmode="lin" valueType="num">
                                      <p:cBhvr additive="base">
                                        <p:cTn id="36" dur="3000"/>
                                        <p:tgtEl>
                                          <p:spTgt spid="12"/>
                                        </p:tgtEl>
                                        <p:attrNameLst>
                                          <p:attrName>ppt_y</p:attrName>
                                        </p:attrNameLst>
                                      </p:cBhvr>
                                      <p:tavLst>
                                        <p:tav tm="0">
                                          <p:val>
                                            <p:strVal val="ppt_y"/>
                                          </p:val>
                                        </p:tav>
                                        <p:tav tm="100000">
                                          <p:val>
                                            <p:strVal val="1+ppt_h/2"/>
                                          </p:val>
                                        </p:tav>
                                      </p:tavLst>
                                    </p:anim>
                                    <p:set>
                                      <p:cBhvr>
                                        <p:cTn id="37" dur="1" fill="hold">
                                          <p:stCondLst>
                                            <p:cond delay="2999"/>
                                          </p:stCondLst>
                                        </p:cTn>
                                        <p:tgtEl>
                                          <p:spTgt spid="12"/>
                                        </p:tgtEl>
                                        <p:attrNameLst>
                                          <p:attrName>style.visibility</p:attrName>
                                        </p:attrNameLst>
                                      </p:cBhvr>
                                      <p:to>
                                        <p:strVal val="hidden"/>
                                      </p:to>
                                    </p:set>
                                  </p:childTnLst>
                                </p:cTn>
                              </p:par>
                              <p:par>
                                <p:cTn id="38" presetID="1" presetClass="entr" presetSubtype="0" fill="hold" grpId="0" nodeType="withEffect">
                                  <p:stCondLst>
                                    <p:cond delay="70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0" nodeType="clickEffect">
                                  <p:stCondLst>
                                    <p:cond delay="0"/>
                                  </p:stCondLst>
                                  <p:childTnLst>
                                    <p:anim calcmode="lin" valueType="num">
                                      <p:cBhvr additive="base">
                                        <p:cTn id="43" dur="3000"/>
                                        <p:tgtEl>
                                          <p:spTgt spid="11"/>
                                        </p:tgtEl>
                                        <p:attrNameLst>
                                          <p:attrName>ppt_x</p:attrName>
                                        </p:attrNameLst>
                                      </p:cBhvr>
                                      <p:tavLst>
                                        <p:tav tm="0">
                                          <p:val>
                                            <p:strVal val="ppt_x"/>
                                          </p:val>
                                        </p:tav>
                                        <p:tav tm="100000">
                                          <p:val>
                                            <p:strVal val="ppt_x"/>
                                          </p:val>
                                        </p:tav>
                                      </p:tavLst>
                                    </p:anim>
                                    <p:anim calcmode="lin" valueType="num">
                                      <p:cBhvr additive="base">
                                        <p:cTn id="44" dur="3000"/>
                                        <p:tgtEl>
                                          <p:spTgt spid="11"/>
                                        </p:tgtEl>
                                        <p:attrNameLst>
                                          <p:attrName>ppt_y</p:attrName>
                                        </p:attrNameLst>
                                      </p:cBhvr>
                                      <p:tavLst>
                                        <p:tav tm="0">
                                          <p:val>
                                            <p:strVal val="ppt_y"/>
                                          </p:val>
                                        </p:tav>
                                        <p:tav tm="100000">
                                          <p:val>
                                            <p:strVal val="1+ppt_h/2"/>
                                          </p:val>
                                        </p:tav>
                                      </p:tavLst>
                                    </p:anim>
                                    <p:set>
                                      <p:cBhvr>
                                        <p:cTn id="45" dur="1" fill="hold">
                                          <p:stCondLst>
                                            <p:cond delay="2999"/>
                                          </p:stCondLst>
                                        </p:cTn>
                                        <p:tgtEl>
                                          <p:spTgt spid="11"/>
                                        </p:tgtEl>
                                        <p:attrNameLst>
                                          <p:attrName>style.visibility</p:attrName>
                                        </p:attrNameLst>
                                      </p:cBhvr>
                                      <p:to>
                                        <p:strVal val="hidden"/>
                                      </p:to>
                                    </p:set>
                                  </p:childTnLst>
                                </p:cTn>
                              </p:par>
                              <p:par>
                                <p:cTn id="46" presetID="1" presetClass="entr" presetSubtype="0" fill="hold" grpId="0" nodeType="withEffect">
                                  <p:stCondLst>
                                    <p:cond delay="70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P spid="8" grpId="0"/>
      <p:bldP spid="9" grpId="0"/>
      <p:bldP spid="10" grpId="0"/>
      <p:bldP spid="11" grpId="0"/>
      <p:bldP spid="11" grpId="1"/>
      <p:bldP spid="12" grpId="0"/>
      <p:bldP spid="12" grpId="1"/>
      <p:bldP spid="13" grpId="0"/>
      <p:bldP spid="14" grpId="0"/>
      <p:bldP spid="14" grpId="1"/>
      <p:bldP spid="1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4"/>
          <p:cNvSpPr>
            <a:spLocks noChangeArrowheads="1"/>
          </p:cNvSpPr>
          <p:nvPr>
            <p:custDataLst>
              <p:tags r:id="rId1"/>
            </p:custDataLst>
          </p:nvPr>
        </p:nvSpPr>
        <p:spPr bwMode="auto">
          <a:xfrm>
            <a:off x="6296942" y="5180922"/>
            <a:ext cx="1610772" cy="80958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i="1" dirty="0">
              <a:solidFill>
                <a:srgbClr val="3333FF"/>
              </a:solidFill>
              <a:latin typeface="Custom_Constantia" panose="02030602050306030303" pitchFamily="18" charset="0"/>
            </a:endParaRPr>
          </a:p>
        </p:txBody>
      </p:sp>
      <p:sp>
        <p:nvSpPr>
          <p:cNvPr id="29715" name="Text Box 19"/>
          <p:cNvSpPr txBox="1">
            <a:spLocks noChangeArrowheads="1"/>
          </p:cNvSpPr>
          <p:nvPr>
            <p:custDataLst>
              <p:tags r:id="rId2"/>
            </p:custDataLst>
          </p:nvPr>
        </p:nvSpPr>
        <p:spPr bwMode="auto">
          <a:xfrm>
            <a:off x="4457888" y="4632060"/>
            <a:ext cx="3914587" cy="1723549"/>
          </a:xfrm>
          <a:prstGeom prst="rect">
            <a:avLst/>
          </a:prstGeom>
          <a:noFill/>
          <a:ln w="9525">
            <a:solidFill>
              <a:srgbClr val="990000"/>
            </a:solidFill>
            <a:miter lim="800000"/>
            <a:headEnd/>
            <a:tailEnd/>
          </a:ln>
          <a:effectLst/>
        </p:spPr>
        <p:txBody>
          <a:bodyPr>
            <a:spAutoFit/>
          </a:bodyPr>
          <a:lstStyle/>
          <a:p>
            <a:pPr>
              <a:lnSpc>
                <a:spcPct val="80000"/>
              </a:lnSpc>
              <a:spcBef>
                <a:spcPct val="20000"/>
              </a:spcBef>
              <a:buFont typeface="Wingdings" pitchFamily="2" charset="2"/>
              <a:buNone/>
            </a:pPr>
            <a:r>
              <a:rPr lang="de-CH" sz="2000" i="1" dirty="0" err="1" smtClean="0">
                <a:solidFill>
                  <a:srgbClr val="3333FF"/>
                </a:solidFill>
                <a:latin typeface="Custom_Constantia" panose="02030602050306030303" pitchFamily="18" charset="0"/>
              </a:rPr>
              <a:t>set</a:t>
            </a:r>
            <a:r>
              <a:rPr lang="de-CH" sz="2000" i="1" dirty="0" smtClean="0">
                <a:solidFill>
                  <a:srgbClr val="3333FF"/>
                </a:solidFill>
                <a:latin typeface="Custom_Constantia" panose="02030602050306030303" pitchFamily="18" charset="0"/>
              </a:rPr>
              <a:t> </a:t>
            </a:r>
            <a:r>
              <a:rPr lang="de-CH" sz="2000" dirty="0" smtClean="0">
                <a:solidFill>
                  <a:srgbClr val="3333FF"/>
                </a:solidFill>
                <a:latin typeface="Custom_Constantia" panose="02030602050306030303" pitchFamily="18" charset="0"/>
              </a:rPr>
              <a:t>(</a:t>
            </a:r>
            <a:r>
              <a:rPr lang="de-CH" sz="2000" i="1" dirty="0" err="1" smtClean="0">
                <a:solidFill>
                  <a:srgbClr val="3333FF"/>
                </a:solidFill>
                <a:latin typeface="Custom_Constantia" panose="02030602050306030303" pitchFamily="18" charset="0"/>
              </a:rPr>
              <a:t>new_x</a:t>
            </a: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new_y</a:t>
            </a:r>
            <a:r>
              <a:rPr lang="de-CH" sz="1600" i="1" dirty="0" smtClean="0">
                <a:solidFill>
                  <a:srgbClr val="3333FF"/>
                </a:solidFill>
                <a:latin typeface="Custom_Constantia" panose="02030602050306030303" pitchFamily="18" charset="0"/>
              </a:rPr>
              <a:t> </a:t>
            </a: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REAL</a:t>
            </a:r>
            <a:r>
              <a:rPr lang="de-CH" sz="2000" dirty="0" smtClean="0">
                <a:solidFill>
                  <a:srgbClr val="3333FF"/>
                </a:solidFill>
                <a:latin typeface="Custom_Constantia" panose="02030602050306030303" pitchFamily="18" charset="0"/>
              </a:rPr>
              <a:t>)</a:t>
            </a:r>
            <a:endParaRPr lang="de-CH" sz="2000" b="1" dirty="0" smtClean="0">
              <a:solidFill>
                <a:schemeClr val="accent2"/>
              </a:solidFill>
              <a:latin typeface="Custom_Constantia" panose="02030602050306030303" pitchFamily="18" charset="0"/>
            </a:endParaRPr>
          </a:p>
          <a:p>
            <a:pPr>
              <a:lnSpc>
                <a:spcPct val="80000"/>
              </a:lnSpc>
              <a:spcBef>
                <a:spcPct val="20000"/>
              </a:spcBef>
              <a:buFont typeface="Wingdings" pitchFamily="2" charset="2"/>
              <a:buNone/>
            </a:pPr>
            <a:r>
              <a:rPr lang="de-CH" sz="2000" i="1" dirty="0" smtClean="0">
                <a:solidFill>
                  <a:srgbClr val="3333FF"/>
                </a:solidFill>
                <a:latin typeface="Custom_Constantia" panose="02030602050306030303" pitchFamily="18" charset="0"/>
              </a:rPr>
              <a:t>	</a:t>
            </a:r>
            <a:r>
              <a:rPr lang="de-CH" sz="2000" b="1" dirty="0" smtClean="0">
                <a:solidFill>
                  <a:schemeClr val="accent2"/>
                </a:solidFill>
                <a:latin typeface="Custom_Constantia" panose="02030602050306030303" pitchFamily="18" charset="0"/>
              </a:rPr>
              <a:t>do</a:t>
            </a:r>
          </a:p>
          <a:p>
            <a:pPr>
              <a:lnSpc>
                <a:spcPct val="80000"/>
              </a:lnSpc>
              <a:spcBef>
                <a:spcPct val="20000"/>
              </a:spcBef>
            </a:pPr>
            <a:r>
              <a:rPr lang="de-CH" sz="2000" i="1" dirty="0" smtClean="0">
                <a:solidFill>
                  <a:srgbClr val="3333FF"/>
                </a:solidFill>
                <a:latin typeface="Custom_Constantia" panose="02030602050306030303" pitchFamily="18" charset="0"/>
              </a:rPr>
              <a:t>		x </a:t>
            </a:r>
            <a:r>
              <a:rPr lang="de-CH" sz="2000" dirty="0" smtClean="0">
                <a:solidFill>
                  <a:srgbClr val="8B0000"/>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new_x</a:t>
            </a:r>
            <a:endParaRPr lang="de-CH" sz="2000" i="1" dirty="0" smtClean="0">
              <a:solidFill>
                <a:srgbClr val="3333FF"/>
              </a:solidFill>
              <a:latin typeface="Custom_Constantia" panose="02030602050306030303" pitchFamily="18" charset="0"/>
            </a:endParaRPr>
          </a:p>
          <a:p>
            <a:pPr>
              <a:lnSpc>
                <a:spcPct val="80000"/>
              </a:lnSpc>
              <a:spcBef>
                <a:spcPct val="20000"/>
              </a:spcBef>
            </a:pPr>
            <a:r>
              <a:rPr lang="de-CH" sz="2000" i="1" dirty="0" smtClean="0">
                <a:solidFill>
                  <a:schemeClr val="accent2"/>
                </a:solidFill>
                <a:latin typeface="Custom_Constantia" panose="02030602050306030303" pitchFamily="18" charset="0"/>
              </a:rPr>
              <a:t>		</a:t>
            </a:r>
            <a:r>
              <a:rPr lang="de-CH" sz="2000" i="1" dirty="0" smtClean="0">
                <a:solidFill>
                  <a:srgbClr val="3333FF"/>
                </a:solidFill>
                <a:latin typeface="Custom_Constantia" panose="02030602050306030303" pitchFamily="18" charset="0"/>
              </a:rPr>
              <a:t>y </a:t>
            </a:r>
            <a:r>
              <a:rPr lang="de-CH" sz="2000" dirty="0" smtClean="0">
                <a:solidFill>
                  <a:srgbClr val="8B0000"/>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new_y</a:t>
            </a:r>
            <a:endParaRPr lang="de-CH" sz="2000" i="1" dirty="0" smtClean="0">
              <a:solidFill>
                <a:srgbClr val="3333FF"/>
              </a:solidFill>
              <a:latin typeface="Custom_Constantia" panose="02030602050306030303" pitchFamily="18" charset="0"/>
            </a:endParaRPr>
          </a:p>
          <a:p>
            <a:pPr>
              <a:lnSpc>
                <a:spcPct val="80000"/>
              </a:lnSpc>
              <a:spcBef>
                <a:spcPct val="20000"/>
              </a:spcBef>
              <a:buFont typeface="Wingdings" pitchFamily="2" charset="2"/>
              <a:buNone/>
            </a:pPr>
            <a:endParaRPr lang="de-CH" sz="2000" i="1" dirty="0" smtClean="0">
              <a:solidFill>
                <a:schemeClr val="accent2"/>
              </a:solidFill>
              <a:latin typeface="Custom_Constantia" panose="02030602050306030303" pitchFamily="18" charset="0"/>
            </a:endParaRPr>
          </a:p>
          <a:p>
            <a:pPr>
              <a:lnSpc>
                <a:spcPct val="30000"/>
              </a:lnSpc>
              <a:spcBef>
                <a:spcPct val="20000"/>
              </a:spcBef>
              <a:buFont typeface="Wingdings" pitchFamily="2" charset="2"/>
              <a:buNone/>
            </a:pPr>
            <a:r>
              <a:rPr lang="de-CH" sz="2000" i="1" dirty="0" smtClean="0">
                <a:solidFill>
                  <a:srgbClr val="3333FF"/>
                </a:solidFill>
                <a:latin typeface="Custom_Constantia" panose="02030602050306030303" pitchFamily="18" charset="0"/>
              </a:rPr>
              <a:t>	</a:t>
            </a:r>
            <a:r>
              <a:rPr lang="de-CH" sz="2000" b="1" dirty="0" smtClean="0">
                <a:solidFill>
                  <a:schemeClr val="accent2"/>
                </a:solidFill>
                <a:latin typeface="Custom_Constantia" panose="02030602050306030303" pitchFamily="18" charset="0"/>
              </a:rPr>
              <a:t>end</a:t>
            </a:r>
            <a:endParaRPr lang="de-CH" sz="2400" dirty="0">
              <a:latin typeface="Custom_Constantia" panose="02030602050306030303" pitchFamily="18" charset="0"/>
            </a:endParaRPr>
          </a:p>
        </p:txBody>
      </p:sp>
      <p:sp>
        <p:nvSpPr>
          <p:cNvPr id="29699" name="Rectangle 2"/>
          <p:cNvSpPr>
            <a:spLocks noGrp="1" noChangeArrowheads="1"/>
          </p:cNvSpPr>
          <p:nvPr>
            <p:ph type="title"/>
            <p:custDataLst>
              <p:tags r:id="rId3"/>
            </p:custDataLst>
          </p:nvPr>
        </p:nvSpPr>
        <p:spPr/>
        <p:txBody>
          <a:bodyPr>
            <a:normAutofit/>
          </a:bodyPr>
          <a:lstStyle/>
          <a:p>
            <a:pPr eaLnBrk="1" hangingPunct="1"/>
            <a:r>
              <a:rPr lang="de-CH" smtClean="0"/>
              <a:t>Zuweisung</a:t>
            </a:r>
          </a:p>
        </p:txBody>
      </p:sp>
      <p:sp>
        <p:nvSpPr>
          <p:cNvPr id="29700" name="Rectangle 3"/>
          <p:cNvSpPr>
            <a:spLocks noGrp="1" noChangeArrowheads="1"/>
          </p:cNvSpPr>
          <p:nvPr>
            <p:ph idx="1"/>
            <p:custDataLst>
              <p:tags r:id="rId4"/>
            </p:custDataLst>
          </p:nvPr>
        </p:nvSpPr>
        <p:spPr/>
        <p:txBody>
          <a:bodyPr>
            <a:normAutofit/>
          </a:bodyPr>
          <a:lstStyle/>
          <a:p>
            <a:pPr eaLnBrk="1" hangingPunct="1">
              <a:lnSpc>
                <a:spcPct val="110000"/>
              </a:lnSpc>
            </a:pPr>
            <a:r>
              <a:rPr lang="de-CH" dirty="0" smtClean="0">
                <a:solidFill>
                  <a:schemeClr val="tx1"/>
                </a:solidFill>
              </a:rPr>
              <a:t>Eine Zuweisung ist eine Instruktion, die einen Wert durch einen anderen ersetzt.</a:t>
            </a:r>
          </a:p>
        </p:txBody>
      </p:sp>
      <p:sp>
        <p:nvSpPr>
          <p:cNvPr id="29701" name="Rectangle 4"/>
          <p:cNvSpPr>
            <a:spLocks noChangeArrowheads="1"/>
          </p:cNvSpPr>
          <p:nvPr>
            <p:custDataLst>
              <p:tags r:id="rId5"/>
            </p:custDataLst>
          </p:nvPr>
        </p:nvSpPr>
        <p:spPr bwMode="auto">
          <a:xfrm>
            <a:off x="2213163" y="2931848"/>
            <a:ext cx="1511300" cy="647700"/>
          </a:xfrm>
          <a:prstGeom prst="rect">
            <a:avLst/>
          </a:prstGeom>
          <a:noFill/>
          <a:ln w="9525">
            <a:solidFill>
              <a:srgbClr val="990000"/>
            </a:solidFill>
            <a:miter lim="800000"/>
            <a:headEnd/>
            <a:tailEnd/>
          </a:ln>
        </p:spPr>
        <p:txBody>
          <a:bodyPr wrap="none" anchor="ctr"/>
          <a:lstStyle/>
          <a:p>
            <a:endParaRPr lang="de-CH" dirty="0">
              <a:latin typeface="Custom_Constantia" panose="02030602050306030303" pitchFamily="18" charset="0"/>
            </a:endParaRPr>
          </a:p>
        </p:txBody>
      </p:sp>
      <p:sp>
        <p:nvSpPr>
          <p:cNvPr id="29702" name="Rectangle 5"/>
          <p:cNvSpPr>
            <a:spLocks noChangeArrowheads="1"/>
          </p:cNvSpPr>
          <p:nvPr>
            <p:custDataLst>
              <p:tags r:id="rId6"/>
            </p:custDataLst>
          </p:nvPr>
        </p:nvSpPr>
        <p:spPr bwMode="auto">
          <a:xfrm>
            <a:off x="2213163" y="3581135"/>
            <a:ext cx="1511300" cy="647700"/>
          </a:xfrm>
          <a:prstGeom prst="rect">
            <a:avLst/>
          </a:prstGeom>
          <a:noFill/>
          <a:ln w="9525">
            <a:solidFill>
              <a:srgbClr val="990000"/>
            </a:solidFill>
            <a:miter lim="800000"/>
            <a:headEnd/>
            <a:tailEnd/>
          </a:ln>
        </p:spPr>
        <p:txBody>
          <a:bodyPr wrap="none" anchor="ctr"/>
          <a:lstStyle/>
          <a:p>
            <a:endParaRPr lang="de-CH" dirty="0">
              <a:latin typeface="Custom_Constantia" panose="02030602050306030303" pitchFamily="18" charset="0"/>
            </a:endParaRPr>
          </a:p>
        </p:txBody>
      </p:sp>
      <p:sp>
        <p:nvSpPr>
          <p:cNvPr id="29703" name="Text Box 6"/>
          <p:cNvSpPr txBox="1">
            <a:spLocks noChangeArrowheads="1"/>
          </p:cNvSpPr>
          <p:nvPr>
            <p:custDataLst>
              <p:tags r:id="rId7"/>
            </p:custDataLst>
          </p:nvPr>
        </p:nvSpPr>
        <p:spPr bwMode="auto">
          <a:xfrm>
            <a:off x="1781363" y="2979473"/>
            <a:ext cx="1079500" cy="457200"/>
          </a:xfrm>
          <a:prstGeom prst="rect">
            <a:avLst/>
          </a:prstGeom>
          <a:noFill/>
          <a:ln w="9525">
            <a:noFill/>
            <a:miter lim="800000"/>
            <a:headEnd/>
            <a:tailEnd/>
          </a:ln>
        </p:spPr>
        <p:txBody>
          <a:bodyPr>
            <a:spAutoFit/>
          </a:bodyPr>
          <a:lstStyle/>
          <a:p>
            <a:pPr>
              <a:spcBef>
                <a:spcPct val="50000"/>
              </a:spcBef>
            </a:pPr>
            <a:r>
              <a:rPr lang="de-CH" sz="2400" i="1" dirty="0" smtClean="0">
                <a:solidFill>
                  <a:srgbClr val="3333FF"/>
                </a:solidFill>
                <a:latin typeface="Custom_Constantia" panose="02030602050306030303" pitchFamily="18" charset="0"/>
              </a:rPr>
              <a:t>x</a:t>
            </a:r>
            <a:endParaRPr lang="de-CH" sz="2400" i="1" dirty="0">
              <a:solidFill>
                <a:srgbClr val="3333FF"/>
              </a:solidFill>
              <a:latin typeface="Custom_Constantia" panose="02030602050306030303" pitchFamily="18" charset="0"/>
            </a:endParaRPr>
          </a:p>
        </p:txBody>
      </p:sp>
      <p:sp>
        <p:nvSpPr>
          <p:cNvPr id="29704" name="Text Box 7"/>
          <p:cNvSpPr txBox="1">
            <a:spLocks noChangeArrowheads="1"/>
          </p:cNvSpPr>
          <p:nvPr>
            <p:custDataLst>
              <p:tags r:id="rId8"/>
            </p:custDataLst>
          </p:nvPr>
        </p:nvSpPr>
        <p:spPr bwMode="auto">
          <a:xfrm>
            <a:off x="1781363" y="3698610"/>
            <a:ext cx="1079500" cy="457200"/>
          </a:xfrm>
          <a:prstGeom prst="rect">
            <a:avLst/>
          </a:prstGeom>
          <a:noFill/>
          <a:ln w="9525">
            <a:noFill/>
            <a:miter lim="800000"/>
            <a:headEnd/>
            <a:tailEnd/>
          </a:ln>
        </p:spPr>
        <p:txBody>
          <a:bodyPr>
            <a:spAutoFit/>
          </a:bodyPr>
          <a:lstStyle/>
          <a:p>
            <a:pPr>
              <a:spcBef>
                <a:spcPct val="50000"/>
              </a:spcBef>
            </a:pPr>
            <a:r>
              <a:rPr lang="de-CH" sz="2400" i="1" dirty="0" smtClean="0">
                <a:solidFill>
                  <a:srgbClr val="3333FF"/>
                </a:solidFill>
                <a:latin typeface="Custom_Constantia" panose="02030602050306030303" pitchFamily="18" charset="0"/>
              </a:rPr>
              <a:t>y</a:t>
            </a:r>
            <a:endParaRPr lang="de-CH" sz="2400" i="1" dirty="0">
              <a:solidFill>
                <a:srgbClr val="3333FF"/>
              </a:solidFill>
              <a:latin typeface="Custom_Constantia" panose="02030602050306030303" pitchFamily="18" charset="0"/>
            </a:endParaRPr>
          </a:p>
        </p:txBody>
      </p:sp>
      <p:sp>
        <p:nvSpPr>
          <p:cNvPr id="443400" name="Text Box 8"/>
          <p:cNvSpPr txBox="1">
            <a:spLocks noChangeArrowheads="1"/>
          </p:cNvSpPr>
          <p:nvPr>
            <p:custDataLst>
              <p:tags r:id="rId9"/>
            </p:custDataLst>
          </p:nvPr>
        </p:nvSpPr>
        <p:spPr bwMode="auto">
          <a:xfrm>
            <a:off x="2687825" y="3004873"/>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990000"/>
                </a:solidFill>
                <a:latin typeface="Custom_Constantia" panose="02030602050306030303" pitchFamily="18" charset="0"/>
              </a:rPr>
              <a:t>2</a:t>
            </a:r>
            <a:endParaRPr lang="de-CH" sz="2400" dirty="0">
              <a:solidFill>
                <a:srgbClr val="990000"/>
              </a:solidFill>
              <a:latin typeface="Custom_Constantia" panose="02030602050306030303" pitchFamily="18" charset="0"/>
            </a:endParaRPr>
          </a:p>
        </p:txBody>
      </p:sp>
      <p:sp>
        <p:nvSpPr>
          <p:cNvPr id="443401" name="Text Box 9"/>
          <p:cNvSpPr txBox="1">
            <a:spLocks noChangeArrowheads="1"/>
          </p:cNvSpPr>
          <p:nvPr>
            <p:custDataLst>
              <p:tags r:id="rId10"/>
            </p:custDataLst>
          </p:nvPr>
        </p:nvSpPr>
        <p:spPr bwMode="auto">
          <a:xfrm>
            <a:off x="2716400" y="3724010"/>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3333FF"/>
                </a:solidFill>
                <a:latin typeface="Custom_Constantia" panose="02030602050306030303" pitchFamily="18" charset="0"/>
              </a:rPr>
              <a:t>0</a:t>
            </a:r>
            <a:endParaRPr lang="de-CH" sz="2400" dirty="0">
              <a:solidFill>
                <a:srgbClr val="3333FF"/>
              </a:solidFill>
              <a:latin typeface="Custom_Constantia" panose="02030602050306030303" pitchFamily="18" charset="0"/>
            </a:endParaRPr>
          </a:p>
        </p:txBody>
      </p:sp>
      <p:sp>
        <p:nvSpPr>
          <p:cNvPr id="443402" name="Text Box 10"/>
          <p:cNvSpPr txBox="1">
            <a:spLocks noChangeArrowheads="1"/>
          </p:cNvSpPr>
          <p:nvPr>
            <p:custDataLst>
              <p:tags r:id="rId11"/>
            </p:custDataLst>
          </p:nvPr>
        </p:nvSpPr>
        <p:spPr bwMode="auto">
          <a:xfrm>
            <a:off x="4873813" y="2422260"/>
            <a:ext cx="2592387" cy="762000"/>
          </a:xfrm>
          <a:prstGeom prst="rect">
            <a:avLst/>
          </a:prstGeom>
          <a:noFill/>
          <a:ln w="9525">
            <a:noFill/>
            <a:miter lim="800000"/>
            <a:headEnd/>
            <a:tailEnd/>
          </a:ln>
        </p:spPr>
        <p:txBody>
          <a:bodyPr>
            <a:spAutoFit/>
          </a:bodyPr>
          <a:lstStyle/>
          <a:p>
            <a:pPr>
              <a:spcBef>
                <a:spcPct val="50000"/>
              </a:spcBef>
            </a:pPr>
            <a:r>
              <a:rPr lang="de-CH" sz="2400" i="1" dirty="0" err="1" smtClean="0">
                <a:solidFill>
                  <a:srgbClr val="3333FF"/>
                </a:solidFill>
                <a:latin typeface="Custom_Constantia" panose="02030602050306030303" pitchFamily="18" charset="0"/>
              </a:rPr>
              <a:t>v</a:t>
            </a:r>
            <a:r>
              <a:rPr lang="de-CH" sz="4400" dirty="0" err="1" smtClean="0">
                <a:solidFill>
                  <a:srgbClr val="3333FF"/>
                </a:solidFill>
                <a:latin typeface="Custom_Constantia" panose="02030602050306030303" pitchFamily="18" charset="0"/>
              </a:rPr>
              <a:t>.</a:t>
            </a:r>
            <a:r>
              <a:rPr lang="de-CH" sz="2400" i="1" dirty="0" err="1" smtClean="0">
                <a:solidFill>
                  <a:srgbClr val="3333FF"/>
                </a:solidFill>
                <a:latin typeface="Custom_Constantia" panose="02030602050306030303" pitchFamily="18" charset="0"/>
              </a:rPr>
              <a:t>set</a:t>
            </a:r>
            <a:r>
              <a:rPr lang="de-CH" sz="2400" i="1" dirty="0" smtClean="0">
                <a:solidFill>
                  <a:srgbClr val="3333FF"/>
                </a:solidFill>
                <a:latin typeface="Custom_Constantia" panose="02030602050306030303" pitchFamily="18" charset="0"/>
              </a:rPr>
              <a:t> </a:t>
            </a:r>
            <a:r>
              <a:rPr lang="de-CH" sz="2400" dirty="0" smtClean="0">
                <a:solidFill>
                  <a:srgbClr val="3333FF"/>
                </a:solidFill>
                <a:latin typeface="Custom_Constantia" panose="02030602050306030303" pitchFamily="18" charset="0"/>
              </a:rPr>
              <a:t>(2, 1)</a:t>
            </a:r>
            <a:endParaRPr lang="de-CH" sz="2400" dirty="0">
              <a:solidFill>
                <a:srgbClr val="3333FF"/>
              </a:solidFill>
              <a:latin typeface="Custom_Constantia" panose="02030602050306030303" pitchFamily="18" charset="0"/>
            </a:endParaRPr>
          </a:p>
        </p:txBody>
      </p:sp>
      <p:sp>
        <p:nvSpPr>
          <p:cNvPr id="443403" name="Text Box 11"/>
          <p:cNvSpPr txBox="1">
            <a:spLocks noChangeArrowheads="1"/>
          </p:cNvSpPr>
          <p:nvPr>
            <p:custDataLst>
              <p:tags r:id="rId12"/>
            </p:custDataLst>
          </p:nvPr>
        </p:nvSpPr>
        <p:spPr bwMode="auto">
          <a:xfrm>
            <a:off x="2716400" y="2993760"/>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3333FF"/>
                </a:solidFill>
                <a:latin typeface="Custom_Constantia" panose="02030602050306030303" pitchFamily="18" charset="0"/>
              </a:rPr>
              <a:t>0</a:t>
            </a:r>
            <a:endParaRPr lang="de-CH" sz="2400" dirty="0">
              <a:solidFill>
                <a:srgbClr val="3333FF"/>
              </a:solidFill>
              <a:latin typeface="Custom_Constantia" panose="02030602050306030303" pitchFamily="18" charset="0"/>
            </a:endParaRPr>
          </a:p>
        </p:txBody>
      </p:sp>
      <p:sp>
        <p:nvSpPr>
          <p:cNvPr id="443404" name="Text Box 12"/>
          <p:cNvSpPr txBox="1">
            <a:spLocks noChangeArrowheads="1"/>
          </p:cNvSpPr>
          <p:nvPr>
            <p:custDataLst>
              <p:tags r:id="rId13"/>
            </p:custDataLst>
          </p:nvPr>
        </p:nvSpPr>
        <p:spPr bwMode="auto">
          <a:xfrm>
            <a:off x="2703700" y="3712898"/>
            <a:ext cx="576263" cy="457200"/>
          </a:xfrm>
          <a:prstGeom prst="rect">
            <a:avLst/>
          </a:prstGeom>
          <a:noFill/>
          <a:ln w="9525">
            <a:noFill/>
            <a:miter lim="800000"/>
            <a:headEnd/>
            <a:tailEnd/>
          </a:ln>
        </p:spPr>
        <p:txBody>
          <a:bodyPr>
            <a:spAutoFit/>
          </a:bodyPr>
          <a:lstStyle/>
          <a:p>
            <a:pPr>
              <a:spcBef>
                <a:spcPct val="50000"/>
              </a:spcBef>
            </a:pPr>
            <a:r>
              <a:rPr lang="de-CH" sz="2400" dirty="0" smtClean="0">
                <a:solidFill>
                  <a:srgbClr val="990000"/>
                </a:solidFill>
                <a:latin typeface="Custom_Constantia" panose="02030602050306030303" pitchFamily="18" charset="0"/>
              </a:rPr>
              <a:t>1</a:t>
            </a:r>
            <a:endParaRPr lang="de-CH" sz="2400" dirty="0">
              <a:solidFill>
                <a:srgbClr val="990000"/>
              </a:solidFill>
              <a:latin typeface="Custom_Constantia" panose="02030602050306030303" pitchFamily="18" charset="0"/>
            </a:endParaRPr>
          </a:p>
        </p:txBody>
      </p:sp>
      <p:grpSp>
        <p:nvGrpSpPr>
          <p:cNvPr id="3" name="Group 13"/>
          <p:cNvGrpSpPr>
            <a:grpSpLocks/>
          </p:cNvGrpSpPr>
          <p:nvPr>
            <p:custDataLst>
              <p:tags r:id="rId14"/>
            </p:custDataLst>
          </p:nvPr>
        </p:nvGrpSpPr>
        <p:grpSpPr bwMode="auto">
          <a:xfrm>
            <a:off x="412938" y="2068248"/>
            <a:ext cx="936625" cy="528637"/>
            <a:chOff x="3152" y="2734"/>
            <a:chExt cx="590" cy="333"/>
          </a:xfrm>
        </p:grpSpPr>
        <p:sp>
          <p:nvSpPr>
            <p:cNvPr id="29712" name="Text Box 14"/>
            <p:cNvSpPr txBox="1">
              <a:spLocks noChangeArrowheads="1"/>
            </p:cNvSpPr>
            <p:nvPr>
              <p:custDataLst>
                <p:tags r:id="rId16"/>
              </p:custDataLst>
            </p:nvPr>
          </p:nvSpPr>
          <p:spPr bwMode="auto">
            <a:xfrm>
              <a:off x="3198" y="2734"/>
              <a:ext cx="544" cy="288"/>
            </a:xfrm>
            <a:prstGeom prst="rect">
              <a:avLst/>
            </a:prstGeom>
            <a:noFill/>
            <a:ln w="9525">
              <a:noFill/>
              <a:miter lim="800000"/>
              <a:headEnd/>
              <a:tailEnd/>
            </a:ln>
          </p:spPr>
          <p:txBody>
            <a:bodyPr>
              <a:spAutoFit/>
            </a:bodyPr>
            <a:lstStyle/>
            <a:p>
              <a:pPr>
                <a:spcBef>
                  <a:spcPct val="50000"/>
                </a:spcBef>
              </a:pPr>
              <a:r>
                <a:rPr lang="de-CH" sz="2400" i="1" dirty="0" smtClean="0">
                  <a:solidFill>
                    <a:srgbClr val="3333FF"/>
                  </a:solidFill>
                  <a:latin typeface="Custom_Constantia" panose="02030602050306030303" pitchFamily="18" charset="0"/>
                </a:rPr>
                <a:t>v</a:t>
              </a:r>
              <a:endParaRPr lang="de-CH" sz="2400" i="1" dirty="0">
                <a:solidFill>
                  <a:srgbClr val="3333FF"/>
                </a:solidFill>
                <a:latin typeface="Custom_Constantia" panose="02030602050306030303" pitchFamily="18" charset="0"/>
              </a:endParaRPr>
            </a:p>
          </p:txBody>
        </p:sp>
        <p:sp>
          <p:nvSpPr>
            <p:cNvPr id="29713" name="Rectangle 15"/>
            <p:cNvSpPr>
              <a:spLocks noChangeArrowheads="1"/>
            </p:cNvSpPr>
            <p:nvPr>
              <p:custDataLst>
                <p:tags r:id="rId17"/>
              </p:custDataLst>
            </p:nvPr>
          </p:nvSpPr>
          <p:spPr bwMode="auto">
            <a:xfrm>
              <a:off x="3152" y="2750"/>
              <a:ext cx="318" cy="317"/>
            </a:xfrm>
            <a:prstGeom prst="rect">
              <a:avLst/>
            </a:prstGeom>
            <a:no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grpSp>
      <p:sp>
        <p:nvSpPr>
          <p:cNvPr id="29711" name="Line 16"/>
          <p:cNvSpPr>
            <a:spLocks noChangeShapeType="1"/>
          </p:cNvSpPr>
          <p:nvPr>
            <p:custDataLst>
              <p:tags r:id="rId15"/>
            </p:custDataLst>
          </p:nvPr>
        </p:nvSpPr>
        <p:spPr bwMode="auto">
          <a:xfrm>
            <a:off x="916175" y="2571485"/>
            <a:ext cx="1152525" cy="360363"/>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Tree>
    <p:extLst>
      <p:ext uri="{BB962C8B-B14F-4D97-AF65-F5344CB8AC3E}">
        <p14:creationId xmlns:p14="http://schemas.microsoft.com/office/powerpoint/2010/main" val="689425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3402"/>
                                        </p:tgtEl>
                                        <p:attrNameLst>
                                          <p:attrName>style.visibility</p:attrName>
                                        </p:attrNameLst>
                                      </p:cBhvr>
                                      <p:to>
                                        <p:strVal val="visible"/>
                                      </p:to>
                                    </p:set>
                                    <p:anim calcmode="lin" valueType="num">
                                      <p:cBhvr>
                                        <p:cTn id="7" dur="2000" fill="hold"/>
                                        <p:tgtEl>
                                          <p:spTgt spid="443402"/>
                                        </p:tgtEl>
                                        <p:attrNameLst>
                                          <p:attrName>ppt_w</p:attrName>
                                        </p:attrNameLst>
                                      </p:cBhvr>
                                      <p:tavLst>
                                        <p:tav tm="0">
                                          <p:val>
                                            <p:strVal val="#ppt_w*0.70"/>
                                          </p:val>
                                        </p:tav>
                                        <p:tav tm="100000">
                                          <p:val>
                                            <p:strVal val="#ppt_w"/>
                                          </p:val>
                                        </p:tav>
                                      </p:tavLst>
                                    </p:anim>
                                    <p:anim calcmode="lin" valueType="num">
                                      <p:cBhvr>
                                        <p:cTn id="8" dur="2000" fill="hold"/>
                                        <p:tgtEl>
                                          <p:spTgt spid="443402"/>
                                        </p:tgtEl>
                                        <p:attrNameLst>
                                          <p:attrName>ppt_h</p:attrName>
                                        </p:attrNameLst>
                                      </p:cBhvr>
                                      <p:tavLst>
                                        <p:tav tm="0">
                                          <p:val>
                                            <p:strVal val="#ppt_h"/>
                                          </p:val>
                                        </p:tav>
                                        <p:tav tm="100000">
                                          <p:val>
                                            <p:strVal val="#ppt_h"/>
                                          </p:val>
                                        </p:tav>
                                      </p:tavLst>
                                    </p:anim>
                                    <p:animEffect transition="in" filter="fade">
                                      <p:cBhvr>
                                        <p:cTn id="9" dur="2000"/>
                                        <p:tgtEl>
                                          <p:spTgt spid="44340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xit" presetSubtype="4" fill="hold" grpId="0" nodeType="clickEffect">
                                  <p:stCondLst>
                                    <p:cond delay="0"/>
                                  </p:stCondLst>
                                  <p:childTnLst>
                                    <p:anim calcmode="lin" valueType="num">
                                      <p:cBhvr additive="base">
                                        <p:cTn id="13" dur="3000"/>
                                        <p:tgtEl>
                                          <p:spTgt spid="443401"/>
                                        </p:tgtEl>
                                        <p:attrNameLst>
                                          <p:attrName>ppt_x</p:attrName>
                                        </p:attrNameLst>
                                      </p:cBhvr>
                                      <p:tavLst>
                                        <p:tav tm="0">
                                          <p:val>
                                            <p:strVal val="ppt_x"/>
                                          </p:val>
                                        </p:tav>
                                        <p:tav tm="100000">
                                          <p:val>
                                            <p:strVal val="ppt_x"/>
                                          </p:val>
                                        </p:tav>
                                      </p:tavLst>
                                    </p:anim>
                                    <p:anim calcmode="lin" valueType="num">
                                      <p:cBhvr additive="base">
                                        <p:cTn id="14" dur="3000"/>
                                        <p:tgtEl>
                                          <p:spTgt spid="443401"/>
                                        </p:tgtEl>
                                        <p:attrNameLst>
                                          <p:attrName>ppt_y</p:attrName>
                                        </p:attrNameLst>
                                      </p:cBhvr>
                                      <p:tavLst>
                                        <p:tav tm="0">
                                          <p:val>
                                            <p:strVal val="ppt_y"/>
                                          </p:val>
                                        </p:tav>
                                        <p:tav tm="100000">
                                          <p:val>
                                            <p:strVal val="1+ppt_h/2"/>
                                          </p:val>
                                        </p:tav>
                                      </p:tavLst>
                                    </p:anim>
                                    <p:set>
                                      <p:cBhvr>
                                        <p:cTn id="15" dur="1" fill="hold">
                                          <p:stCondLst>
                                            <p:cond delay="2999"/>
                                          </p:stCondLst>
                                        </p:cTn>
                                        <p:tgtEl>
                                          <p:spTgt spid="443401"/>
                                        </p:tgtEl>
                                        <p:attrNameLst>
                                          <p:attrName>style.visibility</p:attrName>
                                        </p:attrNameLst>
                                      </p:cBhvr>
                                      <p:to>
                                        <p:strVal val="hidden"/>
                                      </p:to>
                                    </p:set>
                                  </p:childTnLst>
                                </p:cTn>
                              </p:par>
                              <p:par>
                                <p:cTn id="16" presetID="2" presetClass="exit" presetSubtype="4" fill="hold" grpId="0" nodeType="withEffect">
                                  <p:stCondLst>
                                    <p:cond delay="0"/>
                                  </p:stCondLst>
                                  <p:childTnLst>
                                    <p:anim calcmode="lin" valueType="num">
                                      <p:cBhvr additive="base">
                                        <p:cTn id="17" dur="500"/>
                                        <p:tgtEl>
                                          <p:spTgt spid="443403"/>
                                        </p:tgtEl>
                                        <p:attrNameLst>
                                          <p:attrName>ppt_x</p:attrName>
                                        </p:attrNameLst>
                                      </p:cBhvr>
                                      <p:tavLst>
                                        <p:tav tm="0">
                                          <p:val>
                                            <p:strVal val="ppt_x"/>
                                          </p:val>
                                        </p:tav>
                                        <p:tav tm="100000">
                                          <p:val>
                                            <p:strVal val="ppt_x"/>
                                          </p:val>
                                        </p:tav>
                                      </p:tavLst>
                                    </p:anim>
                                    <p:anim calcmode="lin" valueType="num">
                                      <p:cBhvr additive="base">
                                        <p:cTn id="18" dur="500"/>
                                        <p:tgtEl>
                                          <p:spTgt spid="443403"/>
                                        </p:tgtEl>
                                        <p:attrNameLst>
                                          <p:attrName>ppt_y</p:attrName>
                                        </p:attrNameLst>
                                      </p:cBhvr>
                                      <p:tavLst>
                                        <p:tav tm="0">
                                          <p:val>
                                            <p:strVal val="ppt_y"/>
                                          </p:val>
                                        </p:tav>
                                        <p:tav tm="100000">
                                          <p:val>
                                            <p:strVal val="1+ppt_h/2"/>
                                          </p:val>
                                        </p:tav>
                                      </p:tavLst>
                                    </p:anim>
                                    <p:set>
                                      <p:cBhvr>
                                        <p:cTn id="19" dur="1" fill="hold">
                                          <p:stCondLst>
                                            <p:cond delay="499"/>
                                          </p:stCondLst>
                                        </p:cTn>
                                        <p:tgtEl>
                                          <p:spTgt spid="443403"/>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44340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43404"/>
                                        </p:tgtEl>
                                        <p:attrNameLst>
                                          <p:attrName>style.visibility</p:attrName>
                                        </p:attrNameLst>
                                      </p:cBhvr>
                                      <p:to>
                                        <p:strVal val="visible"/>
                                      </p:to>
                                    </p:set>
                                  </p:childTnLst>
                                </p:cTn>
                              </p:par>
                              <p:par>
                                <p:cTn id="24" presetID="35" presetClass="emph" presetSubtype="0" repeatCount="4000" fill="hold" grpId="1" nodeType="withEffect">
                                  <p:stCondLst>
                                    <p:cond delay="0"/>
                                  </p:stCondLst>
                                  <p:childTnLst>
                                    <p:anim calcmode="discrete" valueType="str">
                                      <p:cBhvr>
                                        <p:cTn id="25" dur="500" fill="hold"/>
                                        <p:tgtEl>
                                          <p:spTgt spid="44340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3400" grpId="0"/>
      <p:bldP spid="443401" grpId="0"/>
      <p:bldP spid="443402" grpId="0"/>
      <p:bldP spid="443402" grpId="1"/>
      <p:bldP spid="443403" grpId="0"/>
      <p:bldP spid="44340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Oval 6"/>
          <p:cNvSpPr>
            <a:spLocks noChangeArrowheads="1"/>
          </p:cNvSpPr>
          <p:nvPr>
            <p:custDataLst>
              <p:tags r:id="rId1"/>
            </p:custDataLst>
          </p:nvPr>
        </p:nvSpPr>
        <p:spPr bwMode="auto">
          <a:xfrm>
            <a:off x="4661219" y="1836484"/>
            <a:ext cx="422084" cy="422084"/>
          </a:xfrm>
          <a:prstGeom prst="ellipse">
            <a:avLst/>
          </a:prstGeom>
          <a:solidFill>
            <a:schemeClr val="bg1"/>
          </a:solid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9219" name="Rectangle 2"/>
          <p:cNvSpPr>
            <a:spLocks noGrp="1" noChangeArrowheads="1"/>
          </p:cNvSpPr>
          <p:nvPr>
            <p:ph type="title"/>
            <p:custDataLst>
              <p:tags r:id="rId2"/>
            </p:custDataLst>
          </p:nvPr>
        </p:nvSpPr>
        <p:spPr/>
        <p:txBody>
          <a:bodyPr>
            <a:normAutofit/>
          </a:bodyPr>
          <a:lstStyle/>
          <a:p>
            <a:pPr eaLnBrk="1" hangingPunct="1"/>
            <a:r>
              <a:rPr lang="de-CH" noProof="0" dirty="0" smtClean="0"/>
              <a:t>Zwei Arten von Typen</a:t>
            </a:r>
          </a:p>
        </p:txBody>
      </p:sp>
      <p:sp>
        <p:nvSpPr>
          <p:cNvPr id="9220" name="Rectangle 3"/>
          <p:cNvSpPr>
            <a:spLocks noGrp="1" noChangeArrowheads="1"/>
          </p:cNvSpPr>
          <p:nvPr>
            <p:ph idx="1"/>
            <p:custDataLst>
              <p:tags r:id="rId3"/>
            </p:custDataLst>
          </p:nvPr>
        </p:nvSpPr>
        <p:spPr/>
        <p:txBody>
          <a:bodyPr>
            <a:normAutofit/>
          </a:bodyPr>
          <a:lstStyle/>
          <a:p>
            <a:pPr algn="just" eaLnBrk="1" hangingPunct="1">
              <a:spcBef>
                <a:spcPts val="1900"/>
              </a:spcBef>
            </a:pPr>
            <a:r>
              <a:rPr lang="de-CH" dirty="0" smtClean="0">
                <a:solidFill>
                  <a:srgbClr val="993300"/>
                </a:solidFill>
              </a:rPr>
              <a:t>Referenztypen</a:t>
            </a:r>
            <a:r>
              <a:rPr lang="de-CH" dirty="0" smtClean="0">
                <a:solidFill>
                  <a:schemeClr val="tx1"/>
                </a:solidFill>
              </a:rPr>
              <a:t>: Der Wert jeder Entität ist eine Referenz</a:t>
            </a:r>
          </a:p>
          <a:p>
            <a:pPr algn="just" eaLnBrk="1" hangingPunct="1">
              <a:lnSpc>
                <a:spcPct val="50000"/>
              </a:lnSpc>
              <a:spcBef>
                <a:spcPts val="1900"/>
              </a:spcBef>
            </a:pPr>
            <a:endParaRPr lang="de-CH" dirty="0" smtClean="0"/>
          </a:p>
          <a:p>
            <a:pPr eaLnBrk="1" hangingPunct="1"/>
            <a:r>
              <a:rPr lang="de-CH" dirty="0" smtClean="0"/>
              <a:t>	</a:t>
            </a:r>
            <a:r>
              <a:rPr lang="de-CH" i="1" dirty="0" smtClean="0"/>
              <a:t>b</a:t>
            </a:r>
            <a:r>
              <a:rPr lang="de-CH" sz="1400" i="1" dirty="0" smtClean="0"/>
              <a:t> </a:t>
            </a:r>
            <a:r>
              <a:rPr lang="de-CH" dirty="0" smtClean="0"/>
              <a:t>:</a:t>
            </a:r>
            <a:r>
              <a:rPr lang="de-CH" i="1" dirty="0" smtClean="0"/>
              <a:t> </a:t>
            </a:r>
            <a:r>
              <a:rPr lang="de-CH" i="1" dirty="0" smtClean="0">
                <a:solidFill>
                  <a:srgbClr val="3333FF"/>
                </a:solidFill>
              </a:rPr>
              <a:t>STATION</a:t>
            </a:r>
          </a:p>
          <a:p>
            <a:pPr eaLnBrk="1" hangingPunct="1"/>
            <a:endParaRPr lang="de-CH" i="1" dirty="0" smtClean="0">
              <a:solidFill>
                <a:srgbClr val="3333FF"/>
              </a:solidFill>
            </a:endParaRPr>
          </a:p>
          <a:p>
            <a:pPr eaLnBrk="1" hangingPunct="1"/>
            <a:endParaRPr lang="de-CH" i="1" dirty="0" smtClean="0">
              <a:solidFill>
                <a:srgbClr val="3333FF"/>
              </a:solidFill>
            </a:endParaRPr>
          </a:p>
          <a:p>
            <a:pPr eaLnBrk="1" hangingPunct="1"/>
            <a:endParaRPr lang="de-CH" dirty="0" smtClean="0">
              <a:solidFill>
                <a:srgbClr val="993300"/>
              </a:solidFill>
            </a:endParaRPr>
          </a:p>
          <a:p>
            <a:pPr eaLnBrk="1" hangingPunct="1"/>
            <a:endParaRPr lang="de-CH" dirty="0" smtClean="0">
              <a:solidFill>
                <a:srgbClr val="993300"/>
              </a:solidFill>
            </a:endParaRPr>
          </a:p>
          <a:p>
            <a:pPr eaLnBrk="1" hangingPunct="1"/>
            <a:r>
              <a:rPr lang="de-CH" dirty="0" smtClean="0">
                <a:solidFill>
                  <a:srgbClr val="993300"/>
                </a:solidFill>
              </a:rPr>
              <a:t>Expandierte</a:t>
            </a:r>
            <a:r>
              <a:rPr lang="de-CH" dirty="0" smtClean="0"/>
              <a:t> </a:t>
            </a:r>
            <a:r>
              <a:rPr lang="de-CH" dirty="0" smtClean="0">
                <a:solidFill>
                  <a:schemeClr val="tx1"/>
                </a:solidFill>
              </a:rPr>
              <a:t>Typen: Der Wert jeder Entität ist ein Objekt</a:t>
            </a:r>
          </a:p>
          <a:p>
            <a:pPr eaLnBrk="1" hangingPunct="1"/>
            <a:endParaRPr lang="de-CH" dirty="0" smtClean="0"/>
          </a:p>
          <a:p>
            <a:pPr eaLnBrk="1" hangingPunct="1"/>
            <a:r>
              <a:rPr lang="de-CH" dirty="0" smtClean="0"/>
              <a:t>	</a:t>
            </a:r>
            <a:r>
              <a:rPr lang="de-CH" i="1" dirty="0" smtClean="0"/>
              <a:t>d</a:t>
            </a:r>
            <a:r>
              <a:rPr lang="de-CH" sz="1400" i="1" dirty="0" smtClean="0"/>
              <a:t> </a:t>
            </a:r>
            <a:r>
              <a:rPr lang="de-CH" dirty="0" smtClean="0"/>
              <a:t>: </a:t>
            </a:r>
            <a:r>
              <a:rPr lang="de-CH" i="1" dirty="0" smtClean="0">
                <a:solidFill>
                  <a:srgbClr val="3333FF"/>
                </a:solidFill>
              </a:rPr>
              <a:t>E_STATION</a:t>
            </a:r>
          </a:p>
        </p:txBody>
      </p:sp>
      <p:sp>
        <p:nvSpPr>
          <p:cNvPr id="9221" name="Rectangle 4"/>
          <p:cNvSpPr>
            <a:spLocks noChangeArrowheads="1"/>
          </p:cNvSpPr>
          <p:nvPr>
            <p:custDataLst>
              <p:tags r:id="rId4"/>
            </p:custDataLst>
          </p:nvPr>
        </p:nvSpPr>
        <p:spPr bwMode="auto">
          <a:xfrm>
            <a:off x="5875338" y="1783334"/>
            <a:ext cx="946086" cy="863600"/>
          </a:xfrm>
          <a:prstGeom prst="rect">
            <a:avLst/>
          </a:prstGeom>
          <a:solidFill>
            <a:srgbClr val="FFC000"/>
          </a:solidFill>
          <a:ln w="19050">
            <a:solidFill>
              <a:schemeClr val="tx1"/>
            </a:solidFill>
            <a:miter lim="800000"/>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9222" name="Line 5"/>
          <p:cNvSpPr>
            <a:spLocks noChangeShapeType="1"/>
          </p:cNvSpPr>
          <p:nvPr>
            <p:custDataLst>
              <p:tags r:id="rId5"/>
            </p:custDataLst>
          </p:nvPr>
        </p:nvSpPr>
        <p:spPr bwMode="auto">
          <a:xfrm>
            <a:off x="5875338" y="2215134"/>
            <a:ext cx="946086" cy="6858"/>
          </a:xfrm>
          <a:prstGeom prst="line">
            <a:avLst/>
          </a:prstGeom>
          <a:noFill/>
          <a:ln w="19050">
            <a:solidFill>
              <a:schemeClr val="tx1"/>
            </a:solidFill>
            <a:round/>
            <a:headEnd/>
            <a:tailEnd/>
          </a:ln>
        </p:spPr>
        <p:txBody>
          <a:bodyPr/>
          <a:lstStyle/>
          <a:p>
            <a:endParaRPr lang="en-US" i="1" dirty="0">
              <a:solidFill>
                <a:srgbClr val="3333FF"/>
              </a:solidFill>
              <a:latin typeface="Custom_Constantia" panose="02030602050306030303" pitchFamily="18" charset="0"/>
            </a:endParaRPr>
          </a:p>
        </p:txBody>
      </p:sp>
      <p:sp>
        <p:nvSpPr>
          <p:cNvPr id="9224" name="Text Box 7"/>
          <p:cNvSpPr txBox="1">
            <a:spLocks noChangeArrowheads="1"/>
          </p:cNvSpPr>
          <p:nvPr>
            <p:custDataLst>
              <p:tags r:id="rId6"/>
            </p:custDataLst>
          </p:nvPr>
        </p:nvSpPr>
        <p:spPr bwMode="auto">
          <a:xfrm>
            <a:off x="4686237" y="1856486"/>
            <a:ext cx="287337" cy="400110"/>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latin typeface="Custom_Constantia" panose="02030602050306030303" pitchFamily="18" charset="0"/>
              </a:rPr>
              <a:t>b</a:t>
            </a:r>
          </a:p>
        </p:txBody>
      </p:sp>
      <p:sp>
        <p:nvSpPr>
          <p:cNvPr id="9225" name="Line 8"/>
          <p:cNvSpPr>
            <a:spLocks noChangeShapeType="1"/>
          </p:cNvSpPr>
          <p:nvPr>
            <p:custDataLst>
              <p:tags r:id="rId7"/>
            </p:custDataLst>
          </p:nvPr>
        </p:nvSpPr>
        <p:spPr bwMode="auto">
          <a:xfrm>
            <a:off x="5119878" y="2054098"/>
            <a:ext cx="720725" cy="0"/>
          </a:xfrm>
          <a:prstGeom prst="line">
            <a:avLst/>
          </a:prstGeom>
          <a:noFill/>
          <a:ln w="19050">
            <a:solidFill>
              <a:schemeClr val="tx1"/>
            </a:solidFill>
            <a:round/>
            <a:headEnd/>
            <a:tailEnd type="triangle" w="med" len="med"/>
          </a:ln>
        </p:spPr>
        <p:txBody>
          <a:bodyPr/>
          <a:lstStyle/>
          <a:p>
            <a:endParaRPr lang="en-US" i="1" dirty="0">
              <a:solidFill>
                <a:srgbClr val="3333FF"/>
              </a:solidFill>
              <a:latin typeface="Custom_Constantia" panose="02030602050306030303" pitchFamily="18" charset="0"/>
            </a:endParaRPr>
          </a:p>
        </p:txBody>
      </p:sp>
      <p:sp>
        <p:nvSpPr>
          <p:cNvPr id="9226" name="Text Box 9"/>
          <p:cNvSpPr txBox="1">
            <a:spLocks noChangeArrowheads="1"/>
          </p:cNvSpPr>
          <p:nvPr>
            <p:custDataLst>
              <p:tags r:id="rId8"/>
            </p:custDataLst>
          </p:nvPr>
        </p:nvSpPr>
        <p:spPr bwMode="auto">
          <a:xfrm>
            <a:off x="5714999" y="2718372"/>
            <a:ext cx="1469145" cy="338554"/>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latin typeface="Custom_Constantia" panose="02030602050306030303" pitchFamily="18" charset="0"/>
              </a:rPr>
              <a:t>(</a:t>
            </a:r>
            <a:r>
              <a:rPr lang="en-US" sz="1600" i="1" dirty="0" smtClean="0">
                <a:solidFill>
                  <a:srgbClr val="3333FF"/>
                </a:solidFill>
                <a:latin typeface="Custom_Constantia" panose="02030602050306030303" pitchFamily="18" charset="0"/>
              </a:rPr>
              <a:t>STATION</a:t>
            </a:r>
            <a:r>
              <a:rPr lang="en-US" sz="1050" i="1" dirty="0" smtClean="0">
                <a:solidFill>
                  <a:srgbClr val="3333FF"/>
                </a:solidFill>
                <a:latin typeface="Custom_Constantia" panose="02030602050306030303" pitchFamily="18" charset="0"/>
              </a:rPr>
              <a:t> </a:t>
            </a:r>
            <a:r>
              <a:rPr lang="en-US" sz="1600" dirty="0" smtClean="0">
                <a:solidFill>
                  <a:srgbClr val="3333FF"/>
                </a:solidFill>
                <a:latin typeface="Custom_Constantia" panose="02030602050306030303" pitchFamily="18" charset="0"/>
              </a:rPr>
              <a:t>)</a:t>
            </a:r>
            <a:endParaRPr lang="en-US" sz="1600" dirty="0">
              <a:solidFill>
                <a:srgbClr val="3333FF"/>
              </a:solidFill>
              <a:latin typeface="Custom_Constantia" panose="02030602050306030303" pitchFamily="18" charset="0"/>
            </a:endParaRPr>
          </a:p>
        </p:txBody>
      </p:sp>
      <p:sp>
        <p:nvSpPr>
          <p:cNvPr id="9227" name="Rectangle 10"/>
          <p:cNvSpPr>
            <a:spLocks noChangeArrowheads="1"/>
          </p:cNvSpPr>
          <p:nvPr>
            <p:custDataLst>
              <p:tags r:id="rId9"/>
            </p:custDataLst>
          </p:nvPr>
        </p:nvSpPr>
        <p:spPr bwMode="auto">
          <a:xfrm>
            <a:off x="5935662" y="4740275"/>
            <a:ext cx="1064009" cy="863600"/>
          </a:xfrm>
          <a:prstGeom prst="rect">
            <a:avLst/>
          </a:prstGeom>
          <a:solidFill>
            <a:srgbClr val="99FF99"/>
          </a:solidFill>
          <a:ln w="19050">
            <a:solidFill>
              <a:schemeClr val="tx1"/>
            </a:solidFill>
            <a:miter lim="800000"/>
            <a:headEnd/>
            <a:tailEnd/>
          </a:ln>
        </p:spPr>
        <p:txBody>
          <a:bodyPr wrap="none" anchor="ctr"/>
          <a:lstStyle/>
          <a:p>
            <a:endParaRPr lang="de-CH" sz="3200" i="1" dirty="0">
              <a:solidFill>
                <a:srgbClr val="3333FF"/>
              </a:solidFill>
              <a:latin typeface="Custom_Constantia" panose="02030602050306030303" pitchFamily="18" charset="0"/>
            </a:endParaRPr>
          </a:p>
        </p:txBody>
      </p:sp>
      <p:sp>
        <p:nvSpPr>
          <p:cNvPr id="9228" name="Line 11"/>
          <p:cNvSpPr>
            <a:spLocks noChangeShapeType="1"/>
          </p:cNvSpPr>
          <p:nvPr>
            <p:custDataLst>
              <p:tags r:id="rId10"/>
            </p:custDataLst>
          </p:nvPr>
        </p:nvSpPr>
        <p:spPr bwMode="auto">
          <a:xfrm>
            <a:off x="5935662" y="5172075"/>
            <a:ext cx="1064009" cy="0"/>
          </a:xfrm>
          <a:prstGeom prst="line">
            <a:avLst/>
          </a:prstGeom>
          <a:noFill/>
          <a:ln w="19050">
            <a:solidFill>
              <a:schemeClr val="tx1"/>
            </a:solidFill>
            <a:round/>
            <a:headEnd/>
            <a:tailEnd/>
          </a:ln>
        </p:spPr>
        <p:txBody>
          <a:bodyPr/>
          <a:lstStyle/>
          <a:p>
            <a:endParaRPr lang="en-US" sz="3200" i="1" dirty="0">
              <a:solidFill>
                <a:srgbClr val="3333FF"/>
              </a:solidFill>
              <a:latin typeface="Custom_Constantia" panose="02030602050306030303" pitchFamily="18" charset="0"/>
            </a:endParaRPr>
          </a:p>
        </p:txBody>
      </p:sp>
      <p:sp>
        <p:nvSpPr>
          <p:cNvPr id="9231" name="Text Box 14"/>
          <p:cNvSpPr txBox="1">
            <a:spLocks noChangeArrowheads="1"/>
          </p:cNvSpPr>
          <p:nvPr>
            <p:custDataLst>
              <p:tags r:id="rId11"/>
            </p:custDataLst>
          </p:nvPr>
        </p:nvSpPr>
        <p:spPr bwMode="auto">
          <a:xfrm>
            <a:off x="5681662" y="5675313"/>
            <a:ext cx="1788986" cy="369332"/>
          </a:xfrm>
          <a:prstGeom prst="rect">
            <a:avLst/>
          </a:prstGeom>
          <a:noFill/>
          <a:ln w="9525">
            <a:noFill/>
            <a:miter lim="800000"/>
            <a:headEnd/>
            <a:tailEnd/>
          </a:ln>
        </p:spPr>
        <p:txBody>
          <a:bodyPr wrap="square">
            <a:spAutoFit/>
          </a:bodyPr>
          <a:lstStyle/>
          <a:p>
            <a:pPr>
              <a:spcBef>
                <a:spcPct val="50000"/>
              </a:spcBef>
            </a:pPr>
            <a:r>
              <a:rPr lang="en-US" sz="1800" dirty="0">
                <a:solidFill>
                  <a:srgbClr val="3333FF"/>
                </a:solidFill>
                <a:latin typeface="Custom_Constantia" panose="02030602050306030303" pitchFamily="18" charset="0"/>
              </a:rPr>
              <a:t>(</a:t>
            </a:r>
            <a:r>
              <a:rPr lang="en-US" sz="1600" i="1" dirty="0" smtClean="0">
                <a:solidFill>
                  <a:srgbClr val="3333FF"/>
                </a:solidFill>
                <a:latin typeface="Custom_Constantia" panose="02030602050306030303" pitchFamily="18" charset="0"/>
              </a:rPr>
              <a:t>E_STATION</a:t>
            </a:r>
            <a:r>
              <a:rPr lang="en-US" sz="1050" i="1" dirty="0" smtClean="0">
                <a:solidFill>
                  <a:srgbClr val="3333FF"/>
                </a:solidFill>
                <a:latin typeface="Custom_Constantia" panose="02030602050306030303" pitchFamily="18" charset="0"/>
              </a:rPr>
              <a:t> </a:t>
            </a:r>
            <a:r>
              <a:rPr lang="en-US" sz="1800" dirty="0" smtClean="0">
                <a:solidFill>
                  <a:srgbClr val="3333FF"/>
                </a:solidFill>
                <a:latin typeface="Custom_Constantia" panose="02030602050306030303" pitchFamily="18" charset="0"/>
              </a:rPr>
              <a:t>)</a:t>
            </a:r>
            <a:endParaRPr lang="en-US" sz="1800" dirty="0">
              <a:solidFill>
                <a:srgbClr val="3333FF"/>
              </a:solidFill>
              <a:latin typeface="Custom_Constantia" panose="02030602050306030303" pitchFamily="18" charset="0"/>
            </a:endParaRPr>
          </a:p>
        </p:txBody>
      </p:sp>
      <p:sp>
        <p:nvSpPr>
          <p:cNvPr id="9232" name="AutoShape 15"/>
          <p:cNvSpPr>
            <a:spLocks/>
          </p:cNvSpPr>
          <p:nvPr>
            <p:custDataLst>
              <p:tags r:id="rId12"/>
            </p:custDataLst>
          </p:nvPr>
        </p:nvSpPr>
        <p:spPr bwMode="auto">
          <a:xfrm>
            <a:off x="5502275" y="4740275"/>
            <a:ext cx="287338" cy="863600"/>
          </a:xfrm>
          <a:prstGeom prst="leftBrace">
            <a:avLst>
              <a:gd name="adj1" fmla="val 25046"/>
              <a:gd name="adj2" fmla="val 50000"/>
            </a:avLst>
          </a:prstGeom>
          <a:no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16" name="Oval 6"/>
          <p:cNvSpPr>
            <a:spLocks noChangeArrowheads="1"/>
          </p:cNvSpPr>
          <p:nvPr>
            <p:custDataLst>
              <p:tags r:id="rId13"/>
            </p:custDataLst>
          </p:nvPr>
        </p:nvSpPr>
        <p:spPr bwMode="auto">
          <a:xfrm>
            <a:off x="4950779" y="4942396"/>
            <a:ext cx="422084" cy="422084"/>
          </a:xfrm>
          <a:prstGeom prst="ellipse">
            <a:avLst/>
          </a:prstGeom>
          <a:solidFill>
            <a:schemeClr val="bg1"/>
          </a:solid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17" name="Text Box 7"/>
          <p:cNvSpPr txBox="1">
            <a:spLocks noChangeArrowheads="1"/>
          </p:cNvSpPr>
          <p:nvPr>
            <p:custDataLst>
              <p:tags r:id="rId14"/>
            </p:custDataLst>
          </p:nvPr>
        </p:nvSpPr>
        <p:spPr bwMode="auto">
          <a:xfrm>
            <a:off x="4975797" y="4962398"/>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latin typeface="Custom_Constantia" panose="02030602050306030303" pitchFamily="18" charset="0"/>
              </a:rPr>
              <a:t>d</a:t>
            </a:r>
            <a:endParaRPr lang="en-US" sz="2000" i="1" dirty="0">
              <a:solidFill>
                <a:srgbClr val="3333FF"/>
              </a:solidFill>
              <a:latin typeface="Custom_Constantia" panose="02030602050306030303" pitchFamily="18" charset="0"/>
            </a:endParaRPr>
          </a:p>
        </p:txBody>
      </p:sp>
      <p:sp>
        <p:nvSpPr>
          <p:cNvPr id="2" name="Rounded Rectangle 1"/>
          <p:cNvSpPr/>
          <p:nvPr/>
        </p:nvSpPr>
        <p:spPr bwMode="auto">
          <a:xfrm>
            <a:off x="323382" y="3083052"/>
            <a:ext cx="4939752" cy="496171"/>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ustom_Constantia" panose="02030602050306030303" pitchFamily="18" charset="0"/>
                <a:ea typeface="+mn-ea"/>
                <a:cs typeface="+mn-cs"/>
              </a:rPr>
              <a:t>Zuweisung</a:t>
            </a:r>
            <a:r>
              <a:rPr lang="en-US" sz="2400" kern="1200" dirty="0" smtClean="0">
                <a:solidFill>
                  <a:srgbClr val="333399"/>
                </a:solidFill>
                <a:latin typeface="Custom_Constantia" panose="02030602050306030303" pitchFamily="18" charset="0"/>
                <a:ea typeface="+mn-ea"/>
                <a:cs typeface="+mn-cs"/>
              </a:rPr>
              <a:t>: </a:t>
            </a:r>
            <a:r>
              <a:rPr lang="en-US" sz="2400" kern="1200" dirty="0" err="1" smtClean="0">
                <a:solidFill>
                  <a:srgbClr val="333399"/>
                </a:solidFill>
                <a:latin typeface="Custom_Constantia" panose="02030602050306030303" pitchFamily="18" charset="0"/>
                <a:ea typeface="+mn-ea"/>
                <a:cs typeface="+mn-cs"/>
              </a:rPr>
              <a:t>kopiert</a:t>
            </a:r>
            <a:r>
              <a:rPr lang="en-US" sz="2400" kern="1200" dirty="0" smtClean="0">
                <a:solidFill>
                  <a:srgbClr val="333399"/>
                </a:solidFill>
                <a:latin typeface="Custom_Constantia" panose="02030602050306030303" pitchFamily="18" charset="0"/>
                <a:ea typeface="+mn-ea"/>
                <a:cs typeface="+mn-cs"/>
              </a:rPr>
              <a:t> die </a:t>
            </a:r>
            <a:r>
              <a:rPr lang="en-US" sz="2400" kern="1200" dirty="0" err="1" smtClean="0">
                <a:solidFill>
                  <a:srgbClr val="333399"/>
                </a:solidFill>
                <a:latin typeface="Custom_Constantia" panose="02030602050306030303" pitchFamily="18" charset="0"/>
                <a:ea typeface="+mn-ea"/>
                <a:cs typeface="+mn-cs"/>
              </a:rPr>
              <a:t>Referenz</a:t>
            </a:r>
            <a:endParaRPr lang="en-US" sz="2400" kern="1200" dirty="0">
              <a:solidFill>
                <a:srgbClr val="333399"/>
              </a:solidFill>
              <a:latin typeface="Custom_Constantia" panose="02030602050306030303" pitchFamily="18" charset="0"/>
              <a:ea typeface="+mn-ea"/>
              <a:cs typeface="+mn-cs"/>
            </a:endParaRPr>
          </a:p>
        </p:txBody>
      </p:sp>
      <p:sp>
        <p:nvSpPr>
          <p:cNvPr id="3" name="TextBox 2"/>
          <p:cNvSpPr txBox="1"/>
          <p:nvPr/>
        </p:nvSpPr>
        <p:spPr>
          <a:xfrm>
            <a:off x="5875338" y="3331137"/>
            <a:ext cx="1124333" cy="461665"/>
          </a:xfrm>
          <a:prstGeom prst="rect">
            <a:avLst/>
          </a:prstGeom>
          <a:noFill/>
        </p:spPr>
        <p:txBody>
          <a:bodyPr wrap="square" rtlCol="0">
            <a:spAutoFit/>
          </a:bodyPr>
          <a:lstStyle/>
          <a:p>
            <a:r>
              <a:rPr lang="en-US" i="1" dirty="0" smtClean="0">
                <a:solidFill>
                  <a:srgbClr val="3333FF"/>
                </a:solidFill>
                <a:latin typeface="Custom_Constantia" panose="02030602050306030303" pitchFamily="18" charset="0"/>
              </a:rPr>
              <a:t>c</a:t>
            </a:r>
            <a:r>
              <a:rPr lang="en-US" dirty="0" smtClean="0">
                <a:solidFill>
                  <a:srgbClr val="3333FF"/>
                </a:solidFill>
                <a:latin typeface="Custom_Constantia" panose="02030602050306030303" pitchFamily="18" charset="0"/>
              </a:rPr>
              <a:t> := </a:t>
            </a:r>
            <a:r>
              <a:rPr lang="en-US" i="1" dirty="0" smtClean="0">
                <a:solidFill>
                  <a:srgbClr val="3333FF"/>
                </a:solidFill>
                <a:latin typeface="Custom_Constantia" panose="02030602050306030303" pitchFamily="18" charset="0"/>
              </a:rPr>
              <a:t>b</a:t>
            </a:r>
            <a:endParaRPr lang="en-US" i="1" dirty="0">
              <a:solidFill>
                <a:srgbClr val="3333FF"/>
              </a:solidFill>
              <a:latin typeface="Custom_Constantia" panose="02030602050306030303" pitchFamily="18" charset="0"/>
            </a:endParaRPr>
          </a:p>
        </p:txBody>
      </p:sp>
      <p:sp>
        <p:nvSpPr>
          <p:cNvPr id="18" name="Oval 6"/>
          <p:cNvSpPr>
            <a:spLocks noChangeArrowheads="1"/>
          </p:cNvSpPr>
          <p:nvPr>
            <p:custDataLst>
              <p:tags r:id="rId15"/>
            </p:custDataLst>
          </p:nvPr>
        </p:nvSpPr>
        <p:spPr bwMode="auto">
          <a:xfrm>
            <a:off x="8010905" y="1839201"/>
            <a:ext cx="422084" cy="422084"/>
          </a:xfrm>
          <a:prstGeom prst="ellipse">
            <a:avLst/>
          </a:prstGeom>
          <a:solidFill>
            <a:schemeClr val="bg1"/>
          </a:solid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19" name="Text Box 7"/>
          <p:cNvSpPr txBox="1">
            <a:spLocks noChangeArrowheads="1"/>
          </p:cNvSpPr>
          <p:nvPr>
            <p:custDataLst>
              <p:tags r:id="rId16"/>
            </p:custDataLst>
          </p:nvPr>
        </p:nvSpPr>
        <p:spPr bwMode="auto">
          <a:xfrm>
            <a:off x="8051163" y="1859203"/>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latin typeface="Custom_Constantia" panose="02030602050306030303" pitchFamily="18" charset="0"/>
              </a:rPr>
              <a:t>c</a:t>
            </a:r>
            <a:endParaRPr lang="en-US" sz="2000" i="1" dirty="0">
              <a:solidFill>
                <a:srgbClr val="3333FF"/>
              </a:solidFill>
              <a:latin typeface="Custom_Constantia" panose="02030602050306030303" pitchFamily="18" charset="0"/>
            </a:endParaRPr>
          </a:p>
        </p:txBody>
      </p:sp>
      <p:sp>
        <p:nvSpPr>
          <p:cNvPr id="20" name="Line 8"/>
          <p:cNvSpPr>
            <a:spLocks noChangeShapeType="1"/>
          </p:cNvSpPr>
          <p:nvPr>
            <p:custDataLst>
              <p:tags r:id="rId17"/>
            </p:custDataLst>
          </p:nvPr>
        </p:nvSpPr>
        <p:spPr bwMode="auto">
          <a:xfrm flipH="1" flipV="1">
            <a:off x="7080511" y="2059589"/>
            <a:ext cx="938776" cy="0"/>
          </a:xfrm>
          <a:prstGeom prst="line">
            <a:avLst/>
          </a:prstGeom>
          <a:noFill/>
          <a:ln w="19050">
            <a:solidFill>
              <a:schemeClr val="tx1"/>
            </a:solidFill>
            <a:round/>
            <a:headEnd/>
            <a:tailEnd type="triangle" w="med" len="med"/>
          </a:ln>
        </p:spPr>
        <p:txBody>
          <a:bodyPr/>
          <a:lstStyle/>
          <a:p>
            <a:endParaRPr lang="en-US" i="1" dirty="0">
              <a:solidFill>
                <a:srgbClr val="3333FF"/>
              </a:solidFill>
              <a:latin typeface="Custom_Constantia" panose="02030602050306030303" pitchFamily="18" charset="0"/>
            </a:endParaRPr>
          </a:p>
        </p:txBody>
      </p:sp>
      <p:sp>
        <p:nvSpPr>
          <p:cNvPr id="21" name="Rounded Rectangle 20"/>
          <p:cNvSpPr/>
          <p:nvPr/>
        </p:nvSpPr>
        <p:spPr bwMode="auto">
          <a:xfrm>
            <a:off x="222069" y="5675313"/>
            <a:ext cx="4939752" cy="496171"/>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en-US" sz="2400" kern="1200" dirty="0" err="1" smtClean="0">
                <a:solidFill>
                  <a:srgbClr val="333399"/>
                </a:solidFill>
                <a:latin typeface="Custom_Constantia" panose="02030602050306030303" pitchFamily="18" charset="0"/>
                <a:ea typeface="+mn-ea"/>
                <a:cs typeface="+mn-cs"/>
              </a:rPr>
              <a:t>Zuweisung</a:t>
            </a:r>
            <a:r>
              <a:rPr lang="en-US" sz="2400" kern="1200" dirty="0" smtClean="0">
                <a:solidFill>
                  <a:srgbClr val="333399"/>
                </a:solidFill>
                <a:latin typeface="Custom_Constantia" panose="02030602050306030303" pitchFamily="18" charset="0"/>
                <a:ea typeface="+mn-ea"/>
                <a:cs typeface="+mn-cs"/>
              </a:rPr>
              <a:t>: </a:t>
            </a:r>
            <a:r>
              <a:rPr lang="en-US" sz="2400" kern="1200" dirty="0" err="1" smtClean="0">
                <a:solidFill>
                  <a:srgbClr val="333399"/>
                </a:solidFill>
                <a:latin typeface="Custom_Constantia" panose="02030602050306030303" pitchFamily="18" charset="0"/>
                <a:ea typeface="+mn-ea"/>
                <a:cs typeface="+mn-cs"/>
              </a:rPr>
              <a:t>kopiert</a:t>
            </a:r>
            <a:r>
              <a:rPr lang="en-US" sz="2400" kern="1200" dirty="0" smtClean="0">
                <a:solidFill>
                  <a:srgbClr val="333399"/>
                </a:solidFill>
                <a:latin typeface="Custom_Constantia" panose="02030602050306030303" pitchFamily="18" charset="0"/>
                <a:ea typeface="+mn-ea"/>
                <a:cs typeface="+mn-cs"/>
              </a:rPr>
              <a:t> das </a:t>
            </a:r>
            <a:r>
              <a:rPr lang="en-US" sz="2400" kern="1200" dirty="0" err="1" smtClean="0">
                <a:solidFill>
                  <a:srgbClr val="333399"/>
                </a:solidFill>
                <a:latin typeface="Custom_Constantia" panose="02030602050306030303" pitchFamily="18" charset="0"/>
                <a:ea typeface="+mn-ea"/>
                <a:cs typeface="+mn-cs"/>
              </a:rPr>
              <a:t>Objekt</a:t>
            </a:r>
            <a:endParaRPr lang="en-US" sz="2400" kern="1200" dirty="0">
              <a:solidFill>
                <a:srgbClr val="333399"/>
              </a:solidFill>
              <a:latin typeface="Custom_Constantia" panose="02030602050306030303" pitchFamily="18" charset="0"/>
              <a:ea typeface="+mn-ea"/>
              <a:cs typeface="+mn-cs"/>
            </a:endParaRPr>
          </a:p>
        </p:txBody>
      </p:sp>
    </p:spTree>
    <p:extLst>
      <p:ext uri="{BB962C8B-B14F-4D97-AF65-F5344CB8AC3E}">
        <p14:creationId xmlns:p14="http://schemas.microsoft.com/office/powerpoint/2010/main" val="37712294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childTnLst>
                          </p:cTn>
                        </p:par>
                        <p:par>
                          <p:cTn id="17" fill="hold">
                            <p:stCondLst>
                              <p:cond delay="0"/>
                            </p:stCondLst>
                            <p:childTnLst>
                              <p:par>
                                <p:cTn id="18" presetID="22" presetClass="entr" presetSubtype="2"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right)">
                                      <p:cBhvr>
                                        <p:cTn id="20" dur="500"/>
                                        <p:tgtEl>
                                          <p:spTgt spid="2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18" grpId="0" animBg="1"/>
      <p:bldP spid="19" grpId="0"/>
      <p:bldP spid="20"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custDataLst>
              <p:tags r:id="rId1"/>
            </p:custDataLst>
          </p:nvPr>
        </p:nvSpPr>
        <p:spPr/>
        <p:txBody>
          <a:bodyPr>
            <a:normAutofit/>
          </a:bodyPr>
          <a:lstStyle/>
          <a:p>
            <a:r>
              <a:rPr lang="de-CH" noProof="0" dirty="0" smtClean="0"/>
              <a:t>Das Programm für diese Lektion</a:t>
            </a:r>
          </a:p>
        </p:txBody>
      </p:sp>
      <p:sp>
        <p:nvSpPr>
          <p:cNvPr id="155651" name="Rectangle 3"/>
          <p:cNvSpPr>
            <a:spLocks noGrp="1" noChangeArrowheads="1"/>
          </p:cNvSpPr>
          <p:nvPr>
            <p:ph idx="1"/>
            <p:custDataLst>
              <p:tags r:id="rId2"/>
            </p:custDataLst>
          </p:nvPr>
        </p:nvSpPr>
        <p:spPr/>
        <p:txBody>
          <a:bodyPr>
            <a:normAutofit/>
          </a:bodyPr>
          <a:lstStyle/>
          <a:p>
            <a:r>
              <a:rPr lang="de-CH" noProof="0" dirty="0" smtClean="0">
                <a:solidFill>
                  <a:srgbClr val="3333FF"/>
                </a:solidFill>
              </a:rPr>
              <a:t>Wie werden Objekte “gemacht” ?</a:t>
            </a:r>
            <a:br>
              <a:rPr lang="de-CH" noProof="0" dirty="0" smtClean="0">
                <a:solidFill>
                  <a:srgbClr val="3333FF"/>
                </a:solidFill>
              </a:rPr>
            </a:br>
            <a:r>
              <a:rPr lang="de-CH" noProof="0" dirty="0" smtClean="0">
                <a:solidFill>
                  <a:srgbClr val="3333FF"/>
                </a:solidFill>
              </a:rPr>
              <a:t>	(Mehr Details)</a:t>
            </a:r>
          </a:p>
          <a:p>
            <a:endParaRPr lang="de-CH" noProof="0" dirty="0" smtClean="0">
              <a:solidFill>
                <a:srgbClr val="3333FF"/>
              </a:solidFill>
            </a:endParaRPr>
          </a:p>
          <a:p>
            <a:r>
              <a:rPr lang="de-CH" noProof="0" dirty="0" smtClean="0">
                <a:solidFill>
                  <a:srgbClr val="3333FF"/>
                </a:solidFill>
              </a:rPr>
              <a:t>Wie modifizieren wir ihre Inhalte?</a:t>
            </a:r>
          </a:p>
          <a:p>
            <a:pPr lvl="1"/>
            <a:r>
              <a:rPr lang="de-CH" dirty="0" smtClean="0"/>
              <a:t>Zuweisungen</a:t>
            </a:r>
          </a:p>
          <a:p>
            <a:pPr lvl="1"/>
            <a:r>
              <a:rPr lang="de-CH" dirty="0" smtClean="0"/>
              <a:t>Speicherverwaltung, GC</a:t>
            </a:r>
          </a:p>
          <a:p>
            <a:pPr lvl="1"/>
            <a:r>
              <a:rPr lang="de-CH" dirty="0" smtClean="0"/>
              <a:t>Mehr über Referenzen, Entitäten, Typen, Variablen...</a:t>
            </a:r>
            <a:endParaRPr lang="de-CH" noProof="0" dirty="0" smtClean="0"/>
          </a:p>
        </p:txBody>
      </p:sp>
    </p:spTree>
    <p:extLst>
      <p:ext uri="{BB962C8B-B14F-4D97-AF65-F5344CB8AC3E}">
        <p14:creationId xmlns:p14="http://schemas.microsoft.com/office/powerpoint/2010/main" val="193999877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custDataLst>
              <p:tags r:id="rId1"/>
            </p:custDataLst>
          </p:nvPr>
        </p:nvSpPr>
        <p:spPr bwMode="auto">
          <a:xfrm>
            <a:off x="828773" y="2298029"/>
            <a:ext cx="382229"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sz="1800" i="1" dirty="0">
              <a:solidFill>
                <a:srgbClr val="3333FF"/>
              </a:solidFill>
              <a:latin typeface="Custom_Constantia" panose="02030602050306030303" pitchFamily="18" charset="0"/>
            </a:endParaRPr>
          </a:p>
        </p:txBody>
      </p:sp>
      <p:sp>
        <p:nvSpPr>
          <p:cNvPr id="7" name="Rectangle 4"/>
          <p:cNvSpPr>
            <a:spLocks noChangeArrowheads="1"/>
          </p:cNvSpPr>
          <p:nvPr>
            <p:custDataLst>
              <p:tags r:id="rId2"/>
            </p:custDataLst>
          </p:nvPr>
        </p:nvSpPr>
        <p:spPr bwMode="auto">
          <a:xfrm>
            <a:off x="581423" y="985263"/>
            <a:ext cx="393811" cy="30573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pPr>
              <a:lnSpc>
                <a:spcPct val="80000"/>
              </a:lnSpc>
              <a:spcBef>
                <a:spcPct val="20000"/>
              </a:spcBef>
              <a:buFont typeface="Wingdings" pitchFamily="2" charset="2"/>
              <a:buNone/>
            </a:pPr>
            <a:endParaRPr lang="de-CH" sz="1800" i="1" dirty="0">
              <a:solidFill>
                <a:srgbClr val="3333FF"/>
              </a:solidFill>
              <a:latin typeface="Custom_Constantia" panose="02030602050306030303" pitchFamily="18" charset="0"/>
            </a:endParaRPr>
          </a:p>
        </p:txBody>
      </p:sp>
      <p:sp>
        <p:nvSpPr>
          <p:cNvPr id="31749" name="Rectangle 4"/>
          <p:cNvSpPr>
            <a:spLocks noGrp="1" noChangeArrowheads="1"/>
          </p:cNvSpPr>
          <p:nvPr>
            <p:ph type="title"/>
            <p:custDataLst>
              <p:tags r:id="rId3"/>
            </p:custDataLst>
          </p:nvPr>
        </p:nvSpPr>
        <p:spPr/>
        <p:txBody>
          <a:bodyPr/>
          <a:lstStyle/>
          <a:p>
            <a:pPr eaLnBrk="1" hangingPunct="1"/>
            <a:r>
              <a:rPr lang="de-CH" sz="2800" dirty="0" smtClean="0"/>
              <a:t>Zuweisungen nicht mit </a:t>
            </a:r>
            <a:r>
              <a:rPr lang="de-CH" dirty="0" smtClean="0"/>
              <a:t>Gleichheit verwechseln!</a:t>
            </a:r>
            <a:endParaRPr lang="de-CH" sz="2800" dirty="0" smtClean="0"/>
          </a:p>
        </p:txBody>
      </p:sp>
      <p:sp>
        <p:nvSpPr>
          <p:cNvPr id="31750" name="Rectangle 5"/>
          <p:cNvSpPr>
            <a:spLocks noGrp="1" noChangeArrowheads="1"/>
          </p:cNvSpPr>
          <p:nvPr>
            <p:ph idx="1"/>
            <p:custDataLst>
              <p:tags r:id="rId4"/>
            </p:custDataLst>
          </p:nvPr>
        </p:nvSpPr>
        <p:spPr/>
        <p:txBody>
          <a:bodyPr>
            <a:normAutofit/>
          </a:bodyPr>
          <a:lstStyle/>
          <a:p>
            <a:pPr eaLnBrk="1" hangingPunct="1"/>
            <a:r>
              <a:rPr lang="de-CH" dirty="0" smtClean="0">
                <a:solidFill>
                  <a:srgbClr val="3333FF"/>
                </a:solidFill>
              </a:rPr>
              <a:t>x  :=  y</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y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r>
              <a:rPr lang="de-CH" b="1" dirty="0" err="1" smtClean="0">
                <a:solidFill>
                  <a:schemeClr val="accent2"/>
                </a:solidFill>
              </a:rPr>
              <a:t>if</a:t>
            </a:r>
            <a:r>
              <a:rPr lang="de-CH" dirty="0" smtClean="0">
                <a:solidFill>
                  <a:srgbClr val="3333FF"/>
                </a:solidFill>
              </a:rPr>
              <a:t> x  =  </a:t>
            </a:r>
            <a:r>
              <a:rPr lang="de-CH" b="1" dirty="0" err="1" smtClean="0">
                <a:solidFill>
                  <a:schemeClr val="accent2"/>
                </a:solidFill>
              </a:rPr>
              <a:t>Current</a:t>
            </a:r>
            <a:r>
              <a:rPr lang="de-CH" dirty="0" smtClean="0">
                <a:solidFill>
                  <a:srgbClr val="3333FF"/>
                </a:solidFill>
              </a:rPr>
              <a:t> </a:t>
            </a:r>
            <a:r>
              <a:rPr lang="de-CH" b="1" dirty="0" err="1" smtClean="0">
                <a:solidFill>
                  <a:schemeClr val="accent2"/>
                </a:solidFill>
              </a:rPr>
              <a:t>then</a:t>
            </a:r>
            <a:r>
              <a:rPr lang="de-CH" dirty="0" smtClean="0">
                <a:solidFill>
                  <a:srgbClr val="3333FF"/>
                </a:solidFill>
              </a:rPr>
              <a:t>...</a:t>
            </a: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a:p>
            <a:pPr eaLnBrk="1" hangingPunct="1"/>
            <a:endParaRPr lang="de-CH" dirty="0" smtClean="0">
              <a:solidFill>
                <a:srgbClr val="3333FF"/>
              </a:solidFill>
            </a:endParaRPr>
          </a:p>
        </p:txBody>
      </p:sp>
      <p:sp>
        <p:nvSpPr>
          <p:cNvPr id="6" name="Rounded Rectangle 5"/>
          <p:cNvSpPr/>
          <p:nvPr/>
        </p:nvSpPr>
        <p:spPr bwMode="auto">
          <a:xfrm>
            <a:off x="5231567" y="891916"/>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solidFill>
                  <a:srgbClr val="333399"/>
                </a:solidFill>
                <a:latin typeface="Custom_Constantia" panose="02030602050306030303" pitchFamily="18" charset="0"/>
                <a:ea typeface="+mn-ea"/>
                <a:cs typeface="+mn-cs"/>
              </a:rPr>
              <a:t>Instruktion</a:t>
            </a:r>
            <a:endParaRPr lang="de-CH" sz="2400" kern="1200" dirty="0">
              <a:solidFill>
                <a:srgbClr val="333399"/>
              </a:solidFill>
              <a:latin typeface="Custom_Constantia" panose="02030602050306030303" pitchFamily="18" charset="0"/>
              <a:ea typeface="+mn-ea"/>
              <a:cs typeface="+mn-cs"/>
            </a:endParaRPr>
          </a:p>
        </p:txBody>
      </p:sp>
      <p:sp>
        <p:nvSpPr>
          <p:cNvPr id="9" name="Rounded Rectangle 8"/>
          <p:cNvSpPr/>
          <p:nvPr/>
        </p:nvSpPr>
        <p:spPr bwMode="auto">
          <a:xfrm>
            <a:off x="5174104" y="2101123"/>
            <a:ext cx="2233535" cy="464695"/>
          </a:xfrm>
          <a:prstGeom prst="roundRect">
            <a:avLst/>
          </a:prstGeom>
          <a:solidFill>
            <a:srgbClr val="FFFF00"/>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r>
              <a:rPr lang="de-CH" sz="2400" kern="1200" dirty="0" smtClean="0">
                <a:solidFill>
                  <a:srgbClr val="333399"/>
                </a:solidFill>
                <a:latin typeface="Custom_Constantia" panose="02030602050306030303" pitchFamily="18" charset="0"/>
                <a:ea typeface="+mn-ea"/>
                <a:cs typeface="+mn-cs"/>
              </a:rPr>
              <a:t>Ausdruck</a:t>
            </a:r>
            <a:endParaRPr lang="de-CH" sz="2400" kern="1200" dirty="0">
              <a:solidFill>
                <a:srgbClr val="333399"/>
              </a:solidFill>
              <a:latin typeface="Custom_Constantia" panose="02030602050306030303" pitchFamily="18" charset="0"/>
              <a:ea typeface="+mn-ea"/>
              <a:cs typeface="+mn-cs"/>
            </a:endParaRPr>
          </a:p>
        </p:txBody>
      </p:sp>
    </p:spTree>
    <p:extLst>
      <p:ext uri="{BB962C8B-B14F-4D97-AF65-F5344CB8AC3E}">
        <p14:creationId xmlns:p14="http://schemas.microsoft.com/office/powerpoint/2010/main" val="2057402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custDataLst>
              <p:tags r:id="rId1"/>
            </p:custDataLst>
          </p:nvPr>
        </p:nvSpPr>
        <p:spPr/>
        <p:txBody>
          <a:bodyPr>
            <a:normAutofit/>
          </a:bodyPr>
          <a:lstStyle/>
          <a:p>
            <a:r>
              <a:rPr lang="de-CH" smtClean="0"/>
              <a:t>Was mit unerreichbaren Objekten tun?</a:t>
            </a:r>
          </a:p>
        </p:txBody>
      </p:sp>
      <p:sp>
        <p:nvSpPr>
          <p:cNvPr id="5" name="Content Placeholder 4"/>
          <p:cNvSpPr>
            <a:spLocks noGrp="1"/>
          </p:cNvSpPr>
          <p:nvPr>
            <p:ph idx="1"/>
          </p:nvPr>
        </p:nvSpPr>
        <p:spPr/>
        <p:txBody>
          <a:bodyPr/>
          <a:lstStyle/>
          <a:p>
            <a:r>
              <a:rPr lang="en-US" dirty="0" err="1">
                <a:solidFill>
                  <a:srgbClr val="3333FF"/>
                </a:solidFill>
              </a:rPr>
              <a:t>Referenzzuweisungen</a:t>
            </a:r>
            <a:r>
              <a:rPr lang="en-US" dirty="0">
                <a:solidFill>
                  <a:srgbClr val="3333FF"/>
                </a:solidFill>
              </a:rPr>
              <a:t> </a:t>
            </a:r>
            <a:r>
              <a:rPr lang="en-US" dirty="0" err="1">
                <a:solidFill>
                  <a:srgbClr val="3333FF"/>
                </a:solidFill>
              </a:rPr>
              <a:t>können</a:t>
            </a:r>
            <a:r>
              <a:rPr lang="en-US" dirty="0">
                <a:solidFill>
                  <a:srgbClr val="3333FF"/>
                </a:solidFill>
              </a:rPr>
              <a:t/>
            </a:r>
            <a:br>
              <a:rPr lang="en-US" dirty="0">
                <a:solidFill>
                  <a:srgbClr val="3333FF"/>
                </a:solidFill>
              </a:rPr>
            </a:br>
            <a:r>
              <a:rPr lang="en-US" dirty="0" err="1">
                <a:solidFill>
                  <a:srgbClr val="3333FF"/>
                </a:solidFill>
              </a:rPr>
              <a:t>manche</a:t>
            </a:r>
            <a:r>
              <a:rPr lang="en-US" dirty="0">
                <a:solidFill>
                  <a:srgbClr val="3333FF"/>
                </a:solidFill>
              </a:rPr>
              <a:t> </a:t>
            </a:r>
            <a:r>
              <a:rPr lang="en-US" dirty="0" err="1">
                <a:solidFill>
                  <a:srgbClr val="3333FF"/>
                </a:solidFill>
              </a:rPr>
              <a:t>Objekte</a:t>
            </a:r>
            <a:r>
              <a:rPr lang="en-US" dirty="0">
                <a:solidFill>
                  <a:srgbClr val="3333FF"/>
                </a:solidFill>
              </a:rPr>
              <a:t> </a:t>
            </a:r>
            <a:r>
              <a:rPr lang="en-US" dirty="0" err="1">
                <a:solidFill>
                  <a:srgbClr val="3333FF"/>
                </a:solidFill>
              </a:rPr>
              <a:t>unerreichbar</a:t>
            </a:r>
            <a:r>
              <a:rPr lang="en-US" dirty="0">
                <a:solidFill>
                  <a:srgbClr val="3333FF"/>
                </a:solidFill>
              </a:rPr>
              <a:t/>
            </a:r>
            <a:br>
              <a:rPr lang="en-US" dirty="0">
                <a:solidFill>
                  <a:srgbClr val="3333FF"/>
                </a:solidFill>
              </a:rPr>
            </a:br>
            <a:r>
              <a:rPr lang="en-US" dirty="0" err="1">
                <a:solidFill>
                  <a:srgbClr val="3333FF"/>
                </a:solidFill>
              </a:rPr>
              <a:t>machen</a:t>
            </a:r>
            <a:r>
              <a:rPr lang="en-US" dirty="0">
                <a:solidFill>
                  <a:srgbClr val="3333FF"/>
                </a:solidFill>
              </a:rPr>
              <a:t>.</a:t>
            </a:r>
          </a:p>
          <a:p>
            <a:endParaRPr lang="en-US" dirty="0">
              <a:solidFill>
                <a:srgbClr val="3333FF"/>
              </a:solidFill>
            </a:endParaRPr>
          </a:p>
          <a:p>
            <a:endParaRPr lang="en-US" dirty="0">
              <a:solidFill>
                <a:srgbClr val="3333FF"/>
              </a:solidFill>
            </a:endParaRPr>
          </a:p>
          <a:p>
            <a:endParaRPr lang="en-US" dirty="0">
              <a:solidFill>
                <a:srgbClr val="3333FF"/>
              </a:solidFill>
            </a:endParaRPr>
          </a:p>
          <a:p>
            <a:endParaRPr lang="en-US" dirty="0">
              <a:solidFill>
                <a:srgbClr val="3333FF"/>
              </a:solidFill>
            </a:endParaRPr>
          </a:p>
          <a:p>
            <a:r>
              <a:rPr lang="en-US" dirty="0" err="1">
                <a:solidFill>
                  <a:srgbClr val="3333FF"/>
                </a:solidFill>
              </a:rPr>
              <a:t>Zwei</a:t>
            </a:r>
            <a:r>
              <a:rPr lang="en-US" dirty="0">
                <a:solidFill>
                  <a:srgbClr val="3333FF"/>
                </a:solidFill>
              </a:rPr>
              <a:t> </a:t>
            </a:r>
            <a:r>
              <a:rPr lang="en-US" dirty="0" err="1">
                <a:solidFill>
                  <a:srgbClr val="3333FF"/>
                </a:solidFill>
              </a:rPr>
              <a:t>mögliche</a:t>
            </a:r>
            <a:r>
              <a:rPr lang="en-US" dirty="0">
                <a:solidFill>
                  <a:srgbClr val="3333FF"/>
                </a:solidFill>
              </a:rPr>
              <a:t> </a:t>
            </a:r>
            <a:r>
              <a:rPr lang="en-US" dirty="0" err="1">
                <a:solidFill>
                  <a:srgbClr val="3333FF"/>
                </a:solidFill>
              </a:rPr>
              <a:t>Ansätze</a:t>
            </a:r>
            <a:endParaRPr lang="en-US" dirty="0">
              <a:solidFill>
                <a:srgbClr val="3333FF"/>
              </a:solidFill>
            </a:endParaRPr>
          </a:p>
          <a:p>
            <a:r>
              <a:rPr lang="en-US" dirty="0" err="1">
                <a:solidFill>
                  <a:srgbClr val="3333FF"/>
                </a:solidFill>
              </a:rPr>
              <a:t>Manuelles</a:t>
            </a:r>
            <a:r>
              <a:rPr lang="en-US" dirty="0">
                <a:solidFill>
                  <a:srgbClr val="3333FF"/>
                </a:solidFill>
              </a:rPr>
              <a:t>  “free” (C++, Pascal)</a:t>
            </a:r>
          </a:p>
          <a:p>
            <a:r>
              <a:rPr lang="en-US" dirty="0" err="1">
                <a:solidFill>
                  <a:srgbClr val="3333FF"/>
                </a:solidFill>
              </a:rPr>
              <a:t>Automatische</a:t>
            </a:r>
            <a:r>
              <a:rPr lang="en-US" dirty="0">
                <a:solidFill>
                  <a:srgbClr val="3333FF"/>
                </a:solidFill>
              </a:rPr>
              <a:t> </a:t>
            </a:r>
            <a:r>
              <a:rPr lang="en-US" dirty="0" err="1">
                <a:solidFill>
                  <a:srgbClr val="990000"/>
                </a:solidFill>
              </a:rPr>
              <a:t>Speicherbereinigung</a:t>
            </a:r>
            <a:r>
              <a:rPr lang="en-US" dirty="0">
                <a:solidFill>
                  <a:srgbClr val="990000"/>
                </a:solidFill>
              </a:rPr>
              <a:t> </a:t>
            </a:r>
            <a:r>
              <a:rPr lang="en-US" dirty="0"/>
              <a:t/>
            </a:r>
            <a:br>
              <a:rPr lang="en-US" dirty="0"/>
            </a:br>
            <a:r>
              <a:rPr lang="en-US" dirty="0">
                <a:solidFill>
                  <a:srgbClr val="3333FF"/>
                </a:solidFill>
              </a:rPr>
              <a:t>(</a:t>
            </a:r>
            <a:r>
              <a:rPr lang="en-US" dirty="0">
                <a:solidFill>
                  <a:srgbClr val="990000"/>
                </a:solidFill>
              </a:rPr>
              <a:t>garbage collection</a:t>
            </a:r>
            <a:r>
              <a:rPr lang="en-US" dirty="0">
                <a:solidFill>
                  <a:srgbClr val="3333FF"/>
                </a:solidFill>
              </a:rPr>
              <a:t>, </a:t>
            </a:r>
            <a:r>
              <a:rPr lang="en-US" dirty="0" err="1">
                <a:solidFill>
                  <a:srgbClr val="3333FF"/>
                </a:solidFill>
              </a:rPr>
              <a:t>d.h</a:t>
            </a:r>
            <a:r>
              <a:rPr lang="en-US" dirty="0">
                <a:solidFill>
                  <a:srgbClr val="3333FF"/>
                </a:solidFill>
              </a:rPr>
              <a:t>. </a:t>
            </a:r>
            <a:r>
              <a:rPr lang="en-US" dirty="0" err="1">
                <a:solidFill>
                  <a:srgbClr val="3333FF"/>
                </a:solidFill>
              </a:rPr>
              <a:t>Müllabfuhr</a:t>
            </a:r>
            <a:r>
              <a:rPr lang="en-US" dirty="0">
                <a:solidFill>
                  <a:srgbClr val="3333FF"/>
                </a:solidFill>
              </a:rPr>
              <a:t>) </a:t>
            </a:r>
            <a:r>
              <a:rPr lang="en-US" dirty="0"/>
              <a:t/>
            </a:r>
            <a:br>
              <a:rPr lang="en-US" dirty="0"/>
            </a:br>
            <a:r>
              <a:rPr lang="en-US" dirty="0">
                <a:solidFill>
                  <a:srgbClr val="3333FF"/>
                </a:solidFill>
              </a:rPr>
              <a:t>(Eiffel, Java, C#, .NET)</a:t>
            </a:r>
          </a:p>
          <a:p>
            <a:endParaRPr lang="en-US" dirty="0"/>
          </a:p>
        </p:txBody>
      </p:sp>
      <p:sp>
        <p:nvSpPr>
          <p:cNvPr id="49" name="Oval 15"/>
          <p:cNvSpPr>
            <a:spLocks noChangeArrowheads="1"/>
          </p:cNvSpPr>
          <p:nvPr>
            <p:custDataLst>
              <p:tags r:id="rId2"/>
            </p:custDataLst>
          </p:nvPr>
        </p:nvSpPr>
        <p:spPr bwMode="auto">
          <a:xfrm>
            <a:off x="5005388" y="1334028"/>
            <a:ext cx="288925" cy="287337"/>
          </a:xfrm>
          <a:prstGeom prst="ellipse">
            <a:avLst/>
          </a:prstGeom>
          <a:solidFill>
            <a:schemeClr val="bg1"/>
          </a:solidFill>
          <a:ln w="9525">
            <a:solidFill>
              <a:schemeClr val="tx1"/>
            </a:solidFill>
            <a:round/>
            <a:headEnd/>
            <a:tailEnd/>
          </a:ln>
          <a:effectLst/>
        </p:spPr>
        <p:txBody>
          <a:bodyPr wrap="none" anchor="ctr"/>
          <a:lstStyle/>
          <a:p>
            <a:endParaRPr lang="de-CH" dirty="0">
              <a:latin typeface="Custom_Constantia" panose="02030602050306030303" pitchFamily="18" charset="0"/>
            </a:endParaRPr>
          </a:p>
        </p:txBody>
      </p:sp>
      <p:sp>
        <p:nvSpPr>
          <p:cNvPr id="50" name="Text Box 17"/>
          <p:cNvSpPr txBox="1">
            <a:spLocks noChangeArrowheads="1"/>
          </p:cNvSpPr>
          <p:nvPr>
            <p:custDataLst>
              <p:tags r:id="rId3"/>
            </p:custDataLst>
          </p:nvPr>
        </p:nvSpPr>
        <p:spPr bwMode="auto">
          <a:xfrm>
            <a:off x="5005388" y="1311805"/>
            <a:ext cx="360362" cy="336550"/>
          </a:xfrm>
          <a:prstGeom prst="rect">
            <a:avLst/>
          </a:prstGeom>
          <a:noFill/>
          <a:ln w="9525">
            <a:noFill/>
            <a:miter lim="800000"/>
            <a:headEnd/>
            <a:tailEnd/>
          </a:ln>
          <a:effectLst/>
        </p:spPr>
        <p:txBody>
          <a:bodyPr>
            <a:spAutoFit/>
          </a:bodyPr>
          <a:lstStyle/>
          <a:p>
            <a:pPr>
              <a:spcBef>
                <a:spcPct val="50000"/>
              </a:spcBef>
            </a:pPr>
            <a:r>
              <a:rPr lang="de-CH" sz="1600" dirty="0" smtClean="0">
                <a:latin typeface="Custom_Constantia" panose="02030602050306030303" pitchFamily="18" charset="0"/>
              </a:rPr>
              <a:t>a</a:t>
            </a:r>
            <a:endParaRPr lang="de-CH" sz="1600" dirty="0">
              <a:latin typeface="Custom_Constantia" panose="02030602050306030303" pitchFamily="18" charset="0"/>
            </a:endParaRPr>
          </a:p>
        </p:txBody>
      </p:sp>
      <p:sp>
        <p:nvSpPr>
          <p:cNvPr id="51" name="Rectangle 50"/>
          <p:cNvSpPr/>
          <p:nvPr/>
        </p:nvSpPr>
        <p:spPr bwMode="auto">
          <a:xfrm>
            <a:off x="7380288" y="3064333"/>
            <a:ext cx="1511300" cy="5762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latin typeface="Custom_Constantia" panose="02030602050306030303" pitchFamily="18" charset="0"/>
            </a:endParaRPr>
          </a:p>
        </p:txBody>
      </p:sp>
      <p:sp>
        <p:nvSpPr>
          <p:cNvPr id="52" name="Rectangle 51"/>
          <p:cNvSpPr/>
          <p:nvPr/>
        </p:nvSpPr>
        <p:spPr bwMode="auto">
          <a:xfrm>
            <a:off x="4787900" y="3062971"/>
            <a:ext cx="1511300" cy="5762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latin typeface="Custom_Constantia" panose="02030602050306030303" pitchFamily="18" charset="0"/>
            </a:endParaRPr>
          </a:p>
        </p:txBody>
      </p:sp>
      <p:sp>
        <p:nvSpPr>
          <p:cNvPr id="53" name="Rectangle 52"/>
          <p:cNvSpPr/>
          <p:nvPr/>
        </p:nvSpPr>
        <p:spPr bwMode="auto">
          <a:xfrm>
            <a:off x="6084888" y="2060575"/>
            <a:ext cx="1511300" cy="576263"/>
          </a:xfrm>
          <a:prstGeom prst="rect">
            <a:avLst/>
          </a:prstGeom>
          <a:solidFill>
            <a:schemeClr val="bg1"/>
          </a:solidFill>
          <a:ln w="9525">
            <a:no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wrap="none" rtlCol="0" anchor="ctr"/>
          <a:lstStyle/>
          <a:p>
            <a:pPr algn="ctr"/>
            <a:endParaRPr lang="en-US">
              <a:latin typeface="Custom_Constantia" panose="02030602050306030303" pitchFamily="18" charset="0"/>
            </a:endParaRPr>
          </a:p>
        </p:txBody>
      </p:sp>
      <p:sp>
        <p:nvSpPr>
          <p:cNvPr id="54" name="Rectangle 4"/>
          <p:cNvSpPr>
            <a:spLocks noChangeArrowheads="1"/>
          </p:cNvSpPr>
          <p:nvPr>
            <p:custDataLst>
              <p:tags r:id="rId4"/>
            </p:custDataLst>
          </p:nvPr>
        </p:nvSpPr>
        <p:spPr bwMode="auto">
          <a:xfrm>
            <a:off x="6084888" y="1773238"/>
            <a:ext cx="1511300" cy="287337"/>
          </a:xfrm>
          <a:prstGeom prst="rect">
            <a:avLst/>
          </a:prstGeom>
          <a:solidFill>
            <a:srgbClr val="FFFF99"/>
          </a:solid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55" name="Rectangle 5"/>
          <p:cNvSpPr>
            <a:spLocks noChangeArrowheads="1"/>
          </p:cNvSpPr>
          <p:nvPr>
            <p:custDataLst>
              <p:tags r:id="rId5"/>
            </p:custDataLst>
          </p:nvPr>
        </p:nvSpPr>
        <p:spPr bwMode="auto">
          <a:xfrm>
            <a:off x="6084888" y="1773238"/>
            <a:ext cx="1511300" cy="863600"/>
          </a:xfrm>
          <a:prstGeom prst="rect">
            <a:avLst/>
          </a:prstGeom>
          <a:no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56" name="Text Box 6"/>
          <p:cNvSpPr txBox="1">
            <a:spLocks noChangeArrowheads="1"/>
          </p:cNvSpPr>
          <p:nvPr>
            <p:custDataLst>
              <p:tags r:id="rId6"/>
            </p:custDataLst>
          </p:nvPr>
        </p:nvSpPr>
        <p:spPr bwMode="auto">
          <a:xfrm>
            <a:off x="6084888" y="1773238"/>
            <a:ext cx="1511300" cy="336550"/>
          </a:xfrm>
          <a:prstGeom prst="rect">
            <a:avLst/>
          </a:prstGeom>
          <a:noFill/>
          <a:ln w="9525">
            <a:noFill/>
            <a:miter lim="800000"/>
            <a:headEnd/>
            <a:tailEnd/>
          </a:ln>
          <a:effectLst/>
        </p:spPr>
        <p:txBody>
          <a:bodyPr>
            <a:spAutoFit/>
          </a:bodyPr>
          <a:lstStyle/>
          <a:p>
            <a:pPr algn="ctr">
              <a:spcBef>
                <a:spcPct val="50000"/>
              </a:spcBef>
            </a:pPr>
            <a:r>
              <a:rPr lang="de-CH" sz="1600" dirty="0" smtClean="0">
                <a:latin typeface="Custom_Constantia" panose="02030602050306030303" pitchFamily="18" charset="0"/>
              </a:rPr>
              <a:t>“</a:t>
            </a:r>
            <a:r>
              <a:rPr lang="de-CH" sz="1600" dirty="0" err="1" smtClean="0">
                <a:latin typeface="Custom_Constantia" panose="02030602050306030303" pitchFamily="18" charset="0"/>
              </a:rPr>
              <a:t>Almaviva</a:t>
            </a:r>
            <a:r>
              <a:rPr lang="de-CH" sz="1600" dirty="0" smtClean="0">
                <a:latin typeface="Custom_Constantia" panose="02030602050306030303" pitchFamily="18" charset="0"/>
              </a:rPr>
              <a:t>”</a:t>
            </a:r>
            <a:endParaRPr lang="de-CH" sz="1600" dirty="0">
              <a:latin typeface="Custom_Constantia" panose="02030602050306030303" pitchFamily="18" charset="0"/>
            </a:endParaRPr>
          </a:p>
        </p:txBody>
      </p:sp>
      <p:sp>
        <p:nvSpPr>
          <p:cNvPr id="57" name="Line 7"/>
          <p:cNvSpPr>
            <a:spLocks noChangeShapeType="1"/>
          </p:cNvSpPr>
          <p:nvPr>
            <p:custDataLst>
              <p:tags r:id="rId7"/>
            </p:custDataLst>
          </p:nvPr>
        </p:nvSpPr>
        <p:spPr bwMode="auto">
          <a:xfrm>
            <a:off x="6084888" y="2060575"/>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58" name="Line 8"/>
          <p:cNvSpPr>
            <a:spLocks noChangeShapeType="1"/>
          </p:cNvSpPr>
          <p:nvPr>
            <p:custDataLst>
              <p:tags r:id="rId8"/>
            </p:custDataLst>
          </p:nvPr>
        </p:nvSpPr>
        <p:spPr bwMode="auto">
          <a:xfrm>
            <a:off x="6084888" y="2347913"/>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59" name="Text Box 9"/>
          <p:cNvSpPr txBox="1">
            <a:spLocks noChangeArrowheads="1"/>
          </p:cNvSpPr>
          <p:nvPr>
            <p:custDataLst>
              <p:tags r:id="rId9"/>
            </p:custDataLst>
          </p:nvPr>
        </p:nvSpPr>
        <p:spPr bwMode="auto">
          <a:xfrm>
            <a:off x="5148263" y="1773238"/>
            <a:ext cx="936625" cy="336550"/>
          </a:xfrm>
          <a:prstGeom prst="rect">
            <a:avLst/>
          </a:prstGeom>
          <a:noFill/>
          <a:ln w="9525">
            <a:noFill/>
            <a:miter lim="800000"/>
            <a:headEnd/>
            <a:tailEnd/>
          </a:ln>
          <a:effectLst/>
        </p:spPr>
        <p:txBody>
          <a:bodyPr>
            <a:spAutoFit/>
          </a:bodyPr>
          <a:lstStyle/>
          <a:p>
            <a:pPr algn="r">
              <a:spcBef>
                <a:spcPct val="50000"/>
              </a:spcBef>
            </a:pPr>
            <a:r>
              <a:rPr lang="de-CH" sz="1600" dirty="0" err="1" smtClean="0">
                <a:latin typeface="Custom_Constantia" panose="02030602050306030303" pitchFamily="18" charset="0"/>
              </a:rPr>
              <a:t>name</a:t>
            </a:r>
            <a:endParaRPr lang="de-CH" sz="1600" dirty="0">
              <a:latin typeface="Custom_Constantia" panose="02030602050306030303" pitchFamily="18" charset="0"/>
            </a:endParaRPr>
          </a:p>
        </p:txBody>
      </p:sp>
      <p:sp>
        <p:nvSpPr>
          <p:cNvPr id="60" name="Text Box 10"/>
          <p:cNvSpPr txBox="1">
            <a:spLocks noChangeArrowheads="1"/>
          </p:cNvSpPr>
          <p:nvPr>
            <p:custDataLst>
              <p:tags r:id="rId10"/>
            </p:custDataLst>
          </p:nvPr>
        </p:nvSpPr>
        <p:spPr bwMode="auto">
          <a:xfrm>
            <a:off x="4275667" y="2021221"/>
            <a:ext cx="1809222" cy="338554"/>
          </a:xfrm>
          <a:prstGeom prst="rect">
            <a:avLst/>
          </a:prstGeom>
          <a:noFill/>
          <a:ln w="9525">
            <a:noFill/>
            <a:miter lim="800000"/>
            <a:headEnd/>
            <a:tailEnd/>
          </a:ln>
          <a:effectLst/>
        </p:spPr>
        <p:txBody>
          <a:bodyPr wrap="square">
            <a:spAutoFit/>
          </a:bodyPr>
          <a:lstStyle/>
          <a:p>
            <a:pPr algn="r">
              <a:spcBef>
                <a:spcPct val="50000"/>
              </a:spcBef>
            </a:pPr>
            <a:r>
              <a:rPr lang="de-CH" sz="1600" dirty="0" err="1" smtClean="0">
                <a:latin typeface="Custom_Constantia" panose="02030602050306030303" pitchFamily="18" charset="0"/>
              </a:rPr>
              <a:t>grundbesitzer</a:t>
            </a:r>
            <a:endParaRPr lang="de-CH" sz="1600" dirty="0">
              <a:latin typeface="Custom_Constantia" panose="02030602050306030303" pitchFamily="18" charset="0"/>
            </a:endParaRPr>
          </a:p>
        </p:txBody>
      </p:sp>
      <p:sp>
        <p:nvSpPr>
          <p:cNvPr id="61" name="Text Box 11"/>
          <p:cNvSpPr txBox="1">
            <a:spLocks noChangeArrowheads="1"/>
          </p:cNvSpPr>
          <p:nvPr>
            <p:custDataLst>
              <p:tags r:id="rId11"/>
            </p:custDataLst>
          </p:nvPr>
        </p:nvSpPr>
        <p:spPr bwMode="auto">
          <a:xfrm>
            <a:off x="4860925" y="2347913"/>
            <a:ext cx="1223963" cy="336550"/>
          </a:xfrm>
          <a:prstGeom prst="rect">
            <a:avLst/>
          </a:prstGeom>
          <a:noFill/>
          <a:ln w="9525">
            <a:noFill/>
            <a:miter lim="800000"/>
            <a:headEnd/>
            <a:tailEnd/>
          </a:ln>
          <a:effectLst/>
        </p:spPr>
        <p:txBody>
          <a:bodyPr>
            <a:spAutoFit/>
          </a:bodyPr>
          <a:lstStyle/>
          <a:p>
            <a:pPr algn="r">
              <a:spcBef>
                <a:spcPct val="50000"/>
              </a:spcBef>
            </a:pPr>
            <a:r>
              <a:rPr lang="de-CH" sz="1600" dirty="0" smtClean="0">
                <a:latin typeface="Custom_Constantia" panose="02030602050306030303" pitchFamily="18" charset="0"/>
              </a:rPr>
              <a:t>geliebter</a:t>
            </a:r>
            <a:endParaRPr lang="de-CH" sz="1600" dirty="0">
              <a:latin typeface="Custom_Constantia" panose="02030602050306030303" pitchFamily="18" charset="0"/>
            </a:endParaRPr>
          </a:p>
        </p:txBody>
      </p:sp>
      <p:sp>
        <p:nvSpPr>
          <p:cNvPr id="62" name="Line 12"/>
          <p:cNvSpPr>
            <a:spLocks noChangeShapeType="1"/>
          </p:cNvSpPr>
          <p:nvPr>
            <p:custDataLst>
              <p:tags r:id="rId12"/>
            </p:custDataLst>
          </p:nvPr>
        </p:nvSpPr>
        <p:spPr bwMode="auto">
          <a:xfrm>
            <a:off x="7451725" y="2205038"/>
            <a:ext cx="649288" cy="0"/>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63" name="Line 13"/>
          <p:cNvSpPr>
            <a:spLocks noChangeShapeType="1"/>
          </p:cNvSpPr>
          <p:nvPr>
            <p:custDataLst>
              <p:tags r:id="rId13"/>
            </p:custDataLst>
          </p:nvPr>
        </p:nvSpPr>
        <p:spPr bwMode="auto">
          <a:xfrm flipV="1">
            <a:off x="8101013" y="1916113"/>
            <a:ext cx="0" cy="288925"/>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64" name="Line 14"/>
          <p:cNvSpPr>
            <a:spLocks noChangeShapeType="1"/>
          </p:cNvSpPr>
          <p:nvPr>
            <p:custDataLst>
              <p:tags r:id="rId14"/>
            </p:custDataLst>
          </p:nvPr>
        </p:nvSpPr>
        <p:spPr bwMode="auto">
          <a:xfrm flipH="1">
            <a:off x="7596188" y="1916113"/>
            <a:ext cx="504825" cy="0"/>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65" name="Text Box 16"/>
          <p:cNvSpPr txBox="1">
            <a:spLocks noChangeArrowheads="1"/>
          </p:cNvSpPr>
          <p:nvPr>
            <p:custDataLst>
              <p:tags r:id="rId15"/>
            </p:custDataLst>
          </p:nvPr>
        </p:nvSpPr>
        <p:spPr bwMode="auto">
          <a:xfrm>
            <a:off x="5003800" y="1297515"/>
            <a:ext cx="184731" cy="461665"/>
          </a:xfrm>
          <a:prstGeom prst="rect">
            <a:avLst/>
          </a:prstGeom>
          <a:noFill/>
          <a:ln w="9525">
            <a:noFill/>
            <a:miter lim="800000"/>
            <a:headEnd/>
            <a:tailEnd/>
          </a:ln>
          <a:effectLst/>
        </p:spPr>
        <p:txBody>
          <a:bodyPr wrap="none">
            <a:spAutoFit/>
          </a:bodyPr>
          <a:lstStyle/>
          <a:p>
            <a:endParaRPr lang="de-CH" dirty="0">
              <a:latin typeface="Custom_Constantia" panose="02030602050306030303" pitchFamily="18" charset="0"/>
            </a:endParaRPr>
          </a:p>
        </p:txBody>
      </p:sp>
      <p:sp>
        <p:nvSpPr>
          <p:cNvPr id="66" name="Line 18"/>
          <p:cNvSpPr>
            <a:spLocks noChangeShapeType="1"/>
          </p:cNvSpPr>
          <p:nvPr>
            <p:custDataLst>
              <p:tags r:id="rId16"/>
            </p:custDataLst>
          </p:nvPr>
        </p:nvSpPr>
        <p:spPr bwMode="auto">
          <a:xfrm>
            <a:off x="5292725" y="1484313"/>
            <a:ext cx="1511300" cy="0"/>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67" name="Line 19"/>
          <p:cNvSpPr>
            <a:spLocks noChangeShapeType="1"/>
          </p:cNvSpPr>
          <p:nvPr>
            <p:custDataLst>
              <p:tags r:id="rId17"/>
            </p:custDataLst>
          </p:nvPr>
        </p:nvSpPr>
        <p:spPr bwMode="auto">
          <a:xfrm>
            <a:off x="6804025" y="1484313"/>
            <a:ext cx="0" cy="288925"/>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68" name="Text Box 20"/>
          <p:cNvSpPr txBox="1">
            <a:spLocks noChangeArrowheads="1"/>
          </p:cNvSpPr>
          <p:nvPr>
            <p:custDataLst>
              <p:tags r:id="rId18"/>
            </p:custDataLst>
          </p:nvPr>
        </p:nvSpPr>
        <p:spPr bwMode="auto">
          <a:xfrm>
            <a:off x="7524750" y="1557338"/>
            <a:ext cx="503238" cy="336550"/>
          </a:xfrm>
          <a:prstGeom prst="rect">
            <a:avLst/>
          </a:prstGeom>
          <a:noFill/>
          <a:ln w="9525">
            <a:noFill/>
            <a:miter lim="800000"/>
            <a:headEnd/>
            <a:tailEnd/>
          </a:ln>
          <a:effectLst/>
        </p:spPr>
        <p:txBody>
          <a:bodyPr>
            <a:spAutoFit/>
          </a:bodyPr>
          <a:lstStyle/>
          <a:p>
            <a:pPr>
              <a:spcBef>
                <a:spcPct val="50000"/>
              </a:spcBef>
            </a:pPr>
            <a:r>
              <a:rPr lang="de-CH" sz="1600" dirty="0" smtClean="0">
                <a:latin typeface="Custom_Constantia" panose="02030602050306030303" pitchFamily="18" charset="0"/>
              </a:rPr>
              <a:t>O1</a:t>
            </a:r>
            <a:endParaRPr lang="de-CH" sz="1600" dirty="0">
              <a:latin typeface="Custom_Constantia" panose="02030602050306030303" pitchFamily="18" charset="0"/>
            </a:endParaRPr>
          </a:p>
        </p:txBody>
      </p:sp>
      <p:sp>
        <p:nvSpPr>
          <p:cNvPr id="69" name="Rectangle 21"/>
          <p:cNvSpPr>
            <a:spLocks noChangeArrowheads="1"/>
          </p:cNvSpPr>
          <p:nvPr>
            <p:custDataLst>
              <p:tags r:id="rId19"/>
            </p:custDataLst>
          </p:nvPr>
        </p:nvSpPr>
        <p:spPr bwMode="auto">
          <a:xfrm>
            <a:off x="4787900"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70" name="Rectangle 22"/>
          <p:cNvSpPr>
            <a:spLocks noChangeArrowheads="1"/>
          </p:cNvSpPr>
          <p:nvPr>
            <p:custDataLst>
              <p:tags r:id="rId20"/>
            </p:custDataLst>
          </p:nvPr>
        </p:nvSpPr>
        <p:spPr bwMode="auto">
          <a:xfrm>
            <a:off x="4787900" y="2781300"/>
            <a:ext cx="1511300" cy="863600"/>
          </a:xfrm>
          <a:prstGeom prst="rect">
            <a:avLst/>
          </a:prstGeom>
          <a:no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71" name="Text Box 23"/>
          <p:cNvSpPr txBox="1">
            <a:spLocks noChangeArrowheads="1"/>
          </p:cNvSpPr>
          <p:nvPr>
            <p:custDataLst>
              <p:tags r:id="rId21"/>
            </p:custDataLst>
          </p:nvPr>
        </p:nvSpPr>
        <p:spPr bwMode="auto">
          <a:xfrm>
            <a:off x="4787900" y="2781300"/>
            <a:ext cx="1511300" cy="336550"/>
          </a:xfrm>
          <a:prstGeom prst="rect">
            <a:avLst/>
          </a:prstGeom>
          <a:noFill/>
          <a:ln w="9525">
            <a:noFill/>
            <a:miter lim="800000"/>
            <a:headEnd/>
            <a:tailEnd/>
          </a:ln>
          <a:effectLst/>
        </p:spPr>
        <p:txBody>
          <a:bodyPr>
            <a:spAutoFit/>
          </a:bodyPr>
          <a:lstStyle/>
          <a:p>
            <a:pPr algn="ctr">
              <a:spcBef>
                <a:spcPct val="50000"/>
              </a:spcBef>
            </a:pPr>
            <a:r>
              <a:rPr lang="de-CH" sz="1600" dirty="0" smtClean="0">
                <a:latin typeface="Custom_Constantia" panose="02030602050306030303" pitchFamily="18" charset="0"/>
              </a:rPr>
              <a:t>“Figaro”</a:t>
            </a:r>
            <a:endParaRPr lang="de-CH" sz="1600" dirty="0">
              <a:latin typeface="Custom_Constantia" panose="02030602050306030303" pitchFamily="18" charset="0"/>
            </a:endParaRPr>
          </a:p>
        </p:txBody>
      </p:sp>
      <p:sp>
        <p:nvSpPr>
          <p:cNvPr id="72" name="Line 24"/>
          <p:cNvSpPr>
            <a:spLocks noChangeShapeType="1"/>
          </p:cNvSpPr>
          <p:nvPr>
            <p:custDataLst>
              <p:tags r:id="rId22"/>
            </p:custDataLst>
          </p:nvPr>
        </p:nvSpPr>
        <p:spPr bwMode="auto">
          <a:xfrm>
            <a:off x="4787900" y="3068638"/>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73" name="Line 25"/>
          <p:cNvSpPr>
            <a:spLocks noChangeShapeType="1"/>
          </p:cNvSpPr>
          <p:nvPr>
            <p:custDataLst>
              <p:tags r:id="rId23"/>
            </p:custDataLst>
          </p:nvPr>
        </p:nvSpPr>
        <p:spPr bwMode="auto">
          <a:xfrm>
            <a:off x="4787900" y="3355975"/>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74" name="Line 26"/>
          <p:cNvSpPr>
            <a:spLocks noChangeShapeType="1"/>
          </p:cNvSpPr>
          <p:nvPr>
            <p:custDataLst>
              <p:tags r:id="rId24"/>
            </p:custDataLst>
          </p:nvPr>
        </p:nvSpPr>
        <p:spPr bwMode="auto">
          <a:xfrm>
            <a:off x="6156325" y="3213100"/>
            <a:ext cx="649288" cy="0"/>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75" name="Line 27"/>
          <p:cNvSpPr>
            <a:spLocks noChangeShapeType="1"/>
          </p:cNvSpPr>
          <p:nvPr>
            <p:custDataLst>
              <p:tags r:id="rId25"/>
            </p:custDataLst>
          </p:nvPr>
        </p:nvSpPr>
        <p:spPr bwMode="auto">
          <a:xfrm flipH="1" flipV="1">
            <a:off x="6804025" y="2636838"/>
            <a:ext cx="1588" cy="576262"/>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76" name="Text Box 28"/>
          <p:cNvSpPr txBox="1">
            <a:spLocks noChangeArrowheads="1"/>
          </p:cNvSpPr>
          <p:nvPr>
            <p:custDataLst>
              <p:tags r:id="rId26"/>
            </p:custDataLst>
          </p:nvPr>
        </p:nvSpPr>
        <p:spPr bwMode="auto">
          <a:xfrm>
            <a:off x="4356100" y="2638425"/>
            <a:ext cx="503238" cy="336550"/>
          </a:xfrm>
          <a:prstGeom prst="rect">
            <a:avLst/>
          </a:prstGeom>
          <a:noFill/>
          <a:ln w="9525">
            <a:noFill/>
            <a:miter lim="800000"/>
            <a:headEnd/>
            <a:tailEnd/>
          </a:ln>
          <a:effectLst/>
        </p:spPr>
        <p:txBody>
          <a:bodyPr>
            <a:spAutoFit/>
          </a:bodyPr>
          <a:lstStyle/>
          <a:p>
            <a:pPr>
              <a:spcBef>
                <a:spcPct val="50000"/>
              </a:spcBef>
            </a:pPr>
            <a:r>
              <a:rPr lang="de-CH" sz="1600" dirty="0" smtClean="0">
                <a:latin typeface="Custom_Constantia" panose="02030602050306030303" pitchFamily="18" charset="0"/>
              </a:rPr>
              <a:t>O2</a:t>
            </a:r>
            <a:endParaRPr lang="de-CH" sz="1600" dirty="0">
              <a:latin typeface="Custom_Constantia" panose="02030602050306030303" pitchFamily="18" charset="0"/>
            </a:endParaRPr>
          </a:p>
        </p:txBody>
      </p:sp>
      <p:sp>
        <p:nvSpPr>
          <p:cNvPr id="77" name="Rectangle 29"/>
          <p:cNvSpPr>
            <a:spLocks noChangeArrowheads="1"/>
          </p:cNvSpPr>
          <p:nvPr>
            <p:custDataLst>
              <p:tags r:id="rId27"/>
            </p:custDataLst>
          </p:nvPr>
        </p:nvSpPr>
        <p:spPr bwMode="auto">
          <a:xfrm>
            <a:off x="7380288" y="2781300"/>
            <a:ext cx="1511300" cy="287338"/>
          </a:xfrm>
          <a:prstGeom prst="rect">
            <a:avLst/>
          </a:prstGeom>
          <a:solidFill>
            <a:srgbClr val="FFFF99"/>
          </a:solid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78" name="Rectangle 30"/>
          <p:cNvSpPr>
            <a:spLocks noChangeArrowheads="1"/>
          </p:cNvSpPr>
          <p:nvPr>
            <p:custDataLst>
              <p:tags r:id="rId28"/>
            </p:custDataLst>
          </p:nvPr>
        </p:nvSpPr>
        <p:spPr bwMode="auto">
          <a:xfrm>
            <a:off x="7380288" y="2781300"/>
            <a:ext cx="1511300" cy="863600"/>
          </a:xfrm>
          <a:prstGeom prst="rect">
            <a:avLst/>
          </a:prstGeom>
          <a:noFill/>
          <a:ln w="9525">
            <a:solidFill>
              <a:schemeClr val="tx1"/>
            </a:solidFill>
            <a:miter lim="800000"/>
            <a:headEnd/>
            <a:tailEnd/>
          </a:ln>
          <a:effectLst/>
        </p:spPr>
        <p:txBody>
          <a:bodyPr wrap="none" anchor="ctr"/>
          <a:lstStyle/>
          <a:p>
            <a:endParaRPr lang="de-CH" dirty="0">
              <a:latin typeface="Custom_Constantia" panose="02030602050306030303" pitchFamily="18" charset="0"/>
            </a:endParaRPr>
          </a:p>
        </p:txBody>
      </p:sp>
      <p:sp>
        <p:nvSpPr>
          <p:cNvPr id="79" name="Text Box 31"/>
          <p:cNvSpPr txBox="1">
            <a:spLocks noChangeArrowheads="1"/>
          </p:cNvSpPr>
          <p:nvPr>
            <p:custDataLst>
              <p:tags r:id="rId29"/>
            </p:custDataLst>
          </p:nvPr>
        </p:nvSpPr>
        <p:spPr bwMode="auto">
          <a:xfrm>
            <a:off x="7380288" y="2781300"/>
            <a:ext cx="1511300" cy="336550"/>
          </a:xfrm>
          <a:prstGeom prst="rect">
            <a:avLst/>
          </a:prstGeom>
          <a:noFill/>
          <a:ln w="9525">
            <a:noFill/>
            <a:miter lim="800000"/>
            <a:headEnd/>
            <a:tailEnd/>
          </a:ln>
          <a:effectLst/>
        </p:spPr>
        <p:txBody>
          <a:bodyPr>
            <a:spAutoFit/>
          </a:bodyPr>
          <a:lstStyle/>
          <a:p>
            <a:pPr algn="ctr">
              <a:spcBef>
                <a:spcPct val="50000"/>
              </a:spcBef>
            </a:pPr>
            <a:r>
              <a:rPr lang="de-CH" sz="1600" dirty="0" smtClean="0">
                <a:latin typeface="Custom_Constantia" panose="02030602050306030303" pitchFamily="18" charset="0"/>
              </a:rPr>
              <a:t>“Susanna”</a:t>
            </a:r>
            <a:endParaRPr lang="de-CH" sz="1600" dirty="0">
              <a:latin typeface="Custom_Constantia" panose="02030602050306030303" pitchFamily="18" charset="0"/>
            </a:endParaRPr>
          </a:p>
        </p:txBody>
      </p:sp>
      <p:sp>
        <p:nvSpPr>
          <p:cNvPr id="80" name="Line 32"/>
          <p:cNvSpPr>
            <a:spLocks noChangeShapeType="1"/>
          </p:cNvSpPr>
          <p:nvPr>
            <p:custDataLst>
              <p:tags r:id="rId30"/>
            </p:custDataLst>
          </p:nvPr>
        </p:nvSpPr>
        <p:spPr bwMode="auto">
          <a:xfrm>
            <a:off x="7380288" y="3068638"/>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81" name="Line 33"/>
          <p:cNvSpPr>
            <a:spLocks noChangeShapeType="1"/>
          </p:cNvSpPr>
          <p:nvPr>
            <p:custDataLst>
              <p:tags r:id="rId31"/>
            </p:custDataLst>
          </p:nvPr>
        </p:nvSpPr>
        <p:spPr bwMode="auto">
          <a:xfrm>
            <a:off x="7380288" y="3355975"/>
            <a:ext cx="1511300" cy="0"/>
          </a:xfrm>
          <a:prstGeom prst="line">
            <a:avLst/>
          </a:prstGeom>
          <a:noFill/>
          <a:ln w="9525">
            <a:solidFill>
              <a:schemeClr val="tx1"/>
            </a:solidFill>
            <a:round/>
            <a:headEnd/>
            <a:tailEnd/>
          </a:ln>
          <a:effectLst/>
        </p:spPr>
        <p:txBody>
          <a:bodyPr/>
          <a:lstStyle/>
          <a:p>
            <a:endParaRPr lang="de-CH" dirty="0">
              <a:latin typeface="Custom_Constantia" panose="02030602050306030303" pitchFamily="18" charset="0"/>
            </a:endParaRPr>
          </a:p>
        </p:txBody>
      </p:sp>
      <p:sp>
        <p:nvSpPr>
          <p:cNvPr id="82" name="Text Box 34"/>
          <p:cNvSpPr txBox="1">
            <a:spLocks noChangeArrowheads="1"/>
          </p:cNvSpPr>
          <p:nvPr>
            <p:custDataLst>
              <p:tags r:id="rId32"/>
            </p:custDataLst>
          </p:nvPr>
        </p:nvSpPr>
        <p:spPr bwMode="auto">
          <a:xfrm>
            <a:off x="8388350" y="2492375"/>
            <a:ext cx="503238" cy="336550"/>
          </a:xfrm>
          <a:prstGeom prst="rect">
            <a:avLst/>
          </a:prstGeom>
          <a:noFill/>
          <a:ln w="9525">
            <a:noFill/>
            <a:miter lim="800000"/>
            <a:headEnd/>
            <a:tailEnd/>
          </a:ln>
          <a:effectLst/>
        </p:spPr>
        <p:txBody>
          <a:bodyPr>
            <a:spAutoFit/>
          </a:bodyPr>
          <a:lstStyle/>
          <a:p>
            <a:pPr>
              <a:spcBef>
                <a:spcPct val="50000"/>
              </a:spcBef>
            </a:pPr>
            <a:r>
              <a:rPr lang="de-CH" sz="1600" dirty="0" smtClean="0">
                <a:latin typeface="Custom_Constantia" panose="02030602050306030303" pitchFamily="18" charset="0"/>
              </a:rPr>
              <a:t>O3</a:t>
            </a:r>
            <a:endParaRPr lang="de-CH" sz="1600" dirty="0">
              <a:latin typeface="Custom_Constantia" panose="02030602050306030303" pitchFamily="18" charset="0"/>
            </a:endParaRPr>
          </a:p>
        </p:txBody>
      </p:sp>
      <p:sp>
        <p:nvSpPr>
          <p:cNvPr id="83" name="Line 35"/>
          <p:cNvSpPr>
            <a:spLocks noChangeShapeType="1"/>
          </p:cNvSpPr>
          <p:nvPr>
            <p:custDataLst>
              <p:tags r:id="rId33"/>
            </p:custDataLst>
          </p:nvPr>
        </p:nvSpPr>
        <p:spPr bwMode="auto">
          <a:xfrm flipV="1">
            <a:off x="6877050" y="2636838"/>
            <a:ext cx="0" cy="576262"/>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84" name="Line 36"/>
          <p:cNvSpPr>
            <a:spLocks noChangeShapeType="1"/>
          </p:cNvSpPr>
          <p:nvPr>
            <p:custDataLst>
              <p:tags r:id="rId34"/>
            </p:custDataLst>
          </p:nvPr>
        </p:nvSpPr>
        <p:spPr bwMode="auto">
          <a:xfrm>
            <a:off x="6877050" y="3213100"/>
            <a:ext cx="647700" cy="0"/>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85" name="Line 37"/>
          <p:cNvSpPr>
            <a:spLocks noChangeShapeType="1"/>
          </p:cNvSpPr>
          <p:nvPr>
            <p:custDataLst>
              <p:tags r:id="rId35"/>
            </p:custDataLst>
          </p:nvPr>
        </p:nvSpPr>
        <p:spPr bwMode="auto">
          <a:xfrm>
            <a:off x="7596188" y="2492375"/>
            <a:ext cx="504825" cy="0"/>
          </a:xfrm>
          <a:prstGeom prst="line">
            <a:avLst/>
          </a:prstGeom>
          <a:noFill/>
          <a:ln w="19050">
            <a:solidFill>
              <a:schemeClr val="tx1"/>
            </a:solidFill>
            <a:round/>
            <a:headEnd/>
            <a:tailEnd/>
          </a:ln>
          <a:effectLst/>
        </p:spPr>
        <p:txBody>
          <a:bodyPr/>
          <a:lstStyle/>
          <a:p>
            <a:endParaRPr lang="de-CH" dirty="0">
              <a:latin typeface="Custom_Constantia" panose="02030602050306030303" pitchFamily="18" charset="0"/>
            </a:endParaRPr>
          </a:p>
        </p:txBody>
      </p:sp>
      <p:sp>
        <p:nvSpPr>
          <p:cNvPr id="86" name="Line 38"/>
          <p:cNvSpPr>
            <a:spLocks noChangeShapeType="1"/>
          </p:cNvSpPr>
          <p:nvPr>
            <p:custDataLst>
              <p:tags r:id="rId36"/>
            </p:custDataLst>
          </p:nvPr>
        </p:nvSpPr>
        <p:spPr bwMode="auto">
          <a:xfrm>
            <a:off x="8101013" y="2492375"/>
            <a:ext cx="0" cy="288925"/>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87" name="Line 39"/>
          <p:cNvSpPr>
            <a:spLocks noChangeShapeType="1"/>
          </p:cNvSpPr>
          <p:nvPr>
            <p:custDataLst>
              <p:tags r:id="rId37"/>
            </p:custDataLst>
          </p:nvPr>
        </p:nvSpPr>
        <p:spPr bwMode="auto">
          <a:xfrm>
            <a:off x="6156325" y="3429000"/>
            <a:ext cx="1223963" cy="0"/>
          </a:xfrm>
          <a:prstGeom prst="line">
            <a:avLst/>
          </a:prstGeom>
          <a:noFill/>
          <a:ln w="19050">
            <a:solidFill>
              <a:schemeClr val="tx1"/>
            </a:solidFill>
            <a:round/>
            <a:headEnd/>
            <a:tailEnd type="triangle" w="med" len="med"/>
          </a:ln>
          <a:effectLst/>
        </p:spPr>
        <p:txBody>
          <a:bodyPr/>
          <a:lstStyle/>
          <a:p>
            <a:endParaRPr lang="de-CH" dirty="0">
              <a:latin typeface="Custom_Constantia" panose="02030602050306030303" pitchFamily="18" charset="0"/>
            </a:endParaRPr>
          </a:p>
        </p:txBody>
      </p:sp>
      <p:sp>
        <p:nvSpPr>
          <p:cNvPr id="88" name="Line 40"/>
          <p:cNvSpPr>
            <a:spLocks noChangeShapeType="1"/>
          </p:cNvSpPr>
          <p:nvPr>
            <p:custDataLst>
              <p:tags r:id="rId38"/>
            </p:custDataLst>
          </p:nvPr>
        </p:nvSpPr>
        <p:spPr bwMode="auto">
          <a:xfrm>
            <a:off x="6300788" y="3500438"/>
            <a:ext cx="1223962" cy="0"/>
          </a:xfrm>
          <a:prstGeom prst="line">
            <a:avLst/>
          </a:prstGeom>
          <a:noFill/>
          <a:ln w="19050">
            <a:solidFill>
              <a:schemeClr val="tx1"/>
            </a:solidFill>
            <a:round/>
            <a:headEnd type="triangle" w="med" len="med"/>
            <a:tailEnd/>
          </a:ln>
          <a:effectLst/>
        </p:spPr>
        <p:txBody>
          <a:bodyPr/>
          <a:lstStyle/>
          <a:p>
            <a:endParaRPr lang="de-CH" dirty="0">
              <a:latin typeface="Custom_Constantia" panose="02030602050306030303" pitchFamily="18" charset="0"/>
            </a:endParaRPr>
          </a:p>
        </p:txBody>
      </p:sp>
      <p:pic>
        <p:nvPicPr>
          <p:cNvPr id="92" name="Picture 91"/>
          <p:cNvPicPr>
            <a:picLocks noChangeAspect="1"/>
          </p:cNvPicPr>
          <p:nvPr/>
        </p:nvPicPr>
        <p:blipFill>
          <a:blip r:embed="rId41"/>
          <a:stretch>
            <a:fillRect/>
          </a:stretch>
        </p:blipFill>
        <p:spPr>
          <a:xfrm>
            <a:off x="5355730" y="1027273"/>
            <a:ext cx="1176579" cy="1056520"/>
          </a:xfrm>
          <a:prstGeom prst="rect">
            <a:avLst/>
          </a:prstGeom>
        </p:spPr>
      </p:pic>
    </p:spTree>
    <p:extLst>
      <p:ext uri="{BB962C8B-B14F-4D97-AF65-F5344CB8AC3E}">
        <p14:creationId xmlns:p14="http://schemas.microsoft.com/office/powerpoint/2010/main" val="2120137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anim calcmode="lin" valueType="num">
                                      <p:cBhvr>
                                        <p:cTn id="7" dur="500" fill="hold"/>
                                        <p:tgtEl>
                                          <p:spTgt spid="92"/>
                                        </p:tgtEl>
                                        <p:attrNameLst>
                                          <p:attrName>ppt_w</p:attrName>
                                        </p:attrNameLst>
                                      </p:cBhvr>
                                      <p:tavLst>
                                        <p:tav tm="0">
                                          <p:val>
                                            <p:fltVal val="0"/>
                                          </p:val>
                                        </p:tav>
                                        <p:tav tm="100000">
                                          <p:val>
                                            <p:strVal val="#ppt_w"/>
                                          </p:val>
                                        </p:tav>
                                      </p:tavLst>
                                    </p:anim>
                                    <p:anim calcmode="lin" valueType="num">
                                      <p:cBhvr>
                                        <p:cTn id="8" dur="500" fill="hold"/>
                                        <p:tgtEl>
                                          <p:spTgt spid="9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5" presetClass="emph" presetSubtype="0" repeatCount="4000" fill="hold" nodeType="afterEffect">
                                  <p:stCondLst>
                                    <p:cond delay="0"/>
                                  </p:stCondLst>
                                  <p:childTnLst>
                                    <p:anim calcmode="discrete" valueType="str">
                                      <p:cBhvr>
                                        <p:cTn id="11" dur="500" fill="hold"/>
                                        <p:tgtEl>
                                          <p:spTgt spid="9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custDataLst>
              <p:tags r:id="rId1"/>
            </p:custDataLst>
          </p:nvPr>
        </p:nvSpPr>
        <p:spPr/>
        <p:txBody>
          <a:bodyPr>
            <a:normAutofit/>
          </a:bodyPr>
          <a:lstStyle/>
          <a:p>
            <a:r>
              <a:rPr lang="de-CH" smtClean="0"/>
              <a:t>Die Ansicht eines C-Programmierers</a:t>
            </a:r>
          </a:p>
        </p:txBody>
      </p:sp>
      <p:sp>
        <p:nvSpPr>
          <p:cNvPr id="149507" name="Rectangle 3"/>
          <p:cNvSpPr>
            <a:spLocks noGrp="1" noChangeArrowheads="1"/>
          </p:cNvSpPr>
          <p:nvPr>
            <p:ph idx="1"/>
            <p:custDataLst>
              <p:tags r:id="rId2"/>
            </p:custDataLst>
          </p:nvPr>
        </p:nvSpPr>
        <p:spPr/>
        <p:txBody>
          <a:bodyPr>
            <a:normAutofit/>
          </a:bodyPr>
          <a:lstStyle/>
          <a:p>
            <a:pPr algn="just">
              <a:lnSpc>
                <a:spcPct val="90000"/>
              </a:lnSpc>
              <a:spcAft>
                <a:spcPts val="500"/>
              </a:spcAft>
            </a:pPr>
            <a:r>
              <a:rPr lang="de-CH" dirty="0" smtClean="0">
                <a:solidFill>
                  <a:srgbClr val="3333FF"/>
                </a:solidFill>
              </a:rPr>
              <a:t>Newsgroup-Eintrag von Ian Stephenson, 1993 (Zitat aus </a:t>
            </a:r>
            <a:r>
              <a:rPr lang="de-CH" i="1" dirty="0" err="1" smtClean="0">
                <a:solidFill>
                  <a:srgbClr val="3333FF"/>
                </a:solidFill>
              </a:rPr>
              <a:t>Object-Oriented</a:t>
            </a:r>
            <a:r>
              <a:rPr lang="de-CH" i="1" dirty="0" smtClean="0">
                <a:solidFill>
                  <a:srgbClr val="3333FF"/>
                </a:solidFill>
              </a:rPr>
              <a:t> Software </a:t>
            </a:r>
            <a:r>
              <a:rPr lang="de-CH" i="1" dirty="0" err="1" smtClean="0">
                <a:solidFill>
                  <a:srgbClr val="3333FF"/>
                </a:solidFill>
              </a:rPr>
              <a:t>Construction</a:t>
            </a:r>
            <a:r>
              <a:rPr lang="de-CH" dirty="0" smtClean="0">
                <a:solidFill>
                  <a:srgbClr val="3333FF"/>
                </a:solidFill>
              </a:rPr>
              <a:t>):</a:t>
            </a:r>
          </a:p>
          <a:p>
            <a:pPr algn="just">
              <a:lnSpc>
                <a:spcPct val="90000"/>
              </a:lnSpc>
              <a:spcAft>
                <a:spcPts val="500"/>
              </a:spcAft>
            </a:pPr>
            <a:endParaRPr lang="de-CH" dirty="0" smtClean="0">
              <a:solidFill>
                <a:srgbClr val="3333FF"/>
              </a:solidFill>
            </a:endParaRPr>
          </a:p>
          <a:p>
            <a:pPr algn="just">
              <a:lnSpc>
                <a:spcPct val="90000"/>
              </a:lnSpc>
              <a:spcAft>
                <a:spcPts val="500"/>
              </a:spcAft>
            </a:pPr>
            <a:endParaRPr lang="de-CH" i="1" dirty="0" smtClean="0"/>
          </a:p>
          <a:p>
            <a:pPr lvl="1" algn="just">
              <a:lnSpc>
                <a:spcPct val="90000"/>
              </a:lnSpc>
              <a:spcAft>
                <a:spcPts val="500"/>
              </a:spcAft>
              <a:buFont typeface="Wingdings" pitchFamily="2" charset="2"/>
              <a:buNone/>
            </a:pPr>
            <a:r>
              <a:rPr lang="de-CH" i="1" dirty="0" smtClean="0">
                <a:solidFill>
                  <a:srgbClr val="990000"/>
                </a:solidFill>
              </a:rPr>
              <a:t>   </a:t>
            </a:r>
            <a:r>
              <a:rPr lang="en-US" i="1" dirty="0" smtClean="0">
                <a:solidFill>
                  <a:srgbClr val="990000"/>
                </a:solidFill>
              </a:rPr>
              <a:t>I say a big NO</a:t>
            </a:r>
            <a:r>
              <a:rPr lang="en-US" sz="1000" i="1" dirty="0" smtClean="0">
                <a:solidFill>
                  <a:srgbClr val="990000"/>
                </a:solidFill>
              </a:rPr>
              <a:t> </a:t>
            </a:r>
            <a:r>
              <a:rPr lang="en-US" dirty="0" smtClean="0">
                <a:solidFill>
                  <a:srgbClr val="990000"/>
                </a:solidFill>
              </a:rPr>
              <a:t>!</a:t>
            </a:r>
            <a:r>
              <a:rPr lang="en-US" i="1" dirty="0" smtClean="0">
                <a:solidFill>
                  <a:srgbClr val="990000"/>
                </a:solidFill>
              </a:rPr>
              <a:t> Leaving an unreferenced object around is BAD PROGRAMMING</a:t>
            </a:r>
            <a:r>
              <a:rPr lang="en-US" dirty="0" smtClean="0">
                <a:solidFill>
                  <a:srgbClr val="990000"/>
                </a:solidFill>
              </a:rPr>
              <a:t>.</a:t>
            </a:r>
            <a:r>
              <a:rPr lang="en-US" i="1" dirty="0" smtClean="0">
                <a:solidFill>
                  <a:srgbClr val="990000"/>
                </a:solidFill>
              </a:rPr>
              <a:t> Object pointers ARE like ordinary pointers — if you allocate an object you should be responsible for it</a:t>
            </a:r>
            <a:r>
              <a:rPr lang="en-US" dirty="0" smtClean="0">
                <a:solidFill>
                  <a:srgbClr val="990000"/>
                </a:solidFill>
              </a:rPr>
              <a:t>,</a:t>
            </a:r>
            <a:r>
              <a:rPr lang="en-US" i="1" dirty="0" smtClean="0">
                <a:solidFill>
                  <a:srgbClr val="990000"/>
                </a:solidFill>
              </a:rPr>
              <a:t> and free it when its finished with. </a:t>
            </a:r>
            <a:r>
              <a:rPr lang="en-US" dirty="0" smtClean="0">
                <a:solidFill>
                  <a:srgbClr val="990000"/>
                </a:solidFill>
              </a:rPr>
              <a:t>(</a:t>
            </a:r>
            <a:r>
              <a:rPr lang="en-US" i="1" dirty="0" smtClean="0">
                <a:solidFill>
                  <a:srgbClr val="990000"/>
                </a:solidFill>
              </a:rPr>
              <a:t>Didn't your mother always tell you to put your toys away when you'd finished with them</a:t>
            </a:r>
            <a:r>
              <a:rPr lang="en-US" dirty="0" smtClean="0">
                <a:solidFill>
                  <a:srgbClr val="990000"/>
                </a:solidFill>
              </a:rPr>
              <a:t>?)</a:t>
            </a:r>
            <a:endParaRPr lang="en-US" i="1" dirty="0" smtClean="0">
              <a:solidFill>
                <a:srgbClr val="990000"/>
              </a:solidFill>
            </a:endParaRPr>
          </a:p>
          <a:p>
            <a:pPr>
              <a:lnSpc>
                <a:spcPct val="90000"/>
              </a:lnSpc>
            </a:pPr>
            <a:endParaRPr lang="de-CH" dirty="0" smtClean="0">
              <a:solidFill>
                <a:srgbClr val="990000"/>
              </a:solidFill>
            </a:endParaRPr>
          </a:p>
        </p:txBody>
      </p:sp>
    </p:spTree>
    <p:extLst>
      <p:ext uri="{BB962C8B-B14F-4D97-AF65-F5344CB8AC3E}">
        <p14:creationId xmlns:p14="http://schemas.microsoft.com/office/powerpoint/2010/main" val="39423150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custDataLst>
              <p:tags r:id="rId1"/>
            </p:custDataLst>
          </p:nvPr>
        </p:nvSpPr>
        <p:spPr/>
        <p:txBody>
          <a:bodyPr>
            <a:normAutofit/>
          </a:bodyPr>
          <a:lstStyle/>
          <a:p>
            <a:r>
              <a:rPr lang="de-CH" smtClean="0"/>
              <a:t>Argumente für automatische Bereinigung</a:t>
            </a:r>
          </a:p>
        </p:txBody>
      </p:sp>
      <p:sp>
        <p:nvSpPr>
          <p:cNvPr id="151555" name="Rectangle 3"/>
          <p:cNvSpPr>
            <a:spLocks noGrp="1" noChangeArrowheads="1"/>
          </p:cNvSpPr>
          <p:nvPr>
            <p:ph idx="1"/>
            <p:custDataLst>
              <p:tags r:id="rId2"/>
            </p:custDataLst>
          </p:nvPr>
        </p:nvSpPr>
        <p:spPr/>
        <p:txBody>
          <a:bodyPr>
            <a:normAutofit/>
          </a:bodyPr>
          <a:lstStyle/>
          <a:p>
            <a:r>
              <a:rPr lang="de-CH" dirty="0" smtClean="0">
                <a:solidFill>
                  <a:srgbClr val="3333FF"/>
                </a:solidFill>
              </a:rPr>
              <a:t>Manuelle Bereinigung ist eine Gefahr für die Zuverlässigkeit:</a:t>
            </a:r>
          </a:p>
          <a:p>
            <a:endParaRPr lang="de-CH" sz="800" dirty="0" smtClean="0">
              <a:solidFill>
                <a:srgbClr val="3333FF"/>
              </a:solidFill>
            </a:endParaRPr>
          </a:p>
          <a:p>
            <a:pPr lvl="1"/>
            <a:r>
              <a:rPr lang="de-CH" dirty="0" smtClean="0"/>
              <a:t>Falsche  “</a:t>
            </a:r>
            <a:r>
              <a:rPr lang="de-CH" dirty="0" err="1" smtClean="0"/>
              <a:t>frees</a:t>
            </a:r>
            <a:r>
              <a:rPr lang="de-CH" dirty="0" smtClean="0"/>
              <a:t>” sind Bugs, die nur sehr schwierig zu finden und zu beheben sind. </a:t>
            </a:r>
          </a:p>
          <a:p>
            <a:pPr lvl="1"/>
            <a:endParaRPr lang="de-CH" sz="800" dirty="0" smtClean="0"/>
          </a:p>
          <a:p>
            <a:r>
              <a:rPr lang="de-CH" dirty="0" smtClean="0">
                <a:solidFill>
                  <a:srgbClr val="3333FF"/>
                </a:solidFill>
              </a:rPr>
              <a:t>Manuelle Bereinigung ist mühsam.</a:t>
            </a:r>
          </a:p>
          <a:p>
            <a:endParaRPr lang="de-CH" sz="800" dirty="0" smtClean="0">
              <a:solidFill>
                <a:srgbClr val="3333FF"/>
              </a:solidFill>
            </a:endParaRPr>
          </a:p>
          <a:p>
            <a:r>
              <a:rPr lang="de-CH" dirty="0" smtClean="0">
                <a:solidFill>
                  <a:srgbClr val="3333FF"/>
                </a:solidFill>
              </a:rPr>
              <a:t>Moderne (automatische) </a:t>
            </a:r>
            <a:r>
              <a:rPr lang="de-CH" dirty="0" err="1" smtClean="0">
                <a:solidFill>
                  <a:srgbClr val="3333FF"/>
                </a:solidFill>
              </a:rPr>
              <a:t>Speicherbereiniger</a:t>
            </a:r>
            <a:r>
              <a:rPr lang="de-CH" dirty="0" smtClean="0">
                <a:solidFill>
                  <a:srgbClr val="3333FF"/>
                </a:solidFill>
              </a:rPr>
              <a:t> haben eine akzeptable Performance. </a:t>
            </a:r>
          </a:p>
          <a:p>
            <a:endParaRPr lang="de-CH" sz="900" dirty="0" smtClean="0">
              <a:solidFill>
                <a:srgbClr val="3333FF"/>
              </a:solidFill>
            </a:endParaRPr>
          </a:p>
          <a:p>
            <a:r>
              <a:rPr lang="de-CH" dirty="0" smtClean="0">
                <a:solidFill>
                  <a:srgbClr val="3333FF"/>
                </a:solidFill>
              </a:rPr>
              <a:t>Speicherbereinigung ist einstellbar: an/abschalten, parametrisieren…</a:t>
            </a:r>
          </a:p>
        </p:txBody>
      </p:sp>
    </p:spTree>
    <p:extLst>
      <p:ext uri="{BB962C8B-B14F-4D97-AF65-F5344CB8AC3E}">
        <p14:creationId xmlns:p14="http://schemas.microsoft.com/office/powerpoint/2010/main" val="19831114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custDataLst>
              <p:tags r:id="rId1"/>
            </p:custDataLst>
          </p:nvPr>
        </p:nvSpPr>
        <p:spPr/>
        <p:txBody>
          <a:bodyPr>
            <a:normAutofit/>
          </a:bodyPr>
          <a:lstStyle/>
          <a:p>
            <a:r>
              <a:rPr lang="de-CH" noProof="0" dirty="0" smtClean="0"/>
              <a:t>Eigenschaften einer Speicherbereinigung</a:t>
            </a:r>
          </a:p>
        </p:txBody>
      </p:sp>
      <p:sp>
        <p:nvSpPr>
          <p:cNvPr id="153603" name="Rectangle 3"/>
          <p:cNvSpPr>
            <a:spLocks noGrp="1" noChangeArrowheads="1"/>
          </p:cNvSpPr>
          <p:nvPr>
            <p:ph idx="1"/>
            <p:custDataLst>
              <p:tags r:id="rId2"/>
            </p:custDataLst>
          </p:nvPr>
        </p:nvSpPr>
        <p:spPr/>
        <p:txBody>
          <a:bodyPr>
            <a:normAutofit/>
          </a:bodyPr>
          <a:lstStyle/>
          <a:p>
            <a:r>
              <a:rPr lang="de-CH" noProof="0" dirty="0" smtClean="0">
                <a:solidFill>
                  <a:srgbClr val="990000"/>
                </a:solidFill>
              </a:rPr>
              <a:t>Konsistenz</a:t>
            </a:r>
            <a:r>
              <a:rPr lang="de-CH" noProof="0" dirty="0" smtClean="0"/>
              <a:t> :</a:t>
            </a:r>
          </a:p>
          <a:p>
            <a:r>
              <a:rPr lang="de-CH" i="1" dirty="0" smtClean="0"/>
              <a:t>	</a:t>
            </a:r>
            <a:r>
              <a:rPr lang="de-CH" b="1" i="1" noProof="0" dirty="0" smtClean="0">
                <a:solidFill>
                  <a:srgbClr val="3333FF"/>
                </a:solidFill>
              </a:rPr>
              <a:t>Nur</a:t>
            </a:r>
            <a:r>
              <a:rPr lang="de-CH" b="1" noProof="0" dirty="0" smtClean="0">
                <a:solidFill>
                  <a:srgbClr val="3333FF"/>
                </a:solidFill>
              </a:rPr>
              <a:t>  unerreichbare Objekte werden bereinigt</a:t>
            </a:r>
          </a:p>
          <a:p>
            <a:endParaRPr lang="de-CH" noProof="0" dirty="0" smtClean="0"/>
          </a:p>
          <a:p>
            <a:r>
              <a:rPr lang="de-CH" noProof="0" dirty="0" smtClean="0">
                <a:solidFill>
                  <a:srgbClr val="990000"/>
                </a:solidFill>
              </a:rPr>
              <a:t>Vollständigkeit</a:t>
            </a:r>
            <a:r>
              <a:rPr lang="de-CH" noProof="0" dirty="0" smtClean="0"/>
              <a:t> :</a:t>
            </a:r>
          </a:p>
          <a:p>
            <a:r>
              <a:rPr lang="de-CH" i="1" dirty="0" smtClean="0"/>
              <a:t>	</a:t>
            </a:r>
            <a:r>
              <a:rPr lang="de-CH" b="1" i="1" noProof="0" dirty="0" smtClean="0">
                <a:solidFill>
                  <a:srgbClr val="3333FF"/>
                </a:solidFill>
              </a:rPr>
              <a:t>Alle </a:t>
            </a:r>
            <a:r>
              <a:rPr lang="de-CH" b="1" noProof="0" dirty="0" smtClean="0">
                <a:solidFill>
                  <a:srgbClr val="3333FF"/>
                </a:solidFill>
              </a:rPr>
              <a:t>unerreichbaren Objekte werden bereinigt</a:t>
            </a:r>
          </a:p>
          <a:p>
            <a:endParaRPr lang="de-CH" noProof="0" dirty="0" smtClean="0">
              <a:solidFill>
                <a:srgbClr val="3333FF"/>
              </a:solidFill>
            </a:endParaRPr>
          </a:p>
          <a:p>
            <a:r>
              <a:rPr lang="de-CH" noProof="0" dirty="0" smtClean="0">
                <a:solidFill>
                  <a:srgbClr val="3333FF"/>
                </a:solidFill>
              </a:rPr>
              <a:t>Konsistenz (</a:t>
            </a:r>
            <a:r>
              <a:rPr lang="de-CH" i="1" dirty="0" smtClean="0">
                <a:solidFill>
                  <a:srgbClr val="3333FF"/>
                </a:solidFill>
              </a:rPr>
              <a:t>Soundness</a:t>
            </a:r>
            <a:r>
              <a:rPr lang="de-CH" dirty="0" smtClean="0">
                <a:solidFill>
                  <a:srgbClr val="3333FF"/>
                </a:solidFill>
              </a:rPr>
              <a:t>) </a:t>
            </a:r>
            <a:r>
              <a:rPr lang="de-CH" noProof="0" dirty="0" smtClean="0">
                <a:solidFill>
                  <a:srgbClr val="3333FF"/>
                </a:solidFill>
              </a:rPr>
              <a:t>ist eine absolute Anforderung. Lieber keine Speicherbereinigung als eine unsichere Speicherbereinigung.</a:t>
            </a:r>
          </a:p>
          <a:p>
            <a:endParaRPr lang="de-CH" sz="1200" noProof="0" dirty="0" smtClean="0">
              <a:solidFill>
                <a:srgbClr val="3333FF"/>
              </a:solidFill>
            </a:endParaRPr>
          </a:p>
          <a:p>
            <a:r>
              <a:rPr lang="de-CH" noProof="0" dirty="0" smtClean="0">
                <a:solidFill>
                  <a:srgbClr val="3333FF"/>
                </a:solidFill>
              </a:rPr>
              <a:t>Aber: sichere automatische Speicherbereinigung ist schwierig für C-basierte </a:t>
            </a:r>
            <a:r>
              <a:rPr lang="de-CH" dirty="0" smtClean="0">
                <a:solidFill>
                  <a:srgbClr val="3333FF"/>
                </a:solidFill>
              </a:rPr>
              <a:t>Sprachen.</a:t>
            </a:r>
            <a:endParaRPr lang="de-CH" noProof="0" dirty="0" smtClean="0">
              <a:solidFill>
                <a:srgbClr val="3333FF"/>
              </a:solidFill>
            </a:endParaRPr>
          </a:p>
        </p:txBody>
      </p:sp>
    </p:spTree>
    <p:extLst>
      <p:ext uri="{BB962C8B-B14F-4D97-AF65-F5344CB8AC3E}">
        <p14:creationId xmlns:p14="http://schemas.microsoft.com/office/powerpoint/2010/main" val="425988164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4"/>
          <p:cNvSpPr>
            <a:spLocks noChangeArrowheads="1"/>
          </p:cNvSpPr>
          <p:nvPr>
            <p:custDataLst>
              <p:tags r:id="rId1"/>
            </p:custDataLst>
          </p:nvPr>
        </p:nvSpPr>
        <p:spPr bwMode="auto">
          <a:xfrm>
            <a:off x="256032" y="1773936"/>
            <a:ext cx="5806101" cy="4749101"/>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pPr>
              <a:lnSpc>
                <a:spcPct val="110000"/>
              </a:lnSpc>
              <a:spcBef>
                <a:spcPts val="600"/>
              </a:spcBef>
            </a:pPr>
            <a:r>
              <a:rPr lang="de-CH" sz="2000" b="1" dirty="0" err="1" smtClean="0">
                <a:solidFill>
                  <a:schemeClr val="accent2"/>
                </a:solidFill>
                <a:latin typeface="Custom_Constantia" panose="02030602050306030303" pitchFamily="18" charset="0"/>
              </a:rPr>
              <a:t>class</a:t>
            </a:r>
            <a:r>
              <a:rPr lang="de-CH" sz="2000" i="1" dirty="0" smtClean="0">
                <a:solidFill>
                  <a:srgbClr val="3333FF"/>
                </a:solidFill>
                <a:latin typeface="Custom_Constantia" panose="02030602050306030303" pitchFamily="18" charset="0"/>
              </a:rPr>
              <a:t> LINKABLE</a:t>
            </a:r>
          </a:p>
          <a:p>
            <a:pPr>
              <a:lnSpc>
                <a:spcPct val="110000"/>
              </a:lnSpc>
              <a:spcBef>
                <a:spcPts val="600"/>
              </a:spcBef>
            </a:pPr>
            <a:r>
              <a:rPr lang="de-CH" sz="2000" b="1" dirty="0" err="1" smtClean="0">
                <a:solidFill>
                  <a:schemeClr val="accent2"/>
                </a:solidFill>
                <a:latin typeface="Custom_Constantia" panose="02030602050306030303" pitchFamily="18" charset="0"/>
              </a:rPr>
              <a:t>feature</a:t>
            </a:r>
            <a:endParaRPr lang="de-CH" sz="2000" b="1" dirty="0" smtClean="0">
              <a:solidFill>
                <a:schemeClr val="accent2"/>
              </a:solidFill>
              <a:latin typeface="Custom_Constantia" panose="02030602050306030303" pitchFamily="18" charset="0"/>
            </a:endParaRPr>
          </a:p>
          <a:p>
            <a:pPr>
              <a:lnSpc>
                <a:spcPct val="110000"/>
              </a:lnSpc>
              <a:spcBef>
                <a:spcPts val="600"/>
              </a:spcBef>
            </a:pPr>
            <a:r>
              <a:rPr lang="de-CH" sz="2000" i="1" dirty="0" smtClean="0">
                <a:solidFill>
                  <a:schemeClr val="accent2"/>
                </a:solidFill>
                <a:latin typeface="Custom_Constantia" panose="02030602050306030303" pitchFamily="18" charset="0"/>
              </a:rPr>
              <a:t>    </a:t>
            </a:r>
            <a:r>
              <a:rPr lang="de-CH" sz="2000" i="1" dirty="0" smtClean="0">
                <a:solidFill>
                  <a:srgbClr val="3333FF"/>
                </a:solidFill>
                <a:latin typeface="Custom_Constantia" panose="02030602050306030303" pitchFamily="18" charset="0"/>
              </a:rPr>
              <a:t>item: INTEGER</a:t>
            </a:r>
          </a:p>
          <a:p>
            <a:pPr>
              <a:lnSpc>
                <a:spcPct val="110000"/>
              </a:lnSpc>
              <a:spcBef>
                <a:spcPts val="600"/>
              </a:spcBef>
            </a:pP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right</a:t>
            </a:r>
            <a:r>
              <a:rPr lang="de-CH" sz="2000" i="1" dirty="0" smtClean="0">
                <a:solidFill>
                  <a:srgbClr val="3333FF"/>
                </a:solidFill>
                <a:latin typeface="Custom_Constantia" panose="02030602050306030303" pitchFamily="18" charset="0"/>
              </a:rPr>
              <a:t>: LINKABLE</a:t>
            </a:r>
          </a:p>
          <a:p>
            <a:pPr>
              <a:lnSpc>
                <a:spcPct val="110000"/>
              </a:lnSpc>
              <a:spcBef>
                <a:spcPts val="600"/>
              </a:spcBef>
            </a:pP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set</a:t>
            </a:r>
            <a:r>
              <a:rPr lang="de-CH" sz="2000" i="1" dirty="0" smtClean="0">
                <a:solidFill>
                  <a:srgbClr val="3333FF"/>
                </a:solidFill>
                <a:latin typeface="Custom_Constantia" panose="02030602050306030303" pitchFamily="18" charset="0"/>
              </a:rPr>
              <a:t> (n : INTEGER</a:t>
            </a:r>
            <a:r>
              <a:rPr lang="de-CH" sz="1600" i="1" dirty="0" smtClean="0">
                <a:solidFill>
                  <a:srgbClr val="3333FF"/>
                </a:solidFill>
                <a:latin typeface="Custom_Constantia" panose="02030602050306030303" pitchFamily="18" charset="0"/>
              </a:rPr>
              <a:t> </a:t>
            </a:r>
            <a:r>
              <a:rPr lang="de-CH" sz="2000" i="1" dirty="0" smtClean="0">
                <a:solidFill>
                  <a:srgbClr val="3333FF"/>
                </a:solidFill>
                <a:latin typeface="Custom_Constantia" panose="02030602050306030303" pitchFamily="18" charset="0"/>
              </a:rPr>
              <a:t>; r : LINKABLE)</a:t>
            </a:r>
            <a:endParaRPr lang="de-CH" sz="2000" i="1" dirty="0" smtClean="0">
              <a:solidFill>
                <a:schemeClr val="accent2"/>
              </a:solidFill>
              <a:latin typeface="Custom_Constantia" panose="02030602050306030303" pitchFamily="18" charset="0"/>
            </a:endParaRPr>
          </a:p>
          <a:p>
            <a:pPr>
              <a:lnSpc>
                <a:spcPct val="110000"/>
              </a:lnSpc>
              <a:spcBef>
                <a:spcPts val="600"/>
              </a:spcBef>
            </a:pPr>
            <a:r>
              <a:rPr lang="de-CH" sz="2000" dirty="0" smtClean="0">
                <a:solidFill>
                  <a:srgbClr val="990000"/>
                </a:solidFill>
                <a:latin typeface="Custom_Constantia" panose="02030602050306030303" pitchFamily="18" charset="0"/>
              </a:rPr>
              <a:t>            -- Beide Felder setzen.</a:t>
            </a:r>
          </a:p>
          <a:p>
            <a:pPr>
              <a:lnSpc>
                <a:spcPct val="110000"/>
              </a:lnSpc>
              <a:spcBef>
                <a:spcPts val="600"/>
              </a:spcBef>
            </a:pPr>
            <a:r>
              <a:rPr lang="de-CH" sz="2000" b="1" dirty="0" smtClean="0">
                <a:solidFill>
                  <a:srgbClr val="990000"/>
                </a:solidFill>
                <a:latin typeface="Custom_Constantia" panose="02030602050306030303" pitchFamily="18" charset="0"/>
              </a:rPr>
              <a:t>      </a:t>
            </a:r>
            <a:r>
              <a:rPr lang="de-CH" sz="2000" b="1" dirty="0" smtClean="0">
                <a:solidFill>
                  <a:schemeClr val="accent2"/>
                </a:solidFill>
                <a:latin typeface="Custom_Constantia" panose="02030602050306030303" pitchFamily="18" charset="0"/>
              </a:rPr>
              <a:t>do</a:t>
            </a:r>
          </a:p>
          <a:p>
            <a:pPr>
              <a:lnSpc>
                <a:spcPct val="110000"/>
              </a:lnSpc>
              <a:spcBef>
                <a:spcPts val="600"/>
              </a:spcBef>
            </a:pPr>
            <a:r>
              <a:rPr lang="de-CH" sz="2000" i="1" dirty="0" smtClean="0">
                <a:solidFill>
                  <a:srgbClr val="3333FF"/>
                </a:solidFill>
                <a:latin typeface="Custom_Constantia" panose="02030602050306030303" pitchFamily="18" charset="0"/>
              </a:rPr>
              <a:t>            item := n</a:t>
            </a:r>
          </a:p>
          <a:p>
            <a:pPr>
              <a:lnSpc>
                <a:spcPct val="110000"/>
              </a:lnSpc>
              <a:spcBef>
                <a:spcPts val="600"/>
              </a:spcBef>
            </a:pPr>
            <a:r>
              <a:rPr lang="de-CH" sz="2000" i="1" dirty="0" smtClean="0">
                <a:solidFill>
                  <a:srgbClr val="3333FF"/>
                </a:solidFill>
                <a:latin typeface="Custom_Constantia" panose="02030602050306030303" pitchFamily="18" charset="0"/>
              </a:rPr>
              <a:t>            </a:t>
            </a:r>
            <a:r>
              <a:rPr lang="de-CH" sz="2000" i="1" dirty="0" err="1" smtClean="0">
                <a:solidFill>
                  <a:srgbClr val="3333FF"/>
                </a:solidFill>
                <a:latin typeface="Custom_Constantia" panose="02030602050306030303" pitchFamily="18" charset="0"/>
              </a:rPr>
              <a:t>right</a:t>
            </a:r>
            <a:r>
              <a:rPr lang="de-CH" sz="2000" i="1" dirty="0" smtClean="0">
                <a:solidFill>
                  <a:srgbClr val="3333FF"/>
                </a:solidFill>
                <a:latin typeface="Custom_Constantia" panose="02030602050306030303" pitchFamily="18" charset="0"/>
              </a:rPr>
              <a:t> := r</a:t>
            </a:r>
          </a:p>
          <a:p>
            <a:pPr>
              <a:lnSpc>
                <a:spcPct val="110000"/>
              </a:lnSpc>
              <a:spcBef>
                <a:spcPts val="600"/>
              </a:spcBef>
            </a:pPr>
            <a:r>
              <a:rPr lang="de-CH" sz="2000" i="1" dirty="0" smtClean="0">
                <a:solidFill>
                  <a:srgbClr val="3333FF"/>
                </a:solidFill>
                <a:latin typeface="Custom_Constantia" panose="02030602050306030303" pitchFamily="18" charset="0"/>
              </a:rPr>
              <a:t>         </a:t>
            </a:r>
            <a:r>
              <a:rPr lang="de-CH" sz="2000" b="1" dirty="0" smtClean="0">
                <a:solidFill>
                  <a:schemeClr val="accent2"/>
                </a:solidFill>
                <a:latin typeface="Custom_Constantia" panose="02030602050306030303" pitchFamily="18" charset="0"/>
              </a:rPr>
              <a:t>end</a:t>
            </a:r>
          </a:p>
          <a:p>
            <a:pPr>
              <a:lnSpc>
                <a:spcPct val="110000"/>
              </a:lnSpc>
              <a:spcBef>
                <a:spcPts val="600"/>
              </a:spcBef>
            </a:pPr>
            <a:r>
              <a:rPr lang="de-CH" sz="2000" b="1" dirty="0" smtClean="0">
                <a:solidFill>
                  <a:schemeClr val="accent2"/>
                </a:solidFill>
                <a:latin typeface="Custom_Constantia" panose="02030602050306030303" pitchFamily="18" charset="0"/>
              </a:rPr>
              <a:t>end</a:t>
            </a:r>
            <a:endParaRPr lang="de-CH" sz="2000" dirty="0">
              <a:latin typeface="Custom_Constantia" panose="02030602050306030303" pitchFamily="18" charset="0"/>
            </a:endParaRPr>
          </a:p>
        </p:txBody>
      </p:sp>
      <p:sp>
        <p:nvSpPr>
          <p:cNvPr id="32771" name="Rectangle 2"/>
          <p:cNvSpPr>
            <a:spLocks noGrp="1" noChangeArrowheads="1"/>
          </p:cNvSpPr>
          <p:nvPr>
            <p:ph type="title"/>
            <p:custDataLst>
              <p:tags r:id="rId2"/>
            </p:custDataLst>
          </p:nvPr>
        </p:nvSpPr>
        <p:spPr/>
        <p:txBody>
          <a:bodyPr>
            <a:normAutofit/>
          </a:bodyPr>
          <a:lstStyle/>
          <a:p>
            <a:pPr eaLnBrk="1" hangingPunct="1"/>
            <a:r>
              <a:rPr lang="de-CH" smtClean="0"/>
              <a:t>Effekt einer Zuweisung</a:t>
            </a:r>
          </a:p>
        </p:txBody>
      </p:sp>
      <p:sp>
        <p:nvSpPr>
          <p:cNvPr id="32772" name="Rectangle 3"/>
          <p:cNvSpPr>
            <a:spLocks noGrp="1" noChangeArrowheads="1"/>
          </p:cNvSpPr>
          <p:nvPr>
            <p:ph idx="1"/>
            <p:custDataLst>
              <p:tags r:id="rId3"/>
            </p:custDataLst>
          </p:nvPr>
        </p:nvSpPr>
        <p:spPr/>
        <p:txBody>
          <a:bodyPr>
            <a:normAutofit/>
          </a:bodyPr>
          <a:lstStyle/>
          <a:p>
            <a:pPr eaLnBrk="1" hangingPunct="1"/>
            <a:r>
              <a:rPr lang="de-CH" smtClean="0">
                <a:solidFill>
                  <a:schemeClr val="tx1"/>
                </a:solidFill>
              </a:rPr>
              <a:t>Referenztypen: Referenzzuweisung</a:t>
            </a:r>
          </a:p>
          <a:p>
            <a:pPr eaLnBrk="1" hangingPunct="1"/>
            <a:r>
              <a:rPr lang="de-CH" smtClean="0">
                <a:solidFill>
                  <a:schemeClr val="tx1"/>
                </a:solidFill>
              </a:rPr>
              <a:t>Expandierte Typen: Kopie des Wertes</a:t>
            </a:r>
            <a:endParaRPr lang="de-CH" smtClean="0"/>
          </a:p>
        </p:txBody>
      </p:sp>
      <p:sp>
        <p:nvSpPr>
          <p:cNvPr id="32773" name="Rectangle 4"/>
          <p:cNvSpPr>
            <a:spLocks noChangeArrowheads="1"/>
          </p:cNvSpPr>
          <p:nvPr>
            <p:custDataLst>
              <p:tags r:id="rId4"/>
            </p:custDataLst>
          </p:nvPr>
        </p:nvSpPr>
        <p:spPr bwMode="auto">
          <a:xfrm>
            <a:off x="6332538" y="2420938"/>
            <a:ext cx="1116012" cy="576262"/>
          </a:xfrm>
          <a:prstGeom prst="rect">
            <a:avLst/>
          </a:prstGeom>
          <a:solidFill>
            <a:srgbClr val="FFFF66"/>
          </a:solidFill>
          <a:ln w="9525">
            <a:solidFill>
              <a:schemeClr val="tx1"/>
            </a:solidFill>
            <a:miter lim="800000"/>
            <a:headEnd/>
            <a:tailEnd/>
          </a:ln>
        </p:spPr>
        <p:txBody>
          <a:bodyPr wrap="none" anchor="ctr"/>
          <a:lstStyle/>
          <a:p>
            <a:pPr algn="ctr"/>
            <a:r>
              <a:rPr lang="de-CH" sz="2000" dirty="0" smtClean="0">
                <a:latin typeface="Custom_Constantia" panose="02030602050306030303" pitchFamily="18" charset="0"/>
              </a:rPr>
              <a:t>3</a:t>
            </a:r>
            <a:endParaRPr lang="de-CH" sz="2000" dirty="0">
              <a:latin typeface="Custom_Constantia" panose="02030602050306030303" pitchFamily="18" charset="0"/>
            </a:endParaRPr>
          </a:p>
        </p:txBody>
      </p:sp>
      <p:sp>
        <p:nvSpPr>
          <p:cNvPr id="32775" name="Rectangle 6"/>
          <p:cNvSpPr>
            <a:spLocks noChangeArrowheads="1"/>
          </p:cNvSpPr>
          <p:nvPr>
            <p:custDataLst>
              <p:tags r:id="rId5"/>
            </p:custDataLst>
          </p:nvPr>
        </p:nvSpPr>
        <p:spPr bwMode="auto">
          <a:xfrm>
            <a:off x="7443788" y="2420938"/>
            <a:ext cx="957262" cy="576262"/>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2776" name="Line 7"/>
          <p:cNvSpPr>
            <a:spLocks noChangeShapeType="1"/>
          </p:cNvSpPr>
          <p:nvPr>
            <p:custDataLst>
              <p:tags r:id="rId6"/>
            </p:custDataLst>
          </p:nvPr>
        </p:nvSpPr>
        <p:spPr bwMode="auto">
          <a:xfrm>
            <a:off x="7948613" y="2693987"/>
            <a:ext cx="900112" cy="1587"/>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2780" name="Text Box 11"/>
          <p:cNvSpPr txBox="1">
            <a:spLocks noChangeArrowheads="1"/>
          </p:cNvSpPr>
          <p:nvPr>
            <p:custDataLst>
              <p:tags r:id="rId7"/>
            </p:custDataLst>
          </p:nvPr>
        </p:nvSpPr>
        <p:spPr bwMode="auto">
          <a:xfrm>
            <a:off x="6200775" y="2089150"/>
            <a:ext cx="1246189" cy="369332"/>
          </a:xfrm>
          <a:prstGeom prst="rect">
            <a:avLst/>
          </a:prstGeom>
          <a:noFill/>
          <a:ln w="9525">
            <a:noFill/>
            <a:miter lim="800000"/>
            <a:headEnd/>
            <a:tailEnd/>
          </a:ln>
        </p:spPr>
        <p:txBody>
          <a:bodyPr wrap="square">
            <a:spAutoFit/>
          </a:bodyPr>
          <a:lstStyle/>
          <a:p>
            <a:pPr>
              <a:spcBef>
                <a:spcPct val="50000"/>
              </a:spcBef>
            </a:pPr>
            <a:r>
              <a:rPr lang="de-CH" sz="1800" i="1" dirty="0" err="1" smtClean="0">
                <a:solidFill>
                  <a:srgbClr val="3333FF"/>
                </a:solidFill>
                <a:latin typeface="Custom_Constantia" panose="02030602050306030303" pitchFamily="18" charset="0"/>
              </a:rPr>
              <a:t>datenfeld</a:t>
            </a:r>
            <a:endParaRPr lang="de-CH" sz="1800" i="1" dirty="0">
              <a:solidFill>
                <a:srgbClr val="3333FF"/>
              </a:solidFill>
              <a:latin typeface="Custom_Constantia" panose="02030602050306030303" pitchFamily="18" charset="0"/>
            </a:endParaRPr>
          </a:p>
        </p:txBody>
      </p:sp>
      <p:sp>
        <p:nvSpPr>
          <p:cNvPr id="32781" name="Text Box 12"/>
          <p:cNvSpPr txBox="1">
            <a:spLocks noChangeArrowheads="1"/>
          </p:cNvSpPr>
          <p:nvPr>
            <p:custDataLst>
              <p:tags r:id="rId8"/>
            </p:custDataLst>
          </p:nvPr>
        </p:nvSpPr>
        <p:spPr bwMode="auto">
          <a:xfrm>
            <a:off x="7456486" y="2062163"/>
            <a:ext cx="1020763" cy="369332"/>
          </a:xfrm>
          <a:prstGeom prst="rect">
            <a:avLst/>
          </a:prstGeom>
          <a:noFill/>
          <a:ln w="9525">
            <a:noFill/>
            <a:miter lim="800000"/>
            <a:headEnd/>
            <a:tailEnd/>
          </a:ln>
        </p:spPr>
        <p:txBody>
          <a:bodyPr wrap="square">
            <a:spAutoFit/>
          </a:bodyPr>
          <a:lstStyle/>
          <a:p>
            <a:pPr>
              <a:spcBef>
                <a:spcPct val="50000"/>
              </a:spcBef>
            </a:pPr>
            <a:r>
              <a:rPr lang="de-CH" sz="1800" i="1" dirty="0" smtClean="0">
                <a:solidFill>
                  <a:srgbClr val="3333FF"/>
                </a:solidFill>
                <a:latin typeface="Custom_Constantia" panose="02030602050306030303" pitchFamily="18" charset="0"/>
              </a:rPr>
              <a:t>rechtes</a:t>
            </a:r>
            <a:endParaRPr lang="de-CH" sz="1800" i="1" dirty="0">
              <a:solidFill>
                <a:srgbClr val="3333FF"/>
              </a:solidFill>
              <a:latin typeface="Custom_Constantia" panose="02030602050306030303" pitchFamily="18" charset="0"/>
            </a:endParaRPr>
          </a:p>
        </p:txBody>
      </p:sp>
      <p:sp>
        <p:nvSpPr>
          <p:cNvPr id="18" name="Rectangle 4"/>
          <p:cNvSpPr>
            <a:spLocks noChangeArrowheads="1"/>
          </p:cNvSpPr>
          <p:nvPr>
            <p:custDataLst>
              <p:tags r:id="rId9"/>
            </p:custDataLst>
          </p:nvPr>
        </p:nvSpPr>
        <p:spPr bwMode="auto">
          <a:xfrm>
            <a:off x="1400307" y="4771798"/>
            <a:ext cx="1732965" cy="952673"/>
          </a:xfrm>
          <a:prstGeom prst="roundRect">
            <a:avLst/>
          </a:prstGeom>
          <a:solidFill>
            <a:srgbClr val="FFFF00"/>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a:lstStyle/>
          <a:p>
            <a:r>
              <a:rPr lang="de-CH" sz="2000" i="1" dirty="0" smtClean="0">
                <a:solidFill>
                  <a:srgbClr val="3333FF"/>
                </a:solidFill>
                <a:latin typeface="Custom_Constantia" panose="02030602050306030303" pitchFamily="18" charset="0"/>
              </a:rPr>
              <a:t>item </a:t>
            </a: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n</a:t>
            </a:r>
          </a:p>
          <a:p>
            <a:r>
              <a:rPr lang="de-CH" sz="2000" i="1" dirty="0" err="1" smtClean="0">
                <a:solidFill>
                  <a:srgbClr val="3333FF"/>
                </a:solidFill>
                <a:latin typeface="Custom_Constantia" panose="02030602050306030303" pitchFamily="18" charset="0"/>
              </a:rPr>
              <a:t>right</a:t>
            </a:r>
            <a:r>
              <a:rPr lang="de-CH" sz="2000" i="1" dirty="0" smtClean="0">
                <a:solidFill>
                  <a:srgbClr val="3333FF"/>
                </a:solidFill>
                <a:latin typeface="Custom_Constantia" panose="02030602050306030303" pitchFamily="18" charset="0"/>
              </a:rPr>
              <a:t> </a:t>
            </a: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r</a:t>
            </a:r>
            <a:endParaRPr lang="de-CH" sz="2000" i="1" dirty="0">
              <a:solidFill>
                <a:srgbClr val="3333FF"/>
              </a:solidFill>
              <a:latin typeface="Custom_Constantia" panose="02030602050306030303" pitchFamily="18" charset="0"/>
            </a:endParaRPr>
          </a:p>
        </p:txBody>
      </p:sp>
      <p:sp>
        <p:nvSpPr>
          <p:cNvPr id="19" name="Rectangle 4"/>
          <p:cNvSpPr>
            <a:spLocks noChangeArrowheads="1"/>
          </p:cNvSpPr>
          <p:nvPr>
            <p:custDataLst>
              <p:tags r:id="rId10"/>
            </p:custDataLst>
          </p:nvPr>
        </p:nvSpPr>
        <p:spPr bwMode="auto">
          <a:xfrm>
            <a:off x="6162582" y="3561188"/>
            <a:ext cx="2886270" cy="2503714"/>
          </a:xfrm>
          <a:prstGeom prst="roundRect">
            <a:avLst/>
          </a:prstGeom>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182880" tIns="0" rIns="0" bIns="0"/>
          <a:lstStyle/>
          <a:p>
            <a:r>
              <a:rPr lang="de-CH" sz="2000" i="1" dirty="0" smtClean="0">
                <a:solidFill>
                  <a:srgbClr val="3333FF"/>
                </a:solidFill>
                <a:latin typeface="Custom_Constantia" panose="02030602050306030303" pitchFamily="18" charset="0"/>
              </a:rPr>
              <a:t>l </a:t>
            </a: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 LINKABLE</a:t>
            </a:r>
          </a:p>
          <a:p>
            <a:r>
              <a:rPr lang="de-CH" sz="2000" i="1" dirty="0" smtClean="0">
                <a:solidFill>
                  <a:srgbClr val="3333FF"/>
                </a:solidFill>
                <a:latin typeface="Custom_Constantia" panose="02030602050306030303" pitchFamily="18" charset="0"/>
              </a:rPr>
              <a:t>...</a:t>
            </a:r>
          </a:p>
          <a:p>
            <a:r>
              <a:rPr lang="de-CH" sz="2000" b="1" dirty="0" smtClean="0">
                <a:solidFill>
                  <a:schemeClr val="accent2"/>
                </a:solidFill>
                <a:latin typeface="Custom_Constantia" panose="02030602050306030303" pitchFamily="18" charset="0"/>
              </a:rPr>
              <a:t>create</a:t>
            </a:r>
            <a:r>
              <a:rPr lang="de-CH" sz="2000" i="1" dirty="0" smtClean="0">
                <a:solidFill>
                  <a:srgbClr val="3333FF"/>
                </a:solidFill>
                <a:latin typeface="Custom_Constantia" panose="02030602050306030303" pitchFamily="18" charset="0"/>
              </a:rPr>
              <a:t> l</a:t>
            </a:r>
          </a:p>
          <a:p>
            <a:r>
              <a:rPr lang="de-CH" sz="2000" i="1" dirty="0" smtClean="0">
                <a:solidFill>
                  <a:srgbClr val="3333FF"/>
                </a:solidFill>
                <a:latin typeface="Custom_Constantia" panose="02030602050306030303" pitchFamily="18" charset="0"/>
              </a:rPr>
              <a:t>...</a:t>
            </a:r>
          </a:p>
          <a:p>
            <a:pPr>
              <a:spcBef>
                <a:spcPts val="0"/>
              </a:spcBef>
            </a:pPr>
            <a:r>
              <a:rPr lang="de-CH" sz="2000" i="1" dirty="0" err="1" smtClean="0">
                <a:solidFill>
                  <a:srgbClr val="3333FF"/>
                </a:solidFill>
                <a:latin typeface="Custom_Constantia" panose="02030602050306030303" pitchFamily="18" charset="0"/>
              </a:rPr>
              <a:t>l</a:t>
            </a:r>
            <a:r>
              <a:rPr lang="de-CH" sz="3200" dirty="0" err="1" smtClean="0">
                <a:solidFill>
                  <a:srgbClr val="3333FF"/>
                </a:solidFill>
                <a:latin typeface="Custom_Constantia" panose="02030602050306030303" pitchFamily="18" charset="0"/>
              </a:rPr>
              <a:t>.</a:t>
            </a:r>
            <a:r>
              <a:rPr lang="de-CH" sz="2000" i="1" dirty="0" err="1" smtClean="0">
                <a:solidFill>
                  <a:srgbClr val="3333FF"/>
                </a:solidFill>
                <a:latin typeface="Custom_Constantia" panose="02030602050306030303" pitchFamily="18" charset="0"/>
              </a:rPr>
              <a:t>set</a:t>
            </a:r>
            <a:r>
              <a:rPr lang="de-CH" sz="2000" i="1" dirty="0" smtClean="0">
                <a:solidFill>
                  <a:srgbClr val="3333FF"/>
                </a:solidFill>
                <a:latin typeface="Custom_Constantia" panose="02030602050306030303" pitchFamily="18" charset="0"/>
              </a:rPr>
              <a:t>(</a:t>
            </a:r>
            <a:r>
              <a:rPr lang="de-CH" sz="2000" dirty="0" smtClean="0">
                <a:solidFill>
                  <a:srgbClr val="3333FF"/>
                </a:solidFill>
                <a:latin typeface="Custom_Constantia" panose="02030602050306030303" pitchFamily="18" charset="0"/>
              </a:rPr>
              <a:t>25</a:t>
            </a:r>
            <a:r>
              <a:rPr lang="de-CH" sz="2000" i="1" dirty="0" smtClean="0">
                <a:solidFill>
                  <a:srgbClr val="3333FF"/>
                </a:solidFill>
                <a:latin typeface="Custom_Constantia" panose="02030602050306030303" pitchFamily="18" charset="0"/>
              </a:rPr>
              <a:t>, </a:t>
            </a:r>
            <a:r>
              <a:rPr lang="de-CH" sz="2000" b="1" dirty="0" err="1" smtClean="0">
                <a:solidFill>
                  <a:srgbClr val="000099"/>
                </a:solidFill>
                <a:latin typeface="Custom_Constantia" panose="02030602050306030303" pitchFamily="18" charset="0"/>
              </a:rPr>
              <a:t>Void</a:t>
            </a:r>
            <a:r>
              <a:rPr lang="de-CH" sz="2000" dirty="0" smtClean="0">
                <a:solidFill>
                  <a:srgbClr val="3333FF"/>
                </a:solidFill>
                <a:latin typeface="Custom_Constantia" panose="02030602050306030303" pitchFamily="18" charset="0"/>
              </a:rPr>
              <a:t>)</a:t>
            </a:r>
            <a:endParaRPr lang="de-CH" sz="2000" dirty="0">
              <a:solidFill>
                <a:srgbClr val="3333FF"/>
              </a:solidFill>
              <a:latin typeface="Custom_Constantia" panose="02030602050306030303" pitchFamily="18" charset="0"/>
            </a:endParaRPr>
          </a:p>
        </p:txBody>
      </p:sp>
    </p:spTree>
    <p:extLst>
      <p:ext uri="{BB962C8B-B14F-4D97-AF65-F5344CB8AC3E}">
        <p14:creationId xmlns:p14="http://schemas.microsoft.com/office/powerpoint/2010/main" val="30645514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custDataLst>
              <p:tags r:id="rId1"/>
            </p:custDataLst>
          </p:nvPr>
        </p:nvSpPr>
        <p:spPr/>
        <p:txBody>
          <a:bodyPr>
            <a:normAutofit/>
          </a:bodyPr>
          <a:lstStyle/>
          <a:p>
            <a:pPr eaLnBrk="1" hangingPunct="1"/>
            <a:r>
              <a:rPr lang="de-CH" smtClean="0"/>
              <a:t>Zuweisung</a:t>
            </a:r>
          </a:p>
        </p:txBody>
      </p:sp>
      <p:sp>
        <p:nvSpPr>
          <p:cNvPr id="33796" name="Rectangle 3"/>
          <p:cNvSpPr>
            <a:spLocks noGrp="1" noChangeArrowheads="1"/>
          </p:cNvSpPr>
          <p:nvPr>
            <p:ph idx="1"/>
            <p:custDataLst>
              <p:tags r:id="rId2"/>
            </p:custDataLst>
          </p:nvPr>
        </p:nvSpPr>
        <p:spPr/>
        <p:txBody>
          <a:bodyPr>
            <a:normAutofit/>
          </a:bodyPr>
          <a:lstStyle/>
          <a:p>
            <a:pPr defTabSz="540000" eaLnBrk="1" hangingPunct="1">
              <a:spcBef>
                <a:spcPts val="0"/>
              </a:spcBef>
            </a:pPr>
            <a:r>
              <a:rPr lang="de-CH" b="1" dirty="0" err="1" smtClean="0">
                <a:solidFill>
                  <a:schemeClr val="accent2"/>
                </a:solidFill>
              </a:rPr>
              <a:t>class</a:t>
            </a:r>
            <a:r>
              <a:rPr lang="de-CH" dirty="0" smtClean="0">
                <a:solidFill>
                  <a:srgbClr val="3333FF"/>
                </a:solidFill>
              </a:rPr>
              <a:t> </a:t>
            </a:r>
            <a:r>
              <a:rPr lang="de-CH" i="1" dirty="0" smtClean="0">
                <a:solidFill>
                  <a:srgbClr val="3333FF"/>
                </a:solidFill>
              </a:rPr>
              <a:t>LINE </a:t>
            </a:r>
            <a:r>
              <a:rPr lang="de-CH" dirty="0" smtClean="0">
                <a:solidFill>
                  <a:srgbClr val="3333FF"/>
                </a:solidFill>
              </a:rPr>
              <a:t> </a:t>
            </a:r>
            <a:r>
              <a:rPr lang="de-CH" b="1" dirty="0" err="1" smtClean="0">
                <a:solidFill>
                  <a:schemeClr val="accent2"/>
                </a:solidFill>
              </a:rPr>
              <a:t>feature</a:t>
            </a:r>
            <a:endParaRPr lang="de-CH" b="1" dirty="0" smtClean="0">
              <a:solidFill>
                <a:schemeClr val="accent2"/>
              </a:solidFill>
            </a:endParaRP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number</a:t>
            </a:r>
            <a:r>
              <a:rPr lang="de-CH" i="1" dirty="0" smtClean="0">
                <a:solidFill>
                  <a:srgbClr val="3333FF"/>
                </a:solidFill>
              </a:rPr>
              <a:t> </a:t>
            </a:r>
            <a:r>
              <a:rPr lang="de-CH" dirty="0" smtClean="0">
                <a:solidFill>
                  <a:srgbClr val="3333FF"/>
                </a:solidFill>
              </a:rPr>
              <a:t>: </a:t>
            </a:r>
            <a:r>
              <a:rPr lang="de-CH" i="1" dirty="0" smtClean="0">
                <a:solidFill>
                  <a:srgbClr val="3333FF"/>
                </a:solidFill>
              </a:rPr>
              <a:t>INTEGER</a:t>
            </a: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color</a:t>
            </a:r>
            <a:r>
              <a:rPr lang="de-CH" i="1" dirty="0" smtClean="0">
                <a:solidFill>
                  <a:srgbClr val="3333FF"/>
                </a:solidFill>
              </a:rPr>
              <a:t> </a:t>
            </a:r>
            <a:r>
              <a:rPr lang="de-CH" dirty="0" smtClean="0">
                <a:solidFill>
                  <a:srgbClr val="3333FF"/>
                </a:solidFill>
              </a:rPr>
              <a:t>: </a:t>
            </a:r>
            <a:r>
              <a:rPr lang="de-CH" i="1" dirty="0" smtClean="0">
                <a:solidFill>
                  <a:srgbClr val="3333FF"/>
                </a:solidFill>
              </a:rPr>
              <a:t>COLOR</a:t>
            </a:r>
          </a:p>
          <a:p>
            <a:pPr marL="0" lvl="2" indent="0" defTabSz="540000" eaLnBrk="1" hangingPunct="1">
              <a:spcBef>
                <a:spcPts val="0"/>
              </a:spcBef>
              <a:buFont typeface="Wingdings" pitchFamily="2" charset="2"/>
              <a:buNone/>
            </a:pPr>
            <a:r>
              <a:rPr lang="de-CH" i="1" dirty="0" smtClean="0">
                <a:solidFill>
                  <a:srgbClr val="3333FF"/>
                </a:solidFill>
              </a:rPr>
              <a:t>	</a:t>
            </a:r>
            <a:r>
              <a:rPr lang="de-CH" i="1" dirty="0" err="1" smtClean="0">
                <a:solidFill>
                  <a:srgbClr val="3333FF"/>
                </a:solidFill>
              </a:rPr>
              <a:t>city</a:t>
            </a:r>
            <a:r>
              <a:rPr lang="de-CH" i="1" dirty="0" smtClean="0">
                <a:solidFill>
                  <a:srgbClr val="3333FF"/>
                </a:solidFill>
              </a:rPr>
              <a:t> </a:t>
            </a:r>
            <a:r>
              <a:rPr lang="de-CH" dirty="0" smtClean="0">
                <a:solidFill>
                  <a:srgbClr val="3333FF"/>
                </a:solidFill>
              </a:rPr>
              <a:t>: </a:t>
            </a:r>
            <a:r>
              <a:rPr lang="de-CH" i="1" dirty="0" smtClean="0">
                <a:solidFill>
                  <a:srgbClr val="3333FF"/>
                </a:solidFill>
              </a:rPr>
              <a:t>CITY</a:t>
            </a:r>
          </a:p>
          <a:p>
            <a:pPr marL="0" lvl="2" indent="0" defTabSz="540000" eaLnBrk="1" hangingPunct="1">
              <a:spcBef>
                <a:spcPts val="0"/>
              </a:spcBef>
              <a:buFont typeface="Wingdings" pitchFamily="2" charset="2"/>
              <a:buNone/>
            </a:pPr>
            <a:endParaRPr lang="de-CH" dirty="0" smtClean="0">
              <a:solidFill>
                <a:srgbClr val="3333FF"/>
              </a:solidFill>
            </a:endParaRPr>
          </a:p>
          <a:p>
            <a:pPr marL="0" lvl="2" indent="0" defTabSz="540000" eaLnBrk="1" hangingPunct="1">
              <a:spcBef>
                <a:spcPts val="0"/>
              </a:spcBef>
              <a:buFont typeface="Wingdings" pitchFamily="2" charset="2"/>
              <a:buNone/>
            </a:pPr>
            <a:r>
              <a:rPr lang="de-CH" i="1" dirty="0" smtClean="0"/>
              <a:t>	</a:t>
            </a:r>
            <a:r>
              <a:rPr lang="de-CH" i="1" dirty="0" err="1" smtClean="0"/>
              <a:t>set_all</a:t>
            </a:r>
            <a:r>
              <a:rPr lang="de-CH" i="1" dirty="0" smtClean="0"/>
              <a:t>  </a:t>
            </a:r>
            <a:r>
              <a:rPr lang="de-CH" dirty="0" smtClean="0">
                <a:solidFill>
                  <a:srgbClr val="3333FF"/>
                </a:solidFill>
              </a:rPr>
              <a:t>(</a:t>
            </a:r>
            <a:r>
              <a:rPr lang="de-CH" i="1" dirty="0"/>
              <a:t>n</a:t>
            </a:r>
            <a:r>
              <a:rPr lang="de-CH" sz="1500" i="1" dirty="0" smtClean="0">
                <a:solidFill>
                  <a:srgbClr val="3333FF"/>
                </a:solidFill>
              </a:rPr>
              <a:t> </a:t>
            </a:r>
            <a:r>
              <a:rPr lang="de-CH" dirty="0" smtClean="0">
                <a:solidFill>
                  <a:srgbClr val="3333FF"/>
                </a:solidFill>
              </a:rPr>
              <a:t>: </a:t>
            </a:r>
            <a:r>
              <a:rPr lang="de-CH" i="1" dirty="0" smtClean="0">
                <a:solidFill>
                  <a:srgbClr val="3333FF"/>
                </a:solidFill>
              </a:rPr>
              <a:t>INTEGER </a:t>
            </a:r>
            <a:r>
              <a:rPr lang="de-CH" dirty="0" smtClean="0">
                <a:solidFill>
                  <a:srgbClr val="3333FF"/>
                </a:solidFill>
              </a:rPr>
              <a:t>; </a:t>
            </a:r>
            <a:r>
              <a:rPr lang="de-CH" i="1" dirty="0" err="1" smtClean="0"/>
              <a:t>co</a:t>
            </a:r>
            <a:r>
              <a:rPr lang="de-CH" sz="1600" i="1" dirty="0" smtClean="0"/>
              <a:t> </a:t>
            </a:r>
            <a:r>
              <a:rPr lang="de-CH" dirty="0" smtClean="0">
                <a:solidFill>
                  <a:srgbClr val="3333FF"/>
                </a:solidFill>
              </a:rPr>
              <a:t>: </a:t>
            </a:r>
            <a:r>
              <a:rPr lang="de-CH" i="1" dirty="0" smtClean="0">
                <a:solidFill>
                  <a:srgbClr val="3333FF"/>
                </a:solidFill>
              </a:rPr>
              <a:t>COLOR</a:t>
            </a:r>
            <a:r>
              <a:rPr lang="de-CH" sz="1500" i="1" dirty="0" smtClean="0">
                <a:solidFill>
                  <a:srgbClr val="3333FF"/>
                </a:solidFill>
              </a:rPr>
              <a:t> </a:t>
            </a:r>
            <a:r>
              <a:rPr lang="de-CH" dirty="0" smtClean="0">
                <a:solidFill>
                  <a:srgbClr val="3333FF"/>
                </a:solidFill>
              </a:rPr>
              <a:t>; </a:t>
            </a:r>
            <a:r>
              <a:rPr lang="de-CH" i="1" dirty="0" smtClean="0"/>
              <a:t>ci</a:t>
            </a:r>
            <a:r>
              <a:rPr lang="de-CH" sz="1800" i="1" dirty="0" smtClean="0">
                <a:solidFill>
                  <a:srgbClr val="3333FF"/>
                </a:solidFill>
              </a:rPr>
              <a:t> </a:t>
            </a:r>
            <a:r>
              <a:rPr lang="de-CH" dirty="0" smtClean="0">
                <a:solidFill>
                  <a:srgbClr val="3333FF"/>
                </a:solidFill>
              </a:rPr>
              <a:t>: </a:t>
            </a:r>
            <a:r>
              <a:rPr lang="de-CH" i="1" dirty="0" smtClean="0">
                <a:solidFill>
                  <a:srgbClr val="3333FF"/>
                </a:solidFill>
              </a:rPr>
              <a:t>CITY</a:t>
            </a:r>
            <a:r>
              <a:rPr lang="de-CH" sz="1500" i="1" dirty="0" smtClean="0">
                <a:solidFill>
                  <a:srgbClr val="3333FF"/>
                </a:solidFill>
              </a:rPr>
              <a:t> </a:t>
            </a:r>
            <a:r>
              <a:rPr lang="de-CH" dirty="0" smtClean="0">
                <a:solidFill>
                  <a:srgbClr val="3333FF"/>
                </a:solidFill>
              </a:rPr>
              <a:t>)</a:t>
            </a:r>
            <a:endParaRPr lang="de-CH" b="1" dirty="0" smtClean="0">
              <a:solidFill>
                <a:schemeClr val="accent2"/>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b="1" dirty="0" smtClean="0">
                <a:solidFill>
                  <a:schemeClr val="accent2"/>
                </a:solidFill>
              </a:rPr>
              <a:t>do</a:t>
            </a: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number</a:t>
            </a:r>
            <a:r>
              <a:rPr lang="de-CH" i="1" dirty="0" smtClean="0">
                <a:solidFill>
                  <a:srgbClr val="3333FF"/>
                </a:solidFill>
              </a:rPr>
              <a:t> </a:t>
            </a:r>
            <a:r>
              <a:rPr lang="de-CH" dirty="0" smtClean="0">
                <a:solidFill>
                  <a:srgbClr val="3333FF"/>
                </a:solidFill>
              </a:rPr>
              <a:t>:= </a:t>
            </a:r>
            <a:r>
              <a:rPr lang="de-CH" i="1" dirty="0" smtClean="0"/>
              <a:t>n</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color</a:t>
            </a:r>
            <a:r>
              <a:rPr lang="de-CH" i="1" dirty="0" smtClean="0">
                <a:solidFill>
                  <a:srgbClr val="3333FF"/>
                </a:solidFill>
              </a:rPr>
              <a:t> </a:t>
            </a:r>
            <a:r>
              <a:rPr lang="de-CH" dirty="0" smtClean="0">
                <a:solidFill>
                  <a:srgbClr val="3333FF"/>
                </a:solidFill>
              </a:rPr>
              <a:t>:= </a:t>
            </a:r>
            <a:r>
              <a:rPr lang="de-CH" i="1" dirty="0" err="1" smtClean="0"/>
              <a:t>co</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i="1" dirty="0" err="1" smtClean="0">
                <a:solidFill>
                  <a:srgbClr val="3333FF"/>
                </a:solidFill>
              </a:rPr>
              <a:t>city</a:t>
            </a:r>
            <a:r>
              <a:rPr lang="de-CH" i="1" dirty="0" smtClean="0">
                <a:solidFill>
                  <a:srgbClr val="3333FF"/>
                </a:solidFill>
              </a:rPr>
              <a:t> </a:t>
            </a:r>
            <a:r>
              <a:rPr lang="de-CH" dirty="0" smtClean="0">
                <a:solidFill>
                  <a:srgbClr val="3333FF"/>
                </a:solidFill>
              </a:rPr>
              <a:t>:= </a:t>
            </a:r>
            <a:r>
              <a:rPr lang="de-CH" i="1" dirty="0" smtClean="0"/>
              <a:t>ci</a:t>
            </a:r>
            <a:endParaRPr lang="de-CH" i="1" dirty="0" smtClean="0">
              <a:solidFill>
                <a:srgbClr val="3333FF"/>
              </a:solidFill>
            </a:endParaRPr>
          </a:p>
          <a:p>
            <a:pPr marL="0" lvl="2" indent="0" defTabSz="540000" eaLnBrk="1" hangingPunct="1">
              <a:spcBef>
                <a:spcPts val="0"/>
              </a:spcBef>
              <a:buFont typeface="Wingdings" pitchFamily="2" charset="2"/>
              <a:buNone/>
            </a:pPr>
            <a:r>
              <a:rPr lang="de-CH" dirty="0" smtClean="0">
                <a:solidFill>
                  <a:srgbClr val="3333FF"/>
                </a:solidFill>
              </a:rPr>
              <a:t>		</a:t>
            </a:r>
            <a:r>
              <a:rPr lang="de-CH" b="1" dirty="0" smtClean="0">
                <a:solidFill>
                  <a:schemeClr val="accent2"/>
                </a:solidFill>
              </a:rPr>
              <a:t>end</a:t>
            </a:r>
          </a:p>
          <a:p>
            <a:pPr defTabSz="540000" eaLnBrk="1" hangingPunct="1">
              <a:spcBef>
                <a:spcPts val="0"/>
              </a:spcBef>
            </a:pPr>
            <a:r>
              <a:rPr lang="de-CH" b="1" dirty="0" smtClean="0">
                <a:solidFill>
                  <a:schemeClr val="accent2"/>
                </a:solidFill>
              </a:rPr>
              <a:t>end</a:t>
            </a:r>
          </a:p>
        </p:txBody>
      </p:sp>
    </p:spTree>
    <p:extLst>
      <p:ext uri="{BB962C8B-B14F-4D97-AF65-F5344CB8AC3E}">
        <p14:creationId xmlns:p14="http://schemas.microsoft.com/office/powerpoint/2010/main" val="299169514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custDataLst>
              <p:tags r:id="rId1"/>
            </p:custDataLst>
          </p:nvPr>
        </p:nvSpPr>
        <p:spPr/>
        <p:txBody>
          <a:bodyPr>
            <a:normAutofit/>
          </a:bodyPr>
          <a:lstStyle/>
          <a:p>
            <a:pPr eaLnBrk="1" hangingPunct="1"/>
            <a:r>
              <a:rPr lang="de-CH" dirty="0" smtClean="0"/>
              <a:t>Eine verkettete Liste von Strings</a:t>
            </a:r>
          </a:p>
        </p:txBody>
      </p:sp>
      <p:sp>
        <p:nvSpPr>
          <p:cNvPr id="34820" name="Rectangle 3"/>
          <p:cNvSpPr>
            <a:spLocks noChangeArrowheads="1"/>
          </p:cNvSpPr>
          <p:nvPr>
            <p:custDataLst>
              <p:tags r:id="rId2"/>
            </p:custDataLst>
          </p:nvPr>
        </p:nvSpPr>
        <p:spPr bwMode="auto">
          <a:xfrm>
            <a:off x="323850" y="4437063"/>
            <a:ext cx="1368425" cy="576262"/>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21" name="Rectangle 4"/>
          <p:cNvSpPr>
            <a:spLocks noChangeArrowheads="1"/>
          </p:cNvSpPr>
          <p:nvPr>
            <p:custDataLst>
              <p:tags r:id="rId3"/>
            </p:custDataLst>
          </p:nvPr>
        </p:nvSpPr>
        <p:spPr bwMode="auto">
          <a:xfrm>
            <a:off x="2989263" y="1125538"/>
            <a:ext cx="865187" cy="431800"/>
          </a:xfrm>
          <a:prstGeom prst="rect">
            <a:avLst/>
          </a:prstGeom>
          <a:solidFill>
            <a:schemeClr val="accent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22" name="Text Box 5"/>
          <p:cNvSpPr txBox="1">
            <a:spLocks noChangeArrowheads="1"/>
          </p:cNvSpPr>
          <p:nvPr>
            <p:custDataLst>
              <p:tags r:id="rId4"/>
            </p:custDataLst>
          </p:nvPr>
        </p:nvSpPr>
        <p:spPr bwMode="auto">
          <a:xfrm>
            <a:off x="323850" y="4545824"/>
            <a:ext cx="1439863" cy="338554"/>
          </a:xfrm>
          <a:prstGeom prst="rect">
            <a:avLst/>
          </a:prstGeom>
          <a:noFill/>
          <a:ln w="9525">
            <a:noFill/>
            <a:miter lim="800000"/>
            <a:headEnd/>
            <a:tailEnd/>
          </a:ln>
        </p:spPr>
        <p:txBody>
          <a:bodyPr>
            <a:spAutoFit/>
          </a:bodyPr>
          <a:lstStyle/>
          <a:p>
            <a:pPr>
              <a:spcBef>
                <a:spcPct val="50000"/>
              </a:spcBef>
            </a:pPr>
            <a:r>
              <a:rPr lang="de-CH" sz="1600" dirty="0" err="1" smtClean="0">
                <a:latin typeface="Custom_Constantia" panose="02030602050306030303" pitchFamily="18" charset="0"/>
              </a:rPr>
              <a:t>Haldenegg</a:t>
            </a:r>
            <a:endParaRPr lang="de-CH" sz="1600" dirty="0">
              <a:latin typeface="Custom_Constantia" panose="02030602050306030303" pitchFamily="18" charset="0"/>
            </a:endParaRPr>
          </a:p>
        </p:txBody>
      </p:sp>
      <p:sp>
        <p:nvSpPr>
          <p:cNvPr id="34823" name="Rectangle 6"/>
          <p:cNvSpPr>
            <a:spLocks noChangeArrowheads="1"/>
          </p:cNvSpPr>
          <p:nvPr>
            <p:custDataLst>
              <p:tags r:id="rId5"/>
            </p:custDataLst>
          </p:nvPr>
        </p:nvSpPr>
        <p:spPr bwMode="auto">
          <a:xfrm>
            <a:off x="1692275" y="4437063"/>
            <a:ext cx="503238" cy="576262"/>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24" name="Line 7"/>
          <p:cNvSpPr>
            <a:spLocks noChangeShapeType="1"/>
          </p:cNvSpPr>
          <p:nvPr>
            <p:custDataLst>
              <p:tags r:id="rId6"/>
            </p:custDataLst>
          </p:nvPr>
        </p:nvSpPr>
        <p:spPr bwMode="auto">
          <a:xfrm>
            <a:off x="1995488" y="4724400"/>
            <a:ext cx="776287"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4825" name="Text Box 8"/>
          <p:cNvSpPr txBox="1">
            <a:spLocks noChangeArrowheads="1"/>
          </p:cNvSpPr>
          <p:nvPr>
            <p:custDataLst>
              <p:tags r:id="rId7"/>
            </p:custDataLst>
          </p:nvPr>
        </p:nvSpPr>
        <p:spPr bwMode="auto">
          <a:xfrm>
            <a:off x="539750" y="5195112"/>
            <a:ext cx="720725" cy="338554"/>
          </a:xfrm>
          <a:prstGeom prst="rect">
            <a:avLst/>
          </a:prstGeom>
          <a:noFill/>
          <a:ln w="9525">
            <a:noFill/>
            <a:miter lim="800000"/>
            <a:headEnd/>
            <a:tailEnd/>
          </a:ln>
        </p:spPr>
        <p:txBody>
          <a:bodyPr>
            <a:spAutoFit/>
          </a:bodyPr>
          <a:lstStyle/>
          <a:p>
            <a:pPr>
              <a:spcBef>
                <a:spcPct val="50000"/>
              </a:spcBef>
            </a:pPr>
            <a:r>
              <a:rPr lang="de-CH" sz="1600" i="1" dirty="0" smtClean="0">
                <a:solidFill>
                  <a:srgbClr val="3333FF"/>
                </a:solidFill>
                <a:latin typeface="Custom_Constantia" panose="02030602050306030303" pitchFamily="18" charset="0"/>
              </a:rPr>
              <a:t>item</a:t>
            </a:r>
            <a:endParaRPr lang="de-CH" sz="1600" i="1" dirty="0">
              <a:solidFill>
                <a:srgbClr val="3333FF"/>
              </a:solidFill>
              <a:latin typeface="Custom_Constantia" panose="02030602050306030303" pitchFamily="18" charset="0"/>
            </a:endParaRPr>
          </a:p>
        </p:txBody>
      </p:sp>
      <p:sp>
        <p:nvSpPr>
          <p:cNvPr id="34826" name="Text Box 9"/>
          <p:cNvSpPr txBox="1">
            <a:spLocks noChangeArrowheads="1"/>
          </p:cNvSpPr>
          <p:nvPr>
            <p:custDataLst>
              <p:tags r:id="rId8"/>
            </p:custDataLst>
          </p:nvPr>
        </p:nvSpPr>
        <p:spPr bwMode="auto">
          <a:xfrm>
            <a:off x="1706563" y="5185587"/>
            <a:ext cx="7207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right</a:t>
            </a:r>
            <a:endParaRPr lang="de-CH" sz="1600" i="1" dirty="0">
              <a:solidFill>
                <a:srgbClr val="3333FF"/>
              </a:solidFill>
              <a:latin typeface="Custom_Constantia" panose="02030602050306030303" pitchFamily="18" charset="0"/>
            </a:endParaRPr>
          </a:p>
        </p:txBody>
      </p:sp>
      <p:sp>
        <p:nvSpPr>
          <p:cNvPr id="34827" name="Rectangle 10"/>
          <p:cNvSpPr>
            <a:spLocks noChangeArrowheads="1"/>
          </p:cNvSpPr>
          <p:nvPr>
            <p:custDataLst>
              <p:tags r:id="rId9"/>
            </p:custDataLst>
          </p:nvPr>
        </p:nvSpPr>
        <p:spPr bwMode="auto">
          <a:xfrm>
            <a:off x="2827338" y="4451350"/>
            <a:ext cx="1368425" cy="576263"/>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28" name="Text Box 11"/>
          <p:cNvSpPr txBox="1">
            <a:spLocks noChangeArrowheads="1"/>
          </p:cNvSpPr>
          <p:nvPr>
            <p:custDataLst>
              <p:tags r:id="rId10"/>
            </p:custDataLst>
          </p:nvPr>
        </p:nvSpPr>
        <p:spPr bwMode="auto">
          <a:xfrm>
            <a:off x="2998788" y="4553762"/>
            <a:ext cx="1439862" cy="338554"/>
          </a:xfrm>
          <a:prstGeom prst="rect">
            <a:avLst/>
          </a:prstGeom>
          <a:noFill/>
          <a:ln w="9525">
            <a:noFill/>
            <a:miter lim="800000"/>
            <a:headEnd/>
            <a:tailEnd/>
          </a:ln>
        </p:spPr>
        <p:txBody>
          <a:bodyPr>
            <a:spAutoFit/>
          </a:bodyPr>
          <a:lstStyle/>
          <a:p>
            <a:pPr>
              <a:spcBef>
                <a:spcPct val="50000"/>
              </a:spcBef>
            </a:pPr>
            <a:r>
              <a:rPr lang="de-CH" sz="1600" dirty="0" smtClean="0">
                <a:latin typeface="Custom_Constantia" panose="02030602050306030303" pitchFamily="18" charset="0"/>
              </a:rPr>
              <a:t>Central</a:t>
            </a:r>
            <a:endParaRPr lang="de-CH" sz="1600" dirty="0">
              <a:latin typeface="Custom_Constantia" panose="02030602050306030303" pitchFamily="18" charset="0"/>
            </a:endParaRPr>
          </a:p>
        </p:txBody>
      </p:sp>
      <p:sp>
        <p:nvSpPr>
          <p:cNvPr id="34829" name="Rectangle 12"/>
          <p:cNvSpPr>
            <a:spLocks noChangeArrowheads="1"/>
          </p:cNvSpPr>
          <p:nvPr>
            <p:custDataLst>
              <p:tags r:id="rId11"/>
            </p:custDataLst>
          </p:nvPr>
        </p:nvSpPr>
        <p:spPr bwMode="auto">
          <a:xfrm>
            <a:off x="4195763" y="4451350"/>
            <a:ext cx="503237" cy="5762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30" name="Text Box 13"/>
          <p:cNvSpPr txBox="1">
            <a:spLocks noChangeArrowheads="1"/>
          </p:cNvSpPr>
          <p:nvPr>
            <p:custDataLst>
              <p:tags r:id="rId12"/>
            </p:custDataLst>
          </p:nvPr>
        </p:nvSpPr>
        <p:spPr bwMode="auto">
          <a:xfrm>
            <a:off x="3043238" y="5209399"/>
            <a:ext cx="720725" cy="338554"/>
          </a:xfrm>
          <a:prstGeom prst="rect">
            <a:avLst/>
          </a:prstGeom>
          <a:noFill/>
          <a:ln w="9525">
            <a:noFill/>
            <a:miter lim="800000"/>
            <a:headEnd/>
            <a:tailEnd/>
          </a:ln>
        </p:spPr>
        <p:txBody>
          <a:bodyPr>
            <a:spAutoFit/>
          </a:bodyPr>
          <a:lstStyle/>
          <a:p>
            <a:pPr>
              <a:spcBef>
                <a:spcPct val="50000"/>
              </a:spcBef>
            </a:pPr>
            <a:r>
              <a:rPr lang="de-CH" sz="1600" i="1" dirty="0" smtClean="0">
                <a:solidFill>
                  <a:srgbClr val="3333FF"/>
                </a:solidFill>
                <a:latin typeface="Custom_Constantia" panose="02030602050306030303" pitchFamily="18" charset="0"/>
              </a:rPr>
              <a:t>item</a:t>
            </a:r>
            <a:endParaRPr lang="de-CH" sz="1600" i="1" dirty="0">
              <a:solidFill>
                <a:srgbClr val="3333FF"/>
              </a:solidFill>
              <a:latin typeface="Custom_Constantia" panose="02030602050306030303" pitchFamily="18" charset="0"/>
            </a:endParaRPr>
          </a:p>
        </p:txBody>
      </p:sp>
      <p:sp>
        <p:nvSpPr>
          <p:cNvPr id="34831" name="Text Box 14"/>
          <p:cNvSpPr txBox="1">
            <a:spLocks noChangeArrowheads="1"/>
          </p:cNvSpPr>
          <p:nvPr>
            <p:custDataLst>
              <p:tags r:id="rId13"/>
            </p:custDataLst>
          </p:nvPr>
        </p:nvSpPr>
        <p:spPr bwMode="auto">
          <a:xfrm>
            <a:off x="4210050" y="5199874"/>
            <a:ext cx="7207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right</a:t>
            </a:r>
            <a:endParaRPr lang="de-CH" sz="1600" i="1" dirty="0">
              <a:solidFill>
                <a:srgbClr val="3333FF"/>
              </a:solidFill>
              <a:latin typeface="Custom_Constantia" panose="02030602050306030303" pitchFamily="18" charset="0"/>
            </a:endParaRPr>
          </a:p>
        </p:txBody>
      </p:sp>
      <p:sp>
        <p:nvSpPr>
          <p:cNvPr id="34832" name="Rectangle 15"/>
          <p:cNvSpPr>
            <a:spLocks noChangeArrowheads="1"/>
          </p:cNvSpPr>
          <p:nvPr>
            <p:custDataLst>
              <p:tags r:id="rId14"/>
            </p:custDataLst>
          </p:nvPr>
        </p:nvSpPr>
        <p:spPr bwMode="auto">
          <a:xfrm>
            <a:off x="5422900" y="4448175"/>
            <a:ext cx="1368425" cy="576263"/>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33" name="Text Box 16"/>
          <p:cNvSpPr txBox="1">
            <a:spLocks noChangeArrowheads="1"/>
          </p:cNvSpPr>
          <p:nvPr>
            <p:custDataLst>
              <p:tags r:id="rId15"/>
            </p:custDataLst>
          </p:nvPr>
        </p:nvSpPr>
        <p:spPr bwMode="auto">
          <a:xfrm>
            <a:off x="5608638" y="4388662"/>
            <a:ext cx="1439862" cy="584775"/>
          </a:xfrm>
          <a:prstGeom prst="rect">
            <a:avLst/>
          </a:prstGeom>
          <a:noFill/>
          <a:ln w="9525">
            <a:noFill/>
            <a:miter lim="800000"/>
            <a:headEnd/>
            <a:tailEnd/>
          </a:ln>
        </p:spPr>
        <p:txBody>
          <a:bodyPr>
            <a:spAutoFit/>
          </a:bodyPr>
          <a:lstStyle/>
          <a:p>
            <a:pPr>
              <a:spcBef>
                <a:spcPct val="50000"/>
              </a:spcBef>
            </a:pPr>
            <a:r>
              <a:rPr lang="de-CH" sz="1600" dirty="0" smtClean="0">
                <a:latin typeface="Custom_Constantia" panose="02030602050306030303" pitchFamily="18" charset="0"/>
              </a:rPr>
              <a:t>Haupt-</a:t>
            </a:r>
            <a:br>
              <a:rPr lang="de-CH" sz="1600" dirty="0" smtClean="0">
                <a:latin typeface="Custom_Constantia" panose="02030602050306030303" pitchFamily="18" charset="0"/>
              </a:rPr>
            </a:br>
            <a:r>
              <a:rPr lang="de-CH" sz="1600" dirty="0" err="1" smtClean="0">
                <a:latin typeface="Custom_Constantia" panose="02030602050306030303" pitchFamily="18" charset="0"/>
              </a:rPr>
              <a:t>bahnhof</a:t>
            </a:r>
            <a:endParaRPr lang="de-CH" sz="1600" dirty="0">
              <a:latin typeface="Custom_Constantia" panose="02030602050306030303" pitchFamily="18" charset="0"/>
            </a:endParaRPr>
          </a:p>
        </p:txBody>
      </p:sp>
      <p:sp>
        <p:nvSpPr>
          <p:cNvPr id="34834" name="Rectangle 17"/>
          <p:cNvSpPr>
            <a:spLocks noChangeArrowheads="1"/>
          </p:cNvSpPr>
          <p:nvPr>
            <p:custDataLst>
              <p:tags r:id="rId16"/>
            </p:custDataLst>
          </p:nvPr>
        </p:nvSpPr>
        <p:spPr bwMode="auto">
          <a:xfrm>
            <a:off x="6791325" y="4448175"/>
            <a:ext cx="503238" cy="5762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35" name="Text Box 18"/>
          <p:cNvSpPr txBox="1">
            <a:spLocks noChangeArrowheads="1"/>
          </p:cNvSpPr>
          <p:nvPr>
            <p:custDataLst>
              <p:tags r:id="rId17"/>
            </p:custDataLst>
          </p:nvPr>
        </p:nvSpPr>
        <p:spPr bwMode="auto">
          <a:xfrm>
            <a:off x="5638800" y="5206224"/>
            <a:ext cx="720725" cy="338554"/>
          </a:xfrm>
          <a:prstGeom prst="rect">
            <a:avLst/>
          </a:prstGeom>
          <a:noFill/>
          <a:ln w="9525">
            <a:noFill/>
            <a:miter lim="800000"/>
            <a:headEnd/>
            <a:tailEnd/>
          </a:ln>
        </p:spPr>
        <p:txBody>
          <a:bodyPr>
            <a:spAutoFit/>
          </a:bodyPr>
          <a:lstStyle/>
          <a:p>
            <a:pPr>
              <a:spcBef>
                <a:spcPct val="50000"/>
              </a:spcBef>
            </a:pPr>
            <a:r>
              <a:rPr lang="de-CH" sz="1600" i="1" dirty="0" smtClean="0">
                <a:solidFill>
                  <a:srgbClr val="3333FF"/>
                </a:solidFill>
                <a:latin typeface="Custom_Constantia" panose="02030602050306030303" pitchFamily="18" charset="0"/>
              </a:rPr>
              <a:t>item</a:t>
            </a:r>
            <a:endParaRPr lang="de-CH" sz="1600" i="1" dirty="0">
              <a:solidFill>
                <a:srgbClr val="3333FF"/>
              </a:solidFill>
              <a:latin typeface="Custom_Constantia" panose="02030602050306030303" pitchFamily="18" charset="0"/>
            </a:endParaRPr>
          </a:p>
        </p:txBody>
      </p:sp>
      <p:sp>
        <p:nvSpPr>
          <p:cNvPr id="34836" name="Text Box 19"/>
          <p:cNvSpPr txBox="1">
            <a:spLocks noChangeArrowheads="1"/>
          </p:cNvSpPr>
          <p:nvPr>
            <p:custDataLst>
              <p:tags r:id="rId18"/>
            </p:custDataLst>
          </p:nvPr>
        </p:nvSpPr>
        <p:spPr bwMode="auto">
          <a:xfrm>
            <a:off x="6805613" y="5196699"/>
            <a:ext cx="7207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right</a:t>
            </a:r>
            <a:endParaRPr lang="de-CH" sz="1600" i="1" dirty="0">
              <a:solidFill>
                <a:srgbClr val="3333FF"/>
              </a:solidFill>
              <a:latin typeface="Custom_Constantia" panose="02030602050306030303" pitchFamily="18" charset="0"/>
            </a:endParaRPr>
          </a:p>
        </p:txBody>
      </p:sp>
      <p:sp>
        <p:nvSpPr>
          <p:cNvPr id="34837" name="Line 20"/>
          <p:cNvSpPr>
            <a:spLocks noChangeShapeType="1"/>
          </p:cNvSpPr>
          <p:nvPr>
            <p:custDataLst>
              <p:tags r:id="rId19"/>
            </p:custDataLst>
          </p:nvPr>
        </p:nvSpPr>
        <p:spPr bwMode="auto">
          <a:xfrm>
            <a:off x="4529138" y="4724400"/>
            <a:ext cx="776287"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4838" name="Line 21"/>
          <p:cNvSpPr>
            <a:spLocks noChangeShapeType="1"/>
          </p:cNvSpPr>
          <p:nvPr>
            <p:custDataLst>
              <p:tags r:id="rId20"/>
            </p:custDataLst>
          </p:nvPr>
        </p:nvSpPr>
        <p:spPr bwMode="auto">
          <a:xfrm>
            <a:off x="7148513" y="4724400"/>
            <a:ext cx="952500" cy="0"/>
          </a:xfrm>
          <a:prstGeom prst="line">
            <a:avLst/>
          </a:prstGeom>
          <a:noFill/>
          <a:ln w="19050">
            <a:solidFill>
              <a:schemeClr val="tx1"/>
            </a:solidFill>
            <a:round/>
            <a:headEnd/>
            <a:tailEnd/>
          </a:ln>
        </p:spPr>
        <p:txBody>
          <a:bodyPr/>
          <a:lstStyle/>
          <a:p>
            <a:endParaRPr lang="de-CH" dirty="0">
              <a:latin typeface="Custom_Constantia" panose="02030602050306030303" pitchFamily="18" charset="0"/>
            </a:endParaRPr>
          </a:p>
        </p:txBody>
      </p:sp>
      <p:sp>
        <p:nvSpPr>
          <p:cNvPr id="34839" name="Line 22"/>
          <p:cNvSpPr>
            <a:spLocks noChangeShapeType="1"/>
          </p:cNvSpPr>
          <p:nvPr>
            <p:custDataLst>
              <p:tags r:id="rId21"/>
            </p:custDataLst>
          </p:nvPr>
        </p:nvSpPr>
        <p:spPr bwMode="auto">
          <a:xfrm flipH="1">
            <a:off x="7970838" y="4492625"/>
            <a:ext cx="336550" cy="506413"/>
          </a:xfrm>
          <a:prstGeom prst="line">
            <a:avLst/>
          </a:prstGeom>
          <a:noFill/>
          <a:ln w="57150">
            <a:solidFill>
              <a:schemeClr val="tx1"/>
            </a:solidFill>
            <a:prstDash val="sysDot"/>
            <a:round/>
            <a:headEnd/>
            <a:tailEnd/>
          </a:ln>
        </p:spPr>
        <p:txBody>
          <a:bodyPr/>
          <a:lstStyle/>
          <a:p>
            <a:endParaRPr lang="de-CH" dirty="0">
              <a:latin typeface="Custom_Constantia" panose="02030602050306030303" pitchFamily="18" charset="0"/>
            </a:endParaRPr>
          </a:p>
        </p:txBody>
      </p:sp>
      <p:sp>
        <p:nvSpPr>
          <p:cNvPr id="34840" name="Text Box 23"/>
          <p:cNvSpPr txBox="1">
            <a:spLocks noChangeArrowheads="1"/>
          </p:cNvSpPr>
          <p:nvPr>
            <p:custDataLst>
              <p:tags r:id="rId22"/>
            </p:custDataLst>
          </p:nvPr>
        </p:nvSpPr>
        <p:spPr bwMode="auto">
          <a:xfrm>
            <a:off x="569913" y="5881688"/>
            <a:ext cx="1411287" cy="336550"/>
          </a:xfrm>
          <a:prstGeom prst="rect">
            <a:avLst/>
          </a:prstGeom>
          <a:noFill/>
          <a:ln w="9525">
            <a:noFill/>
            <a:miter lim="800000"/>
            <a:headEnd/>
            <a:tailEnd/>
          </a:ln>
        </p:spPr>
        <p:txBody>
          <a:bodyPr>
            <a:spAutoFit/>
          </a:bodyPr>
          <a:lstStyle/>
          <a:p>
            <a:pPr>
              <a:spcBef>
                <a:spcPct val="50000"/>
              </a:spcBef>
            </a:pPr>
            <a:r>
              <a:rPr lang="de-CH" sz="1600" dirty="0" smtClean="0">
                <a:solidFill>
                  <a:srgbClr val="3333FF"/>
                </a:solidFill>
                <a:latin typeface="Custom_Constantia" panose="02030602050306030303" pitchFamily="18" charset="0"/>
              </a:rPr>
              <a:t>(</a:t>
            </a:r>
            <a:r>
              <a:rPr lang="de-CH" sz="1600" i="1" dirty="0" smtClean="0">
                <a:solidFill>
                  <a:srgbClr val="3333FF"/>
                </a:solidFill>
                <a:latin typeface="Custom_Constantia" panose="02030602050306030303" pitchFamily="18" charset="0"/>
              </a:rPr>
              <a:t>LINKABLE</a:t>
            </a:r>
            <a:r>
              <a:rPr lang="de-CH" sz="1600" dirty="0" smtClean="0">
                <a:solidFill>
                  <a:srgbClr val="3333FF"/>
                </a:solidFill>
                <a:latin typeface="Custom_Constantia" panose="02030602050306030303" pitchFamily="18" charset="0"/>
              </a:rPr>
              <a:t>)</a:t>
            </a:r>
            <a:endParaRPr lang="de-CH" sz="1600" dirty="0">
              <a:solidFill>
                <a:srgbClr val="3333FF"/>
              </a:solidFill>
              <a:latin typeface="Custom_Constantia" panose="02030602050306030303" pitchFamily="18" charset="0"/>
            </a:endParaRPr>
          </a:p>
        </p:txBody>
      </p:sp>
      <p:sp>
        <p:nvSpPr>
          <p:cNvPr id="34841" name="Text Box 24"/>
          <p:cNvSpPr txBox="1">
            <a:spLocks noChangeArrowheads="1"/>
          </p:cNvSpPr>
          <p:nvPr>
            <p:custDataLst>
              <p:tags r:id="rId23"/>
            </p:custDataLst>
          </p:nvPr>
        </p:nvSpPr>
        <p:spPr bwMode="auto">
          <a:xfrm>
            <a:off x="3132138" y="5881688"/>
            <a:ext cx="1411287" cy="336550"/>
          </a:xfrm>
          <a:prstGeom prst="rect">
            <a:avLst/>
          </a:prstGeom>
          <a:noFill/>
          <a:ln w="9525">
            <a:noFill/>
            <a:miter lim="800000"/>
            <a:headEnd/>
            <a:tailEnd/>
          </a:ln>
        </p:spPr>
        <p:txBody>
          <a:bodyPr>
            <a:spAutoFit/>
          </a:bodyPr>
          <a:lstStyle/>
          <a:p>
            <a:pPr>
              <a:spcBef>
                <a:spcPct val="50000"/>
              </a:spcBef>
            </a:pPr>
            <a:r>
              <a:rPr lang="de-CH" sz="1600" dirty="0" smtClean="0">
                <a:solidFill>
                  <a:srgbClr val="3333FF"/>
                </a:solidFill>
                <a:latin typeface="Custom_Constantia" panose="02030602050306030303" pitchFamily="18" charset="0"/>
              </a:rPr>
              <a:t>(</a:t>
            </a:r>
            <a:r>
              <a:rPr lang="de-CH" sz="1600" i="1" dirty="0" smtClean="0">
                <a:solidFill>
                  <a:srgbClr val="3333FF"/>
                </a:solidFill>
                <a:latin typeface="Custom_Constantia" panose="02030602050306030303" pitchFamily="18" charset="0"/>
              </a:rPr>
              <a:t>LINKABLE</a:t>
            </a:r>
            <a:r>
              <a:rPr lang="de-CH" sz="1600" dirty="0" smtClean="0">
                <a:solidFill>
                  <a:srgbClr val="3333FF"/>
                </a:solidFill>
                <a:latin typeface="Custom_Constantia" panose="02030602050306030303" pitchFamily="18" charset="0"/>
              </a:rPr>
              <a:t>)</a:t>
            </a:r>
            <a:endParaRPr lang="de-CH" sz="1600" dirty="0">
              <a:solidFill>
                <a:srgbClr val="3333FF"/>
              </a:solidFill>
              <a:latin typeface="Custom_Constantia" panose="02030602050306030303" pitchFamily="18" charset="0"/>
            </a:endParaRPr>
          </a:p>
        </p:txBody>
      </p:sp>
      <p:sp>
        <p:nvSpPr>
          <p:cNvPr id="34842" name="Text Box 25"/>
          <p:cNvSpPr txBox="1">
            <a:spLocks noChangeArrowheads="1"/>
          </p:cNvSpPr>
          <p:nvPr>
            <p:custDataLst>
              <p:tags r:id="rId24"/>
            </p:custDataLst>
          </p:nvPr>
        </p:nvSpPr>
        <p:spPr bwMode="auto">
          <a:xfrm>
            <a:off x="5653088" y="5881688"/>
            <a:ext cx="1411287" cy="336550"/>
          </a:xfrm>
          <a:prstGeom prst="rect">
            <a:avLst/>
          </a:prstGeom>
          <a:noFill/>
          <a:ln w="9525">
            <a:noFill/>
            <a:miter lim="800000"/>
            <a:headEnd/>
            <a:tailEnd/>
          </a:ln>
        </p:spPr>
        <p:txBody>
          <a:bodyPr>
            <a:spAutoFit/>
          </a:bodyPr>
          <a:lstStyle/>
          <a:p>
            <a:pPr>
              <a:spcBef>
                <a:spcPct val="50000"/>
              </a:spcBef>
            </a:pPr>
            <a:r>
              <a:rPr lang="de-CH" sz="1600" dirty="0" smtClean="0">
                <a:solidFill>
                  <a:srgbClr val="3333FF"/>
                </a:solidFill>
                <a:latin typeface="Custom_Constantia" panose="02030602050306030303" pitchFamily="18" charset="0"/>
              </a:rPr>
              <a:t>(</a:t>
            </a:r>
            <a:r>
              <a:rPr lang="de-CH" sz="1600" i="1" dirty="0" smtClean="0">
                <a:solidFill>
                  <a:srgbClr val="3333FF"/>
                </a:solidFill>
                <a:latin typeface="Custom_Constantia" panose="02030602050306030303" pitchFamily="18" charset="0"/>
              </a:rPr>
              <a:t>LINKABLE</a:t>
            </a:r>
            <a:r>
              <a:rPr lang="de-CH" sz="1600" dirty="0" smtClean="0">
                <a:solidFill>
                  <a:srgbClr val="3333FF"/>
                </a:solidFill>
                <a:latin typeface="Custom_Constantia" panose="02030602050306030303" pitchFamily="18" charset="0"/>
              </a:rPr>
              <a:t>)</a:t>
            </a:r>
            <a:endParaRPr lang="de-CH" sz="1600" dirty="0">
              <a:solidFill>
                <a:srgbClr val="3333FF"/>
              </a:solidFill>
              <a:latin typeface="Custom_Constantia" panose="02030602050306030303" pitchFamily="18" charset="0"/>
            </a:endParaRPr>
          </a:p>
        </p:txBody>
      </p:sp>
      <p:sp>
        <p:nvSpPr>
          <p:cNvPr id="34843" name="Rectangle 26"/>
          <p:cNvSpPr>
            <a:spLocks noChangeArrowheads="1"/>
          </p:cNvSpPr>
          <p:nvPr>
            <p:custDataLst>
              <p:tags r:id="rId25"/>
            </p:custDataLst>
          </p:nvPr>
        </p:nvSpPr>
        <p:spPr bwMode="auto">
          <a:xfrm>
            <a:off x="2989263" y="1557338"/>
            <a:ext cx="865187" cy="431800"/>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44" name="Rectangle 27"/>
          <p:cNvSpPr>
            <a:spLocks noChangeArrowheads="1"/>
          </p:cNvSpPr>
          <p:nvPr>
            <p:custDataLst>
              <p:tags r:id="rId26"/>
            </p:custDataLst>
          </p:nvPr>
        </p:nvSpPr>
        <p:spPr bwMode="auto">
          <a:xfrm>
            <a:off x="2989263" y="1989138"/>
            <a:ext cx="865187" cy="431800"/>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4846" name="Text Box 29"/>
          <p:cNvSpPr txBox="1">
            <a:spLocks noChangeArrowheads="1"/>
          </p:cNvSpPr>
          <p:nvPr>
            <p:custDataLst>
              <p:tags r:id="rId27"/>
            </p:custDataLst>
          </p:nvPr>
        </p:nvSpPr>
        <p:spPr bwMode="auto">
          <a:xfrm>
            <a:off x="1090894" y="1845487"/>
            <a:ext cx="2520950"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first_element</a:t>
            </a:r>
            <a:endParaRPr lang="de-CH" sz="1600" i="1" dirty="0">
              <a:solidFill>
                <a:srgbClr val="3333FF"/>
              </a:solidFill>
              <a:latin typeface="Custom_Constantia" panose="02030602050306030303" pitchFamily="18" charset="0"/>
            </a:endParaRPr>
          </a:p>
        </p:txBody>
      </p:sp>
      <p:sp>
        <p:nvSpPr>
          <p:cNvPr id="34847" name="Text Box 30"/>
          <p:cNvSpPr txBox="1">
            <a:spLocks noChangeArrowheads="1"/>
          </p:cNvSpPr>
          <p:nvPr>
            <p:custDataLst>
              <p:tags r:id="rId28"/>
            </p:custDataLst>
          </p:nvPr>
        </p:nvSpPr>
        <p:spPr bwMode="auto">
          <a:xfrm>
            <a:off x="3954269" y="1833792"/>
            <a:ext cx="2520950"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last_element</a:t>
            </a:r>
            <a:endParaRPr lang="de-CH" sz="1600" i="1" dirty="0">
              <a:solidFill>
                <a:srgbClr val="3333FF"/>
              </a:solidFill>
              <a:latin typeface="Custom_Constantia" panose="02030602050306030303" pitchFamily="18" charset="0"/>
            </a:endParaRPr>
          </a:p>
        </p:txBody>
      </p:sp>
      <p:sp>
        <p:nvSpPr>
          <p:cNvPr id="34849" name="Line 32"/>
          <p:cNvSpPr>
            <a:spLocks noChangeShapeType="1"/>
          </p:cNvSpPr>
          <p:nvPr>
            <p:custDataLst>
              <p:tags r:id="rId29"/>
            </p:custDataLst>
          </p:nvPr>
        </p:nvSpPr>
        <p:spPr bwMode="auto">
          <a:xfrm flipH="1">
            <a:off x="900113" y="1844675"/>
            <a:ext cx="2232025" cy="0"/>
          </a:xfrm>
          <a:prstGeom prst="line">
            <a:avLst/>
          </a:prstGeom>
          <a:noFill/>
          <a:ln w="9525">
            <a:solidFill>
              <a:srgbClr val="3333FF"/>
            </a:solidFill>
            <a:round/>
            <a:headEnd/>
            <a:tailEnd/>
          </a:ln>
        </p:spPr>
        <p:txBody>
          <a:bodyPr/>
          <a:lstStyle/>
          <a:p>
            <a:endParaRPr lang="de-CH" dirty="0">
              <a:latin typeface="Custom_Constantia" panose="02030602050306030303" pitchFamily="18" charset="0"/>
            </a:endParaRPr>
          </a:p>
        </p:txBody>
      </p:sp>
      <p:sp>
        <p:nvSpPr>
          <p:cNvPr id="34850" name="Line 33"/>
          <p:cNvSpPr>
            <a:spLocks noChangeShapeType="1"/>
          </p:cNvSpPr>
          <p:nvPr>
            <p:custDataLst>
              <p:tags r:id="rId30"/>
            </p:custDataLst>
          </p:nvPr>
        </p:nvSpPr>
        <p:spPr bwMode="auto">
          <a:xfrm>
            <a:off x="900113" y="1844675"/>
            <a:ext cx="0" cy="2520950"/>
          </a:xfrm>
          <a:prstGeom prst="line">
            <a:avLst/>
          </a:prstGeom>
          <a:noFill/>
          <a:ln w="9525">
            <a:solidFill>
              <a:srgbClr val="3333FF"/>
            </a:solidFill>
            <a:round/>
            <a:headEnd/>
            <a:tailEnd type="triangle" w="med" len="med"/>
          </a:ln>
        </p:spPr>
        <p:txBody>
          <a:bodyPr/>
          <a:lstStyle/>
          <a:p>
            <a:endParaRPr lang="de-CH" dirty="0">
              <a:latin typeface="Custom_Constantia" panose="02030602050306030303" pitchFamily="18" charset="0"/>
            </a:endParaRPr>
          </a:p>
        </p:txBody>
      </p:sp>
      <p:sp>
        <p:nvSpPr>
          <p:cNvPr id="34851" name="Text Box 34"/>
          <p:cNvSpPr txBox="1">
            <a:spLocks noChangeArrowheads="1"/>
          </p:cNvSpPr>
          <p:nvPr>
            <p:custDataLst>
              <p:tags r:id="rId31"/>
            </p:custDataLst>
          </p:nvPr>
        </p:nvSpPr>
        <p:spPr bwMode="auto">
          <a:xfrm>
            <a:off x="2138363" y="1162862"/>
            <a:ext cx="9366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count</a:t>
            </a:r>
            <a:endParaRPr lang="de-CH" sz="1600" i="1" dirty="0">
              <a:solidFill>
                <a:srgbClr val="3333FF"/>
              </a:solidFill>
              <a:latin typeface="Custom_Constantia" panose="02030602050306030303" pitchFamily="18" charset="0"/>
            </a:endParaRPr>
          </a:p>
        </p:txBody>
      </p:sp>
      <p:sp>
        <p:nvSpPr>
          <p:cNvPr id="34852" name="Text Box 35"/>
          <p:cNvSpPr txBox="1">
            <a:spLocks noChangeArrowheads="1"/>
          </p:cNvSpPr>
          <p:nvPr>
            <p:custDataLst>
              <p:tags r:id="rId32"/>
            </p:custDataLst>
          </p:nvPr>
        </p:nvSpPr>
        <p:spPr bwMode="auto">
          <a:xfrm>
            <a:off x="3078163" y="1125538"/>
            <a:ext cx="936625" cy="396875"/>
          </a:xfrm>
          <a:prstGeom prst="rect">
            <a:avLst/>
          </a:prstGeom>
          <a:noFill/>
          <a:ln w="9525">
            <a:noFill/>
            <a:miter lim="800000"/>
            <a:headEnd/>
            <a:tailEnd/>
          </a:ln>
        </p:spPr>
        <p:txBody>
          <a:bodyPr>
            <a:spAutoFit/>
          </a:bodyPr>
          <a:lstStyle/>
          <a:p>
            <a:pPr>
              <a:spcBef>
                <a:spcPct val="50000"/>
              </a:spcBef>
            </a:pPr>
            <a:r>
              <a:rPr lang="de-CH" sz="2000" dirty="0" smtClean="0">
                <a:solidFill>
                  <a:srgbClr val="990000"/>
                </a:solidFill>
                <a:latin typeface="Custom_Constantia" panose="02030602050306030303" pitchFamily="18" charset="0"/>
              </a:rPr>
              <a:t>3</a:t>
            </a:r>
            <a:endParaRPr lang="de-CH" sz="2000" dirty="0">
              <a:solidFill>
                <a:srgbClr val="990000"/>
              </a:solidFill>
              <a:latin typeface="Custom_Constantia" panose="02030602050306030303" pitchFamily="18" charset="0"/>
            </a:endParaRPr>
          </a:p>
        </p:txBody>
      </p:sp>
      <p:sp>
        <p:nvSpPr>
          <p:cNvPr id="448548" name="Rectangle 36"/>
          <p:cNvSpPr>
            <a:spLocks noChangeArrowheads="1"/>
          </p:cNvSpPr>
          <p:nvPr>
            <p:custDataLst>
              <p:tags r:id="rId33"/>
            </p:custDataLst>
          </p:nvPr>
        </p:nvSpPr>
        <p:spPr bwMode="auto">
          <a:xfrm>
            <a:off x="6948488" y="2003425"/>
            <a:ext cx="1368425" cy="576263"/>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448549" name="Text Box 37"/>
          <p:cNvSpPr txBox="1">
            <a:spLocks noChangeArrowheads="1"/>
          </p:cNvSpPr>
          <p:nvPr>
            <p:custDataLst>
              <p:tags r:id="rId34"/>
            </p:custDataLst>
          </p:nvPr>
        </p:nvSpPr>
        <p:spPr bwMode="auto">
          <a:xfrm>
            <a:off x="7119938" y="1972487"/>
            <a:ext cx="1439862" cy="584775"/>
          </a:xfrm>
          <a:prstGeom prst="rect">
            <a:avLst/>
          </a:prstGeom>
          <a:noFill/>
          <a:ln w="9525">
            <a:noFill/>
            <a:miter lim="800000"/>
            <a:headEnd/>
            <a:tailEnd/>
          </a:ln>
        </p:spPr>
        <p:txBody>
          <a:bodyPr>
            <a:spAutoFit/>
          </a:bodyPr>
          <a:lstStyle/>
          <a:p>
            <a:pPr>
              <a:spcBef>
                <a:spcPct val="50000"/>
              </a:spcBef>
            </a:pPr>
            <a:r>
              <a:rPr lang="de-CH" sz="1600" dirty="0" smtClean="0">
                <a:latin typeface="Custom_Constantia" panose="02030602050306030303" pitchFamily="18" charset="0"/>
              </a:rPr>
              <a:t>Parade-</a:t>
            </a:r>
            <a:br>
              <a:rPr lang="de-CH" sz="1600" dirty="0" smtClean="0">
                <a:latin typeface="Custom_Constantia" panose="02030602050306030303" pitchFamily="18" charset="0"/>
              </a:rPr>
            </a:br>
            <a:r>
              <a:rPr lang="de-CH" sz="1600" dirty="0" smtClean="0">
                <a:latin typeface="Custom_Constantia" panose="02030602050306030303" pitchFamily="18" charset="0"/>
              </a:rPr>
              <a:t>platz</a:t>
            </a:r>
            <a:endParaRPr lang="de-CH" sz="1600" dirty="0">
              <a:latin typeface="Custom_Constantia" panose="02030602050306030303" pitchFamily="18" charset="0"/>
            </a:endParaRPr>
          </a:p>
        </p:txBody>
      </p:sp>
      <p:sp>
        <p:nvSpPr>
          <p:cNvPr id="448550" name="Rectangle 38"/>
          <p:cNvSpPr>
            <a:spLocks noChangeArrowheads="1"/>
          </p:cNvSpPr>
          <p:nvPr>
            <p:custDataLst>
              <p:tags r:id="rId35"/>
            </p:custDataLst>
          </p:nvPr>
        </p:nvSpPr>
        <p:spPr bwMode="auto">
          <a:xfrm>
            <a:off x="8316913" y="2003425"/>
            <a:ext cx="503237" cy="5762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448551" name="Line 39"/>
          <p:cNvSpPr>
            <a:spLocks noChangeShapeType="1"/>
          </p:cNvSpPr>
          <p:nvPr>
            <p:custDataLst>
              <p:tags r:id="rId36"/>
            </p:custDataLst>
          </p:nvPr>
        </p:nvSpPr>
        <p:spPr bwMode="auto">
          <a:xfrm flipV="1">
            <a:off x="7019924" y="2584450"/>
            <a:ext cx="0" cy="1997075"/>
          </a:xfrm>
          <a:prstGeom prst="line">
            <a:avLst/>
          </a:prstGeom>
          <a:noFill/>
          <a:ln w="28575">
            <a:solidFill>
              <a:srgbClr val="990000"/>
            </a:solidFill>
            <a:round/>
            <a:headEnd/>
            <a:tailEnd type="stealth" w="lg" len="lg"/>
          </a:ln>
        </p:spPr>
        <p:txBody>
          <a:bodyPr/>
          <a:lstStyle/>
          <a:p>
            <a:endParaRPr lang="de-CH" dirty="0">
              <a:latin typeface="Custom_Constantia" panose="02030602050306030303" pitchFamily="18" charset="0"/>
            </a:endParaRPr>
          </a:p>
        </p:txBody>
      </p:sp>
      <p:grpSp>
        <p:nvGrpSpPr>
          <p:cNvPr id="2" name="Group 40"/>
          <p:cNvGrpSpPr>
            <a:grpSpLocks/>
          </p:cNvGrpSpPr>
          <p:nvPr>
            <p:custDataLst>
              <p:tags r:id="rId37"/>
            </p:custDataLst>
          </p:nvPr>
        </p:nvGrpSpPr>
        <p:grpSpPr bwMode="auto">
          <a:xfrm>
            <a:off x="7451725" y="4581525"/>
            <a:ext cx="396875" cy="236538"/>
            <a:chOff x="3492" y="913"/>
            <a:chExt cx="454" cy="262"/>
          </a:xfrm>
        </p:grpSpPr>
        <p:sp>
          <p:nvSpPr>
            <p:cNvPr id="34874" name="Line 41"/>
            <p:cNvSpPr>
              <a:spLocks noChangeShapeType="1"/>
            </p:cNvSpPr>
            <p:nvPr>
              <p:custDataLst>
                <p:tags r:id="rId54"/>
              </p:custDataLst>
            </p:nvPr>
          </p:nvSpPr>
          <p:spPr bwMode="auto">
            <a:xfrm flipH="1">
              <a:off x="3492" y="913"/>
              <a:ext cx="454" cy="262"/>
            </a:xfrm>
            <a:prstGeom prst="line">
              <a:avLst/>
            </a:prstGeom>
            <a:noFill/>
            <a:ln w="76200">
              <a:solidFill>
                <a:srgbClr val="990000"/>
              </a:solidFill>
              <a:round/>
              <a:headEnd/>
              <a:tailEnd/>
            </a:ln>
          </p:spPr>
          <p:txBody>
            <a:bodyPr/>
            <a:lstStyle/>
            <a:p>
              <a:endParaRPr lang="de-CH" dirty="0">
                <a:latin typeface="Custom_Constantia" panose="02030602050306030303" pitchFamily="18" charset="0"/>
              </a:endParaRPr>
            </a:p>
          </p:txBody>
        </p:sp>
        <p:sp>
          <p:nvSpPr>
            <p:cNvPr id="34875" name="Line 42"/>
            <p:cNvSpPr>
              <a:spLocks noChangeShapeType="1"/>
            </p:cNvSpPr>
            <p:nvPr>
              <p:custDataLst>
                <p:tags r:id="rId55"/>
              </p:custDataLst>
            </p:nvPr>
          </p:nvSpPr>
          <p:spPr bwMode="auto">
            <a:xfrm>
              <a:off x="3492" y="913"/>
              <a:ext cx="454" cy="262"/>
            </a:xfrm>
            <a:prstGeom prst="line">
              <a:avLst/>
            </a:prstGeom>
            <a:noFill/>
            <a:ln w="76200">
              <a:solidFill>
                <a:srgbClr val="990000"/>
              </a:solidFill>
              <a:round/>
              <a:headEnd/>
              <a:tailEnd/>
            </a:ln>
          </p:spPr>
          <p:txBody>
            <a:bodyPr/>
            <a:lstStyle/>
            <a:p>
              <a:endParaRPr lang="de-CH" dirty="0">
                <a:latin typeface="Custom_Constantia" panose="02030602050306030303" pitchFamily="18" charset="0"/>
              </a:endParaRPr>
            </a:p>
          </p:txBody>
        </p:sp>
      </p:grpSp>
      <p:sp>
        <p:nvSpPr>
          <p:cNvPr id="448556" name="Text Box 44"/>
          <p:cNvSpPr txBox="1">
            <a:spLocks noChangeArrowheads="1"/>
          </p:cNvSpPr>
          <p:nvPr>
            <p:custDataLst>
              <p:tags r:id="rId38"/>
            </p:custDataLst>
          </p:nvPr>
        </p:nvSpPr>
        <p:spPr bwMode="auto">
          <a:xfrm>
            <a:off x="7262813" y="1519238"/>
            <a:ext cx="720725" cy="336550"/>
          </a:xfrm>
          <a:prstGeom prst="rect">
            <a:avLst/>
          </a:prstGeom>
          <a:noFill/>
          <a:ln w="9525">
            <a:noFill/>
            <a:miter lim="800000"/>
            <a:headEnd/>
            <a:tailEnd/>
          </a:ln>
        </p:spPr>
        <p:txBody>
          <a:bodyPr>
            <a:spAutoFit/>
          </a:bodyPr>
          <a:lstStyle/>
          <a:p>
            <a:pPr>
              <a:spcBef>
                <a:spcPct val="50000"/>
              </a:spcBef>
            </a:pPr>
            <a:r>
              <a:rPr lang="de-CH" sz="1600" i="1" dirty="0" smtClean="0">
                <a:solidFill>
                  <a:srgbClr val="3333FF"/>
                </a:solidFill>
                <a:latin typeface="Custom_Constantia" panose="02030602050306030303" pitchFamily="18" charset="0"/>
              </a:rPr>
              <a:t>item</a:t>
            </a:r>
            <a:endParaRPr lang="de-CH" sz="1600" i="1" dirty="0">
              <a:solidFill>
                <a:srgbClr val="3333FF"/>
              </a:solidFill>
              <a:latin typeface="Custom_Constantia" panose="02030602050306030303" pitchFamily="18" charset="0"/>
            </a:endParaRPr>
          </a:p>
        </p:txBody>
      </p:sp>
      <p:sp>
        <p:nvSpPr>
          <p:cNvPr id="448557" name="Text Box 45"/>
          <p:cNvSpPr txBox="1">
            <a:spLocks noChangeArrowheads="1"/>
          </p:cNvSpPr>
          <p:nvPr>
            <p:custDataLst>
              <p:tags r:id="rId39"/>
            </p:custDataLst>
          </p:nvPr>
        </p:nvSpPr>
        <p:spPr bwMode="auto">
          <a:xfrm>
            <a:off x="8243888" y="1509713"/>
            <a:ext cx="720725" cy="338554"/>
          </a:xfrm>
          <a:prstGeom prst="rect">
            <a:avLst/>
          </a:prstGeom>
          <a:noFill/>
          <a:ln w="9525">
            <a:noFill/>
            <a:miter lim="800000"/>
            <a:headEnd/>
            <a:tailEnd/>
          </a:ln>
        </p:spPr>
        <p:txBody>
          <a:bodyPr>
            <a:spAutoFit/>
          </a:bodyPr>
          <a:lstStyle/>
          <a:p>
            <a:pPr>
              <a:spcBef>
                <a:spcPct val="50000"/>
              </a:spcBef>
            </a:pPr>
            <a:r>
              <a:rPr lang="de-CH" sz="1600" i="1" dirty="0" err="1" smtClean="0">
                <a:solidFill>
                  <a:srgbClr val="3333FF"/>
                </a:solidFill>
                <a:latin typeface="Custom_Constantia" panose="02030602050306030303" pitchFamily="18" charset="0"/>
              </a:rPr>
              <a:t>right</a:t>
            </a:r>
            <a:endParaRPr lang="de-CH" sz="1600" i="1" dirty="0">
              <a:solidFill>
                <a:srgbClr val="3333FF"/>
              </a:solidFill>
              <a:latin typeface="Custom_Constantia" panose="02030602050306030303" pitchFamily="18" charset="0"/>
            </a:endParaRPr>
          </a:p>
        </p:txBody>
      </p:sp>
      <p:sp>
        <p:nvSpPr>
          <p:cNvPr id="448558" name="Rectangle 46"/>
          <p:cNvSpPr>
            <a:spLocks noChangeArrowheads="1"/>
          </p:cNvSpPr>
          <p:nvPr>
            <p:custDataLst>
              <p:tags r:id="rId40"/>
            </p:custDataLst>
          </p:nvPr>
        </p:nvSpPr>
        <p:spPr bwMode="auto">
          <a:xfrm>
            <a:off x="5210175" y="-29111"/>
            <a:ext cx="4105275" cy="720725"/>
          </a:xfrm>
          <a:prstGeom prst="rect">
            <a:avLst/>
          </a:prstGeom>
          <a:noFill/>
          <a:ln w="9525">
            <a:noFill/>
            <a:miter lim="800000"/>
            <a:headEnd/>
            <a:tailEnd/>
          </a:ln>
        </p:spPr>
        <p:txBody>
          <a:bodyPr anchor="ctr"/>
          <a:lstStyle/>
          <a:p>
            <a:r>
              <a:rPr lang="de-CH" sz="2800" dirty="0" smtClean="0">
                <a:solidFill>
                  <a:srgbClr val="990000"/>
                </a:solidFill>
                <a:latin typeface="Custom_Constantia" panose="02030602050306030303" pitchFamily="18" charset="0"/>
              </a:rPr>
              <a:t>: Einfügen am Ende</a:t>
            </a:r>
            <a:endParaRPr lang="de-CH" sz="2800" dirty="0">
              <a:solidFill>
                <a:srgbClr val="990000"/>
              </a:solidFill>
              <a:latin typeface="Custom_Constantia" panose="02030602050306030303" pitchFamily="18" charset="0"/>
            </a:endParaRPr>
          </a:p>
        </p:txBody>
      </p:sp>
      <p:sp>
        <p:nvSpPr>
          <p:cNvPr id="448559" name="Text Box 47"/>
          <p:cNvSpPr txBox="1">
            <a:spLocks noChangeArrowheads="1"/>
          </p:cNvSpPr>
          <p:nvPr>
            <p:custDataLst>
              <p:tags r:id="rId41"/>
            </p:custDataLst>
          </p:nvPr>
        </p:nvSpPr>
        <p:spPr bwMode="auto">
          <a:xfrm>
            <a:off x="7164388" y="2708275"/>
            <a:ext cx="1411287" cy="336550"/>
          </a:xfrm>
          <a:prstGeom prst="rect">
            <a:avLst/>
          </a:prstGeom>
          <a:noFill/>
          <a:ln w="9525">
            <a:noFill/>
            <a:miter lim="800000"/>
            <a:headEnd/>
            <a:tailEnd/>
          </a:ln>
        </p:spPr>
        <p:txBody>
          <a:bodyPr>
            <a:spAutoFit/>
          </a:bodyPr>
          <a:lstStyle/>
          <a:p>
            <a:pPr>
              <a:spcBef>
                <a:spcPct val="50000"/>
              </a:spcBef>
            </a:pPr>
            <a:r>
              <a:rPr lang="de-CH" sz="1600" dirty="0" smtClean="0">
                <a:solidFill>
                  <a:srgbClr val="3333FF"/>
                </a:solidFill>
                <a:latin typeface="Custom_Constantia" panose="02030602050306030303" pitchFamily="18" charset="0"/>
              </a:rPr>
              <a:t>(</a:t>
            </a:r>
            <a:r>
              <a:rPr lang="de-CH" sz="1600" i="1" dirty="0" smtClean="0">
                <a:solidFill>
                  <a:srgbClr val="3333FF"/>
                </a:solidFill>
                <a:latin typeface="Custom_Constantia" panose="02030602050306030303" pitchFamily="18" charset="0"/>
              </a:rPr>
              <a:t>LINKABLE</a:t>
            </a:r>
            <a:r>
              <a:rPr lang="de-CH" sz="1600" dirty="0" smtClean="0">
                <a:solidFill>
                  <a:srgbClr val="3333FF"/>
                </a:solidFill>
                <a:latin typeface="Custom_Constantia" panose="02030602050306030303" pitchFamily="18" charset="0"/>
              </a:rPr>
              <a:t>)</a:t>
            </a:r>
            <a:endParaRPr lang="de-CH" sz="1600" dirty="0">
              <a:solidFill>
                <a:srgbClr val="3333FF"/>
              </a:solidFill>
              <a:latin typeface="Custom_Constantia" panose="02030602050306030303" pitchFamily="18" charset="0"/>
            </a:endParaRPr>
          </a:p>
        </p:txBody>
      </p:sp>
      <p:sp>
        <p:nvSpPr>
          <p:cNvPr id="448560" name="Line 48"/>
          <p:cNvSpPr>
            <a:spLocks noChangeShapeType="1"/>
          </p:cNvSpPr>
          <p:nvPr>
            <p:custDataLst>
              <p:tags r:id="rId42"/>
            </p:custDataLst>
          </p:nvPr>
        </p:nvSpPr>
        <p:spPr bwMode="auto">
          <a:xfrm rot="3608611">
            <a:off x="8377237" y="2555876"/>
            <a:ext cx="504825" cy="234950"/>
          </a:xfrm>
          <a:prstGeom prst="line">
            <a:avLst/>
          </a:prstGeom>
          <a:noFill/>
          <a:ln w="19050">
            <a:solidFill>
              <a:schemeClr val="tx1"/>
            </a:solidFill>
            <a:round/>
            <a:headEnd/>
            <a:tailEnd/>
          </a:ln>
        </p:spPr>
        <p:txBody>
          <a:bodyPr/>
          <a:lstStyle/>
          <a:p>
            <a:endParaRPr lang="de-CH" dirty="0">
              <a:latin typeface="Custom_Constantia" panose="02030602050306030303" pitchFamily="18" charset="0"/>
            </a:endParaRPr>
          </a:p>
        </p:txBody>
      </p:sp>
      <p:sp>
        <p:nvSpPr>
          <p:cNvPr id="448561" name="Line 49"/>
          <p:cNvSpPr>
            <a:spLocks noChangeShapeType="1"/>
          </p:cNvSpPr>
          <p:nvPr>
            <p:custDataLst>
              <p:tags r:id="rId43"/>
            </p:custDataLst>
          </p:nvPr>
        </p:nvSpPr>
        <p:spPr bwMode="auto">
          <a:xfrm rot="3608611" flipH="1" flipV="1">
            <a:off x="8612982" y="2636044"/>
            <a:ext cx="127000" cy="617537"/>
          </a:xfrm>
          <a:prstGeom prst="line">
            <a:avLst/>
          </a:prstGeom>
          <a:noFill/>
          <a:ln w="57150">
            <a:solidFill>
              <a:schemeClr val="tx1"/>
            </a:solidFill>
            <a:prstDash val="sysDot"/>
            <a:round/>
            <a:headEnd/>
            <a:tailEnd/>
          </a:ln>
        </p:spPr>
        <p:txBody>
          <a:bodyPr/>
          <a:lstStyle/>
          <a:p>
            <a:endParaRPr lang="de-CH" dirty="0">
              <a:latin typeface="Custom_Constantia" panose="02030602050306030303" pitchFamily="18" charset="0"/>
            </a:endParaRPr>
          </a:p>
        </p:txBody>
      </p:sp>
      <p:sp>
        <p:nvSpPr>
          <p:cNvPr id="34864" name="Freeform 50"/>
          <p:cNvSpPr>
            <a:spLocks/>
          </p:cNvSpPr>
          <p:nvPr>
            <p:custDataLst>
              <p:tags r:id="rId44"/>
            </p:custDataLst>
          </p:nvPr>
        </p:nvSpPr>
        <p:spPr bwMode="auto">
          <a:xfrm>
            <a:off x="3768725" y="2359025"/>
            <a:ext cx="2243138" cy="2084388"/>
          </a:xfrm>
          <a:custGeom>
            <a:avLst/>
            <a:gdLst>
              <a:gd name="T0" fmla="*/ 0 w 1413"/>
              <a:gd name="T1" fmla="*/ 0 h 1253"/>
              <a:gd name="T2" fmla="*/ 2147483647 w 1413"/>
              <a:gd name="T3" fmla="*/ 52388621 h 1253"/>
              <a:gd name="T4" fmla="*/ 2147483647 w 1413"/>
              <a:gd name="T5" fmla="*/ 2147483647 h 1253"/>
              <a:gd name="T6" fmla="*/ 0 60000 65536"/>
              <a:gd name="T7" fmla="*/ 0 60000 65536"/>
              <a:gd name="T8" fmla="*/ 0 60000 65536"/>
              <a:gd name="T9" fmla="*/ 0 w 1413"/>
              <a:gd name="T10" fmla="*/ 0 h 1253"/>
              <a:gd name="T11" fmla="*/ 1413 w 1413"/>
              <a:gd name="T12" fmla="*/ 1253 h 1253"/>
            </a:gdLst>
            <a:ahLst/>
            <a:cxnLst>
              <a:cxn ang="T6">
                <a:pos x="T0" y="T1"/>
              </a:cxn>
              <a:cxn ang="T7">
                <a:pos x="T2" y="T3"/>
              </a:cxn>
              <a:cxn ang="T8">
                <a:pos x="T4" y="T5"/>
              </a:cxn>
            </a:cxnLst>
            <a:rect l="T9" t="T10" r="T11" b="T12"/>
            <a:pathLst>
              <a:path w="1413" h="1253">
                <a:moveTo>
                  <a:pt x="0" y="0"/>
                </a:moveTo>
                <a:lnTo>
                  <a:pt x="1412" y="22"/>
                </a:lnTo>
                <a:lnTo>
                  <a:pt x="1413" y="1253"/>
                </a:lnTo>
              </a:path>
            </a:pathLst>
          </a:custGeom>
          <a:noFill/>
          <a:ln w="28575">
            <a:solidFill>
              <a:srgbClr val="990000"/>
            </a:solidFill>
            <a:round/>
            <a:headEnd/>
            <a:tailEnd type="stealth" w="lg" len="lg"/>
          </a:ln>
        </p:spPr>
        <p:txBody>
          <a:bodyPr/>
          <a:lstStyle/>
          <a:p>
            <a:endParaRPr lang="de-CH" dirty="0">
              <a:latin typeface="Custom_Constantia" panose="02030602050306030303" pitchFamily="18" charset="0"/>
            </a:endParaRPr>
          </a:p>
        </p:txBody>
      </p:sp>
      <p:sp>
        <p:nvSpPr>
          <p:cNvPr id="448563" name="Line 51"/>
          <p:cNvSpPr>
            <a:spLocks noChangeShapeType="1"/>
          </p:cNvSpPr>
          <p:nvPr>
            <p:custDataLst>
              <p:tags r:id="rId45"/>
            </p:custDataLst>
          </p:nvPr>
        </p:nvSpPr>
        <p:spPr bwMode="auto">
          <a:xfrm flipV="1">
            <a:off x="3746500" y="2181225"/>
            <a:ext cx="3201988" cy="0"/>
          </a:xfrm>
          <a:prstGeom prst="line">
            <a:avLst/>
          </a:prstGeom>
          <a:noFill/>
          <a:ln w="28575">
            <a:solidFill>
              <a:srgbClr val="990000"/>
            </a:solidFill>
            <a:round/>
            <a:headEnd/>
            <a:tailEnd type="stealth" w="lg" len="lg"/>
          </a:ln>
        </p:spPr>
        <p:txBody>
          <a:bodyPr/>
          <a:lstStyle/>
          <a:p>
            <a:endParaRPr lang="de-CH" dirty="0">
              <a:latin typeface="Custom_Constantia" panose="02030602050306030303" pitchFamily="18" charset="0"/>
            </a:endParaRPr>
          </a:p>
        </p:txBody>
      </p:sp>
      <p:grpSp>
        <p:nvGrpSpPr>
          <p:cNvPr id="3" name="Group 52"/>
          <p:cNvGrpSpPr>
            <a:grpSpLocks/>
          </p:cNvGrpSpPr>
          <p:nvPr>
            <p:custDataLst>
              <p:tags r:id="rId46"/>
            </p:custDataLst>
          </p:nvPr>
        </p:nvGrpSpPr>
        <p:grpSpPr bwMode="auto">
          <a:xfrm rot="-133488">
            <a:off x="5819775" y="2578100"/>
            <a:ext cx="396875" cy="236538"/>
            <a:chOff x="3492" y="913"/>
            <a:chExt cx="454" cy="262"/>
          </a:xfrm>
        </p:grpSpPr>
        <p:sp>
          <p:nvSpPr>
            <p:cNvPr id="34872" name="Line 53"/>
            <p:cNvSpPr>
              <a:spLocks noChangeShapeType="1"/>
            </p:cNvSpPr>
            <p:nvPr>
              <p:custDataLst>
                <p:tags r:id="rId52"/>
              </p:custDataLst>
            </p:nvPr>
          </p:nvSpPr>
          <p:spPr bwMode="auto">
            <a:xfrm flipH="1">
              <a:off x="3492" y="913"/>
              <a:ext cx="454" cy="262"/>
            </a:xfrm>
            <a:prstGeom prst="line">
              <a:avLst/>
            </a:prstGeom>
            <a:noFill/>
            <a:ln w="76200">
              <a:solidFill>
                <a:srgbClr val="990000"/>
              </a:solidFill>
              <a:round/>
              <a:headEnd/>
              <a:tailEnd/>
            </a:ln>
          </p:spPr>
          <p:txBody>
            <a:bodyPr/>
            <a:lstStyle/>
            <a:p>
              <a:endParaRPr lang="de-CH" dirty="0">
                <a:latin typeface="Custom_Constantia" panose="02030602050306030303" pitchFamily="18" charset="0"/>
              </a:endParaRPr>
            </a:p>
          </p:txBody>
        </p:sp>
        <p:sp>
          <p:nvSpPr>
            <p:cNvPr id="34873" name="Line 54"/>
            <p:cNvSpPr>
              <a:spLocks noChangeShapeType="1"/>
            </p:cNvSpPr>
            <p:nvPr>
              <p:custDataLst>
                <p:tags r:id="rId53"/>
              </p:custDataLst>
            </p:nvPr>
          </p:nvSpPr>
          <p:spPr bwMode="auto">
            <a:xfrm>
              <a:off x="3492" y="913"/>
              <a:ext cx="454" cy="262"/>
            </a:xfrm>
            <a:prstGeom prst="line">
              <a:avLst/>
            </a:prstGeom>
            <a:noFill/>
            <a:ln w="76200">
              <a:solidFill>
                <a:srgbClr val="990000"/>
              </a:solidFill>
              <a:round/>
              <a:headEnd/>
              <a:tailEnd/>
            </a:ln>
          </p:spPr>
          <p:txBody>
            <a:bodyPr/>
            <a:lstStyle/>
            <a:p>
              <a:endParaRPr lang="de-CH" dirty="0">
                <a:latin typeface="Custom_Constantia" panose="02030602050306030303" pitchFamily="18" charset="0"/>
              </a:endParaRPr>
            </a:p>
          </p:txBody>
        </p:sp>
      </p:grpSp>
      <p:sp>
        <p:nvSpPr>
          <p:cNvPr id="34867" name="Rectangle 55"/>
          <p:cNvSpPr>
            <a:spLocks noChangeArrowheads="1"/>
          </p:cNvSpPr>
          <p:nvPr>
            <p:custDataLst>
              <p:tags r:id="rId47"/>
            </p:custDataLst>
          </p:nvPr>
        </p:nvSpPr>
        <p:spPr bwMode="auto">
          <a:xfrm>
            <a:off x="2989263" y="2420938"/>
            <a:ext cx="865187" cy="431800"/>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grpSp>
        <p:nvGrpSpPr>
          <p:cNvPr id="4" name="Group 56"/>
          <p:cNvGrpSpPr>
            <a:grpSpLocks/>
          </p:cNvGrpSpPr>
          <p:nvPr>
            <p:custDataLst>
              <p:tags r:id="rId48"/>
            </p:custDataLst>
          </p:nvPr>
        </p:nvGrpSpPr>
        <p:grpSpPr bwMode="auto">
          <a:xfrm rot="-133488">
            <a:off x="3054350" y="1222375"/>
            <a:ext cx="396875" cy="236538"/>
            <a:chOff x="3492" y="913"/>
            <a:chExt cx="454" cy="262"/>
          </a:xfrm>
        </p:grpSpPr>
        <p:sp>
          <p:nvSpPr>
            <p:cNvPr id="34870" name="Line 57"/>
            <p:cNvSpPr>
              <a:spLocks noChangeShapeType="1"/>
            </p:cNvSpPr>
            <p:nvPr>
              <p:custDataLst>
                <p:tags r:id="rId50"/>
              </p:custDataLst>
            </p:nvPr>
          </p:nvSpPr>
          <p:spPr bwMode="auto">
            <a:xfrm flipH="1">
              <a:off x="3492" y="913"/>
              <a:ext cx="454" cy="262"/>
            </a:xfrm>
            <a:prstGeom prst="line">
              <a:avLst/>
            </a:prstGeom>
            <a:noFill/>
            <a:ln w="28575">
              <a:solidFill>
                <a:srgbClr val="990000"/>
              </a:solidFill>
              <a:round/>
              <a:headEnd/>
              <a:tailEnd/>
            </a:ln>
          </p:spPr>
          <p:txBody>
            <a:bodyPr/>
            <a:lstStyle/>
            <a:p>
              <a:endParaRPr lang="de-CH" dirty="0">
                <a:latin typeface="Custom_Constantia" panose="02030602050306030303" pitchFamily="18" charset="0"/>
              </a:endParaRPr>
            </a:p>
          </p:txBody>
        </p:sp>
        <p:sp>
          <p:nvSpPr>
            <p:cNvPr id="34871" name="Line 58"/>
            <p:cNvSpPr>
              <a:spLocks noChangeShapeType="1"/>
            </p:cNvSpPr>
            <p:nvPr>
              <p:custDataLst>
                <p:tags r:id="rId51"/>
              </p:custDataLst>
            </p:nvPr>
          </p:nvSpPr>
          <p:spPr bwMode="auto">
            <a:xfrm>
              <a:off x="3492" y="913"/>
              <a:ext cx="454" cy="262"/>
            </a:xfrm>
            <a:prstGeom prst="line">
              <a:avLst/>
            </a:prstGeom>
            <a:noFill/>
            <a:ln w="28575">
              <a:solidFill>
                <a:srgbClr val="990000"/>
              </a:solidFill>
              <a:round/>
              <a:headEnd/>
              <a:tailEnd/>
            </a:ln>
          </p:spPr>
          <p:txBody>
            <a:bodyPr/>
            <a:lstStyle/>
            <a:p>
              <a:endParaRPr lang="de-CH" dirty="0">
                <a:latin typeface="Custom_Constantia" panose="02030602050306030303" pitchFamily="18" charset="0"/>
              </a:endParaRPr>
            </a:p>
          </p:txBody>
        </p:sp>
      </p:grpSp>
      <p:sp>
        <p:nvSpPr>
          <p:cNvPr id="34869" name="Text Box 59"/>
          <p:cNvSpPr txBox="1">
            <a:spLocks noChangeArrowheads="1"/>
          </p:cNvSpPr>
          <p:nvPr>
            <p:custDataLst>
              <p:tags r:id="rId49"/>
            </p:custDataLst>
          </p:nvPr>
        </p:nvSpPr>
        <p:spPr bwMode="auto">
          <a:xfrm>
            <a:off x="3443288" y="1127125"/>
            <a:ext cx="936625" cy="396875"/>
          </a:xfrm>
          <a:prstGeom prst="rect">
            <a:avLst/>
          </a:prstGeom>
          <a:noFill/>
          <a:ln w="9525">
            <a:noFill/>
            <a:miter lim="800000"/>
            <a:headEnd/>
            <a:tailEnd/>
          </a:ln>
        </p:spPr>
        <p:txBody>
          <a:bodyPr>
            <a:spAutoFit/>
          </a:bodyPr>
          <a:lstStyle/>
          <a:p>
            <a:pPr>
              <a:spcBef>
                <a:spcPct val="50000"/>
              </a:spcBef>
            </a:pPr>
            <a:r>
              <a:rPr lang="de-CH" sz="2000" dirty="0" smtClean="0">
                <a:solidFill>
                  <a:srgbClr val="990000"/>
                </a:solidFill>
                <a:latin typeface="Custom_Constantia" panose="02030602050306030303" pitchFamily="18" charset="0"/>
              </a:rPr>
              <a:t>4</a:t>
            </a:r>
            <a:endParaRPr lang="de-CH" sz="2000" dirty="0">
              <a:solidFill>
                <a:srgbClr val="990000"/>
              </a:solidFill>
              <a:latin typeface="Custom_Constantia" panose="02030602050306030303" pitchFamily="18" charset="0"/>
            </a:endParaRPr>
          </a:p>
        </p:txBody>
      </p:sp>
    </p:spTree>
    <p:extLst>
      <p:ext uri="{BB962C8B-B14F-4D97-AF65-F5344CB8AC3E}">
        <p14:creationId xmlns:p14="http://schemas.microsoft.com/office/powerpoint/2010/main" val="295259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448548"/>
                                        </p:tgtEl>
                                        <p:attrNameLst>
                                          <p:attrName>style.visibility</p:attrName>
                                        </p:attrNameLst>
                                      </p:cBhvr>
                                      <p:to>
                                        <p:strVal val="visible"/>
                                      </p:to>
                                    </p:set>
                                    <p:anim calcmode="lin" valueType="num">
                                      <p:cBhvr>
                                        <p:cTn id="11" dur="1000" fill="hold"/>
                                        <p:tgtEl>
                                          <p:spTgt spid="448548"/>
                                        </p:tgtEl>
                                        <p:attrNameLst>
                                          <p:attrName>ppt_w</p:attrName>
                                        </p:attrNameLst>
                                      </p:cBhvr>
                                      <p:tavLst>
                                        <p:tav tm="0">
                                          <p:val>
                                            <p:strVal val="#ppt_w*0.70"/>
                                          </p:val>
                                        </p:tav>
                                        <p:tav tm="100000">
                                          <p:val>
                                            <p:strVal val="#ppt_w"/>
                                          </p:val>
                                        </p:tav>
                                      </p:tavLst>
                                    </p:anim>
                                    <p:anim calcmode="lin" valueType="num">
                                      <p:cBhvr>
                                        <p:cTn id="12" dur="1000" fill="hold"/>
                                        <p:tgtEl>
                                          <p:spTgt spid="448548"/>
                                        </p:tgtEl>
                                        <p:attrNameLst>
                                          <p:attrName>ppt_h</p:attrName>
                                        </p:attrNameLst>
                                      </p:cBhvr>
                                      <p:tavLst>
                                        <p:tav tm="0">
                                          <p:val>
                                            <p:strVal val="#ppt_h"/>
                                          </p:val>
                                        </p:tav>
                                        <p:tav tm="100000">
                                          <p:val>
                                            <p:strVal val="#ppt_h"/>
                                          </p:val>
                                        </p:tav>
                                      </p:tavLst>
                                    </p:anim>
                                    <p:animEffect transition="in" filter="fade">
                                      <p:cBhvr>
                                        <p:cTn id="13" dur="1000"/>
                                        <p:tgtEl>
                                          <p:spTgt spid="448548"/>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448549"/>
                                        </p:tgtEl>
                                        <p:attrNameLst>
                                          <p:attrName>style.visibility</p:attrName>
                                        </p:attrNameLst>
                                      </p:cBhvr>
                                      <p:to>
                                        <p:strVal val="visible"/>
                                      </p:to>
                                    </p:set>
                                    <p:anim calcmode="lin" valueType="num">
                                      <p:cBhvr>
                                        <p:cTn id="16" dur="1000" fill="hold"/>
                                        <p:tgtEl>
                                          <p:spTgt spid="448549"/>
                                        </p:tgtEl>
                                        <p:attrNameLst>
                                          <p:attrName>ppt_w</p:attrName>
                                        </p:attrNameLst>
                                      </p:cBhvr>
                                      <p:tavLst>
                                        <p:tav tm="0">
                                          <p:val>
                                            <p:strVal val="#ppt_w*0.70"/>
                                          </p:val>
                                        </p:tav>
                                        <p:tav tm="100000">
                                          <p:val>
                                            <p:strVal val="#ppt_w"/>
                                          </p:val>
                                        </p:tav>
                                      </p:tavLst>
                                    </p:anim>
                                    <p:anim calcmode="lin" valueType="num">
                                      <p:cBhvr>
                                        <p:cTn id="17" dur="1000" fill="hold"/>
                                        <p:tgtEl>
                                          <p:spTgt spid="448549"/>
                                        </p:tgtEl>
                                        <p:attrNameLst>
                                          <p:attrName>ppt_h</p:attrName>
                                        </p:attrNameLst>
                                      </p:cBhvr>
                                      <p:tavLst>
                                        <p:tav tm="0">
                                          <p:val>
                                            <p:strVal val="#ppt_h"/>
                                          </p:val>
                                        </p:tav>
                                        <p:tav tm="100000">
                                          <p:val>
                                            <p:strVal val="#ppt_h"/>
                                          </p:val>
                                        </p:tav>
                                      </p:tavLst>
                                    </p:anim>
                                    <p:animEffect transition="in" filter="fade">
                                      <p:cBhvr>
                                        <p:cTn id="18" dur="1000"/>
                                        <p:tgtEl>
                                          <p:spTgt spid="448549"/>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448550"/>
                                        </p:tgtEl>
                                        <p:attrNameLst>
                                          <p:attrName>style.visibility</p:attrName>
                                        </p:attrNameLst>
                                      </p:cBhvr>
                                      <p:to>
                                        <p:strVal val="visible"/>
                                      </p:to>
                                    </p:set>
                                    <p:anim calcmode="lin" valueType="num">
                                      <p:cBhvr>
                                        <p:cTn id="21" dur="1000" fill="hold"/>
                                        <p:tgtEl>
                                          <p:spTgt spid="448550"/>
                                        </p:tgtEl>
                                        <p:attrNameLst>
                                          <p:attrName>ppt_w</p:attrName>
                                        </p:attrNameLst>
                                      </p:cBhvr>
                                      <p:tavLst>
                                        <p:tav tm="0">
                                          <p:val>
                                            <p:strVal val="#ppt_w*0.70"/>
                                          </p:val>
                                        </p:tav>
                                        <p:tav tm="100000">
                                          <p:val>
                                            <p:strVal val="#ppt_w"/>
                                          </p:val>
                                        </p:tav>
                                      </p:tavLst>
                                    </p:anim>
                                    <p:anim calcmode="lin" valueType="num">
                                      <p:cBhvr>
                                        <p:cTn id="22" dur="1000" fill="hold"/>
                                        <p:tgtEl>
                                          <p:spTgt spid="448550"/>
                                        </p:tgtEl>
                                        <p:attrNameLst>
                                          <p:attrName>ppt_h</p:attrName>
                                        </p:attrNameLst>
                                      </p:cBhvr>
                                      <p:tavLst>
                                        <p:tav tm="0">
                                          <p:val>
                                            <p:strVal val="#ppt_h"/>
                                          </p:val>
                                        </p:tav>
                                        <p:tav tm="100000">
                                          <p:val>
                                            <p:strVal val="#ppt_h"/>
                                          </p:val>
                                        </p:tav>
                                      </p:tavLst>
                                    </p:anim>
                                    <p:animEffect transition="in" filter="fade">
                                      <p:cBhvr>
                                        <p:cTn id="23" dur="1000"/>
                                        <p:tgtEl>
                                          <p:spTgt spid="448550"/>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448556"/>
                                        </p:tgtEl>
                                        <p:attrNameLst>
                                          <p:attrName>style.visibility</p:attrName>
                                        </p:attrNameLst>
                                      </p:cBhvr>
                                      <p:to>
                                        <p:strVal val="visible"/>
                                      </p:to>
                                    </p:set>
                                    <p:anim calcmode="lin" valueType="num">
                                      <p:cBhvr>
                                        <p:cTn id="26" dur="1000" fill="hold"/>
                                        <p:tgtEl>
                                          <p:spTgt spid="448556"/>
                                        </p:tgtEl>
                                        <p:attrNameLst>
                                          <p:attrName>ppt_w</p:attrName>
                                        </p:attrNameLst>
                                      </p:cBhvr>
                                      <p:tavLst>
                                        <p:tav tm="0">
                                          <p:val>
                                            <p:strVal val="#ppt_w*0.70"/>
                                          </p:val>
                                        </p:tav>
                                        <p:tav tm="100000">
                                          <p:val>
                                            <p:strVal val="#ppt_w"/>
                                          </p:val>
                                        </p:tav>
                                      </p:tavLst>
                                    </p:anim>
                                    <p:anim calcmode="lin" valueType="num">
                                      <p:cBhvr>
                                        <p:cTn id="27" dur="1000" fill="hold"/>
                                        <p:tgtEl>
                                          <p:spTgt spid="448556"/>
                                        </p:tgtEl>
                                        <p:attrNameLst>
                                          <p:attrName>ppt_h</p:attrName>
                                        </p:attrNameLst>
                                      </p:cBhvr>
                                      <p:tavLst>
                                        <p:tav tm="0">
                                          <p:val>
                                            <p:strVal val="#ppt_h"/>
                                          </p:val>
                                        </p:tav>
                                        <p:tav tm="100000">
                                          <p:val>
                                            <p:strVal val="#ppt_h"/>
                                          </p:val>
                                        </p:tav>
                                      </p:tavLst>
                                    </p:anim>
                                    <p:animEffect transition="in" filter="fade">
                                      <p:cBhvr>
                                        <p:cTn id="28" dur="1000"/>
                                        <p:tgtEl>
                                          <p:spTgt spid="448556"/>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448557"/>
                                        </p:tgtEl>
                                        <p:attrNameLst>
                                          <p:attrName>style.visibility</p:attrName>
                                        </p:attrNameLst>
                                      </p:cBhvr>
                                      <p:to>
                                        <p:strVal val="visible"/>
                                      </p:to>
                                    </p:set>
                                    <p:anim calcmode="lin" valueType="num">
                                      <p:cBhvr>
                                        <p:cTn id="31" dur="1000" fill="hold"/>
                                        <p:tgtEl>
                                          <p:spTgt spid="448557"/>
                                        </p:tgtEl>
                                        <p:attrNameLst>
                                          <p:attrName>ppt_w</p:attrName>
                                        </p:attrNameLst>
                                      </p:cBhvr>
                                      <p:tavLst>
                                        <p:tav tm="0">
                                          <p:val>
                                            <p:strVal val="#ppt_w*0.70"/>
                                          </p:val>
                                        </p:tav>
                                        <p:tav tm="100000">
                                          <p:val>
                                            <p:strVal val="#ppt_w"/>
                                          </p:val>
                                        </p:tav>
                                      </p:tavLst>
                                    </p:anim>
                                    <p:anim calcmode="lin" valueType="num">
                                      <p:cBhvr>
                                        <p:cTn id="32" dur="1000" fill="hold"/>
                                        <p:tgtEl>
                                          <p:spTgt spid="448557"/>
                                        </p:tgtEl>
                                        <p:attrNameLst>
                                          <p:attrName>ppt_h</p:attrName>
                                        </p:attrNameLst>
                                      </p:cBhvr>
                                      <p:tavLst>
                                        <p:tav tm="0">
                                          <p:val>
                                            <p:strVal val="#ppt_h"/>
                                          </p:val>
                                        </p:tav>
                                        <p:tav tm="100000">
                                          <p:val>
                                            <p:strVal val="#ppt_h"/>
                                          </p:val>
                                        </p:tav>
                                      </p:tavLst>
                                    </p:anim>
                                    <p:animEffect transition="in" filter="fade">
                                      <p:cBhvr>
                                        <p:cTn id="33" dur="1000"/>
                                        <p:tgtEl>
                                          <p:spTgt spid="44855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448559"/>
                                        </p:tgtEl>
                                        <p:attrNameLst>
                                          <p:attrName>style.visibility</p:attrName>
                                        </p:attrNameLst>
                                      </p:cBhvr>
                                      <p:to>
                                        <p:strVal val="visible"/>
                                      </p:to>
                                    </p:set>
                                    <p:anim calcmode="lin" valueType="num">
                                      <p:cBhvr>
                                        <p:cTn id="36" dur="1000" fill="hold"/>
                                        <p:tgtEl>
                                          <p:spTgt spid="448559"/>
                                        </p:tgtEl>
                                        <p:attrNameLst>
                                          <p:attrName>ppt_w</p:attrName>
                                        </p:attrNameLst>
                                      </p:cBhvr>
                                      <p:tavLst>
                                        <p:tav tm="0">
                                          <p:val>
                                            <p:strVal val="#ppt_w*0.70"/>
                                          </p:val>
                                        </p:tav>
                                        <p:tav tm="100000">
                                          <p:val>
                                            <p:strVal val="#ppt_w"/>
                                          </p:val>
                                        </p:tav>
                                      </p:tavLst>
                                    </p:anim>
                                    <p:anim calcmode="lin" valueType="num">
                                      <p:cBhvr>
                                        <p:cTn id="37" dur="1000" fill="hold"/>
                                        <p:tgtEl>
                                          <p:spTgt spid="448559"/>
                                        </p:tgtEl>
                                        <p:attrNameLst>
                                          <p:attrName>ppt_h</p:attrName>
                                        </p:attrNameLst>
                                      </p:cBhvr>
                                      <p:tavLst>
                                        <p:tav tm="0">
                                          <p:val>
                                            <p:strVal val="#ppt_h"/>
                                          </p:val>
                                        </p:tav>
                                        <p:tav tm="100000">
                                          <p:val>
                                            <p:strVal val="#ppt_h"/>
                                          </p:val>
                                        </p:tav>
                                      </p:tavLst>
                                    </p:anim>
                                    <p:animEffect transition="in" filter="fade">
                                      <p:cBhvr>
                                        <p:cTn id="38" dur="1000"/>
                                        <p:tgtEl>
                                          <p:spTgt spid="448559"/>
                                        </p:tgtEl>
                                      </p:cBhvr>
                                    </p:animEffec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448561"/>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4485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48551"/>
                                        </p:tgtEl>
                                        <p:attrNameLst>
                                          <p:attrName>style.visibility</p:attrName>
                                        </p:attrNameLst>
                                      </p:cBhvr>
                                      <p:to>
                                        <p:strVal val="visible"/>
                                      </p:to>
                                    </p:set>
                                    <p:anim calcmode="lin" valueType="num">
                                      <p:cBhvr>
                                        <p:cTn id="49" dur="1000" fill="hold"/>
                                        <p:tgtEl>
                                          <p:spTgt spid="448551"/>
                                        </p:tgtEl>
                                        <p:attrNameLst>
                                          <p:attrName>ppt_w</p:attrName>
                                        </p:attrNameLst>
                                      </p:cBhvr>
                                      <p:tavLst>
                                        <p:tav tm="0">
                                          <p:val>
                                            <p:strVal val="#ppt_w*0.70"/>
                                          </p:val>
                                        </p:tav>
                                        <p:tav tm="100000">
                                          <p:val>
                                            <p:strVal val="#ppt_w"/>
                                          </p:val>
                                        </p:tav>
                                      </p:tavLst>
                                    </p:anim>
                                    <p:anim calcmode="lin" valueType="num">
                                      <p:cBhvr>
                                        <p:cTn id="50" dur="1000" fill="hold"/>
                                        <p:tgtEl>
                                          <p:spTgt spid="448551"/>
                                        </p:tgtEl>
                                        <p:attrNameLst>
                                          <p:attrName>ppt_h</p:attrName>
                                        </p:attrNameLst>
                                      </p:cBhvr>
                                      <p:tavLst>
                                        <p:tav tm="0">
                                          <p:val>
                                            <p:strVal val="#ppt_h"/>
                                          </p:val>
                                        </p:tav>
                                        <p:tav tm="100000">
                                          <p:val>
                                            <p:strVal val="#ppt_h"/>
                                          </p:val>
                                        </p:tav>
                                      </p:tavLst>
                                    </p:anim>
                                    <p:animEffect transition="in" filter="fade">
                                      <p:cBhvr>
                                        <p:cTn id="51" dur="1000"/>
                                        <p:tgtEl>
                                          <p:spTgt spid="448551"/>
                                        </p:tgtEl>
                                      </p:cBhvr>
                                    </p:animEffect>
                                  </p:childTnLst>
                                </p:cTn>
                              </p:par>
                              <p:par>
                                <p:cTn id="52" presetID="55" presetClass="entr" presetSubtype="0" fill="hold" nodeType="withEffect">
                                  <p:stCondLst>
                                    <p:cond delay="0"/>
                                  </p:stCondLst>
                                  <p:childTnLst>
                                    <p:set>
                                      <p:cBhvr>
                                        <p:cTn id="53" dur="1" fill="hold">
                                          <p:stCondLst>
                                            <p:cond delay="0"/>
                                          </p:stCondLst>
                                        </p:cTn>
                                        <p:tgtEl>
                                          <p:spTgt spid="2"/>
                                        </p:tgtEl>
                                        <p:attrNameLst>
                                          <p:attrName>style.visibility</p:attrName>
                                        </p:attrNameLst>
                                      </p:cBhvr>
                                      <p:to>
                                        <p:strVal val="visible"/>
                                      </p:to>
                                    </p:set>
                                    <p:anim calcmode="lin" valueType="num">
                                      <p:cBhvr>
                                        <p:cTn id="54" dur="1000" fill="hold"/>
                                        <p:tgtEl>
                                          <p:spTgt spid="2"/>
                                        </p:tgtEl>
                                        <p:attrNameLst>
                                          <p:attrName>ppt_w</p:attrName>
                                        </p:attrNameLst>
                                      </p:cBhvr>
                                      <p:tavLst>
                                        <p:tav tm="0">
                                          <p:val>
                                            <p:strVal val="#ppt_w*0.70"/>
                                          </p:val>
                                        </p:tav>
                                        <p:tav tm="100000">
                                          <p:val>
                                            <p:strVal val="#ppt_w"/>
                                          </p:val>
                                        </p:tav>
                                      </p:tavLst>
                                    </p:anim>
                                    <p:anim calcmode="lin" valueType="num">
                                      <p:cBhvr>
                                        <p:cTn id="55" dur="1000" fill="hold"/>
                                        <p:tgtEl>
                                          <p:spTgt spid="2"/>
                                        </p:tgtEl>
                                        <p:attrNameLst>
                                          <p:attrName>ppt_h</p:attrName>
                                        </p:attrNameLst>
                                      </p:cBhvr>
                                      <p:tavLst>
                                        <p:tav tm="0">
                                          <p:val>
                                            <p:strVal val="#ppt_h"/>
                                          </p:val>
                                        </p:tav>
                                        <p:tav tm="100000">
                                          <p:val>
                                            <p:strVal val="#ppt_h"/>
                                          </p:val>
                                        </p:tav>
                                      </p:tavLst>
                                    </p:anim>
                                    <p:animEffect transition="in" filter="fade">
                                      <p:cBhvr>
                                        <p:cTn id="56" dur="1000"/>
                                        <p:tgtEl>
                                          <p:spTgt spid="2"/>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448563"/>
                                        </p:tgtEl>
                                        <p:attrNameLst>
                                          <p:attrName>style.visibility</p:attrName>
                                        </p:attrNameLst>
                                      </p:cBhvr>
                                      <p:to>
                                        <p:strVal val="visible"/>
                                      </p:to>
                                    </p:set>
                                    <p:anim calcmode="lin" valueType="num">
                                      <p:cBhvr>
                                        <p:cTn id="61" dur="1000" fill="hold"/>
                                        <p:tgtEl>
                                          <p:spTgt spid="448563"/>
                                        </p:tgtEl>
                                        <p:attrNameLst>
                                          <p:attrName>ppt_w</p:attrName>
                                        </p:attrNameLst>
                                      </p:cBhvr>
                                      <p:tavLst>
                                        <p:tav tm="0">
                                          <p:val>
                                            <p:strVal val="#ppt_w*0.70"/>
                                          </p:val>
                                        </p:tav>
                                        <p:tav tm="100000">
                                          <p:val>
                                            <p:strVal val="#ppt_w"/>
                                          </p:val>
                                        </p:tav>
                                      </p:tavLst>
                                    </p:anim>
                                    <p:anim calcmode="lin" valueType="num">
                                      <p:cBhvr>
                                        <p:cTn id="62" dur="1000" fill="hold"/>
                                        <p:tgtEl>
                                          <p:spTgt spid="448563"/>
                                        </p:tgtEl>
                                        <p:attrNameLst>
                                          <p:attrName>ppt_h</p:attrName>
                                        </p:attrNameLst>
                                      </p:cBhvr>
                                      <p:tavLst>
                                        <p:tav tm="0">
                                          <p:val>
                                            <p:strVal val="#ppt_h"/>
                                          </p:val>
                                        </p:tav>
                                        <p:tav tm="100000">
                                          <p:val>
                                            <p:strVal val="#ppt_h"/>
                                          </p:val>
                                        </p:tav>
                                      </p:tavLst>
                                    </p:anim>
                                    <p:animEffect transition="in" filter="fade">
                                      <p:cBhvr>
                                        <p:cTn id="63" dur="1000"/>
                                        <p:tgtEl>
                                          <p:spTgt spid="448563"/>
                                        </p:tgtEl>
                                      </p:cBhvr>
                                    </p:animEffect>
                                  </p:childTnLst>
                                </p:cTn>
                              </p:par>
                              <p:par>
                                <p:cTn id="64" presetID="55" presetClass="entr" presetSubtype="0" fill="hold"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1000" fill="hold"/>
                                        <p:tgtEl>
                                          <p:spTgt spid="3"/>
                                        </p:tgtEl>
                                        <p:attrNameLst>
                                          <p:attrName>ppt_w</p:attrName>
                                        </p:attrNameLst>
                                      </p:cBhvr>
                                      <p:tavLst>
                                        <p:tav tm="0">
                                          <p:val>
                                            <p:strVal val="#ppt_w*0.70"/>
                                          </p:val>
                                        </p:tav>
                                        <p:tav tm="100000">
                                          <p:val>
                                            <p:strVal val="#ppt_w"/>
                                          </p:val>
                                        </p:tav>
                                      </p:tavLst>
                                    </p:anim>
                                    <p:anim calcmode="lin" valueType="num">
                                      <p:cBhvr>
                                        <p:cTn id="67" dur="1000" fill="hold"/>
                                        <p:tgtEl>
                                          <p:spTgt spid="3"/>
                                        </p:tgtEl>
                                        <p:attrNameLst>
                                          <p:attrName>ppt_h</p:attrName>
                                        </p:attrNameLst>
                                      </p:cBhvr>
                                      <p:tavLst>
                                        <p:tav tm="0">
                                          <p:val>
                                            <p:strVal val="#ppt_h"/>
                                          </p:val>
                                        </p:tav>
                                        <p:tav tm="100000">
                                          <p:val>
                                            <p:strVal val="#ppt_h"/>
                                          </p:val>
                                        </p:tav>
                                      </p:tavLst>
                                    </p:anim>
                                    <p:animEffect transition="in" filter="fade">
                                      <p:cBhvr>
                                        <p:cTn id="68" dur="1000"/>
                                        <p:tgtEl>
                                          <p:spTgt spid="3"/>
                                        </p:tgtEl>
                                      </p:cBhvr>
                                    </p:animEffect>
                                  </p:childTnLst>
                                </p:cTn>
                              </p:par>
                              <p:par>
                                <p:cTn id="69" presetID="55" presetClass="entr" presetSubtype="0" fill="hold" nodeType="withEffect">
                                  <p:stCondLst>
                                    <p:cond delay="0"/>
                                  </p:stCondLst>
                                  <p:childTnLst>
                                    <p:set>
                                      <p:cBhvr>
                                        <p:cTn id="70" dur="1" fill="hold">
                                          <p:stCondLst>
                                            <p:cond delay="0"/>
                                          </p:stCondLst>
                                        </p:cTn>
                                        <p:tgtEl>
                                          <p:spTgt spid="4"/>
                                        </p:tgtEl>
                                        <p:attrNameLst>
                                          <p:attrName>style.visibility</p:attrName>
                                        </p:attrNameLst>
                                      </p:cBhvr>
                                      <p:to>
                                        <p:strVal val="visible"/>
                                      </p:to>
                                    </p:set>
                                    <p:anim calcmode="lin" valueType="num">
                                      <p:cBhvr>
                                        <p:cTn id="71" dur="1000" fill="hold"/>
                                        <p:tgtEl>
                                          <p:spTgt spid="4"/>
                                        </p:tgtEl>
                                        <p:attrNameLst>
                                          <p:attrName>ppt_w</p:attrName>
                                        </p:attrNameLst>
                                      </p:cBhvr>
                                      <p:tavLst>
                                        <p:tav tm="0">
                                          <p:val>
                                            <p:strVal val="#ppt_w*0.70"/>
                                          </p:val>
                                        </p:tav>
                                        <p:tav tm="100000">
                                          <p:val>
                                            <p:strVal val="#ppt_w"/>
                                          </p:val>
                                        </p:tav>
                                      </p:tavLst>
                                    </p:anim>
                                    <p:anim calcmode="lin" valueType="num">
                                      <p:cBhvr>
                                        <p:cTn id="72" dur="1000" fill="hold"/>
                                        <p:tgtEl>
                                          <p:spTgt spid="4"/>
                                        </p:tgtEl>
                                        <p:attrNameLst>
                                          <p:attrName>ppt_h</p:attrName>
                                        </p:attrNameLst>
                                      </p:cBhvr>
                                      <p:tavLst>
                                        <p:tav tm="0">
                                          <p:val>
                                            <p:strVal val="#ppt_h"/>
                                          </p:val>
                                        </p:tav>
                                        <p:tav tm="100000">
                                          <p:val>
                                            <p:strVal val="#ppt_h"/>
                                          </p:val>
                                        </p:tav>
                                      </p:tavLst>
                                    </p:anim>
                                    <p:animEffect transition="in" filter="fade">
                                      <p:cBhvr>
                                        <p:cTn id="73" dur="1000"/>
                                        <p:tgtEl>
                                          <p:spTgt spid="4"/>
                                        </p:tgtEl>
                                      </p:cBhvr>
                                    </p:animEffect>
                                  </p:childTnLst>
                                </p:cTn>
                              </p:par>
                            </p:childTnLst>
                          </p:cTn>
                        </p:par>
                        <p:par>
                          <p:cTn id="74" fill="hold">
                            <p:stCondLst>
                              <p:cond delay="1000"/>
                            </p:stCondLst>
                            <p:childTnLst>
                              <p:par>
                                <p:cTn id="75" presetID="1" presetClass="entr" presetSubtype="0" fill="hold" grpId="0" nodeType="afterEffect">
                                  <p:stCondLst>
                                    <p:cond delay="0"/>
                                  </p:stCondLst>
                                  <p:childTnLst>
                                    <p:set>
                                      <p:cBhvr>
                                        <p:cTn id="76" dur="1" fill="hold">
                                          <p:stCondLst>
                                            <p:cond delay="0"/>
                                          </p:stCondLst>
                                        </p:cTn>
                                        <p:tgtEl>
                                          <p:spTgt spid="348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48" grpId="0" animBg="1"/>
      <p:bldP spid="448549" grpId="0"/>
      <p:bldP spid="448550" grpId="0" animBg="1"/>
      <p:bldP spid="448551" grpId="0" animBg="1"/>
      <p:bldP spid="448556" grpId="0"/>
      <p:bldP spid="448557" grpId="0"/>
      <p:bldP spid="448558" grpId="0"/>
      <p:bldP spid="448559" grpId="0"/>
      <p:bldP spid="448560" grpId="0" animBg="1"/>
      <p:bldP spid="448561" grpId="0" animBg="1"/>
      <p:bldP spid="448563" grpId="0" animBg="1"/>
      <p:bldP spid="3486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custDataLst>
              <p:tags r:id="rId1"/>
            </p:custDataLst>
          </p:nvPr>
        </p:nvSpPr>
        <p:spPr/>
        <p:txBody>
          <a:bodyPr>
            <a:normAutofit/>
          </a:bodyPr>
          <a:lstStyle/>
          <a:p>
            <a:pPr eaLnBrk="1" hangingPunct="1"/>
            <a:r>
              <a:rPr lang="de-CH" smtClean="0"/>
              <a:t>Ein Element am Ende einfügen</a:t>
            </a:r>
          </a:p>
        </p:txBody>
      </p:sp>
      <p:sp>
        <p:nvSpPr>
          <p:cNvPr id="35844" name="Rectangle 3"/>
          <p:cNvSpPr>
            <a:spLocks noGrp="1" noChangeArrowheads="1"/>
          </p:cNvSpPr>
          <p:nvPr>
            <p:ph idx="1"/>
            <p:custDataLst>
              <p:tags r:id="rId2"/>
            </p:custDataLst>
          </p:nvPr>
        </p:nvSpPr>
        <p:spPr/>
        <p:txBody>
          <a:bodyPr/>
          <a:lstStyle/>
          <a:p>
            <a:pPr eaLnBrk="1" hangingPunct="1">
              <a:lnSpc>
                <a:spcPct val="80000"/>
              </a:lnSpc>
            </a:pPr>
            <a:r>
              <a:rPr lang="de-CH" sz="2000" dirty="0" smtClean="0"/>
              <a:t>	</a:t>
            </a:r>
            <a:r>
              <a:rPr lang="de-CH" sz="2000" i="1" dirty="0" err="1" smtClean="0">
                <a:solidFill>
                  <a:srgbClr val="3333FF"/>
                </a:solidFill>
              </a:rPr>
              <a:t>extend</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v</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STRING</a:t>
            </a:r>
            <a:r>
              <a:rPr lang="de-CH" sz="2000" dirty="0" smtClean="0">
                <a:solidFill>
                  <a:srgbClr val="3333FF"/>
                </a:solidFill>
              </a:rPr>
              <a:t>)</a:t>
            </a:r>
            <a:endParaRPr lang="de-CH" sz="2000" i="1" dirty="0" smtClean="0">
              <a:solidFill>
                <a:srgbClr val="3333FF"/>
              </a:solidFill>
            </a:endParaRPr>
          </a:p>
          <a:p>
            <a:pPr eaLnBrk="1" hangingPunct="1">
              <a:lnSpc>
                <a:spcPct val="80000"/>
              </a:lnSpc>
            </a:pPr>
            <a:r>
              <a:rPr lang="de-CH" sz="2000" i="1" dirty="0" smtClean="0">
                <a:solidFill>
                  <a:srgbClr val="3333FF"/>
                </a:solidFill>
              </a:rPr>
              <a:t>	</a:t>
            </a:r>
            <a:r>
              <a:rPr lang="de-CH" sz="2000" dirty="0" smtClean="0">
                <a:solidFill>
                  <a:srgbClr val="990000"/>
                </a:solidFill>
              </a:rPr>
              <a:t>		-- </a:t>
            </a:r>
            <a:r>
              <a:rPr lang="de-CH" sz="2000" i="1" dirty="0" smtClean="0">
                <a:solidFill>
                  <a:srgbClr val="3333FF"/>
                </a:solidFill>
              </a:rPr>
              <a:t>v</a:t>
            </a:r>
            <a:r>
              <a:rPr lang="de-CH" sz="2000" dirty="0" smtClean="0">
                <a:solidFill>
                  <a:srgbClr val="990000"/>
                </a:solidFill>
              </a:rPr>
              <a:t> am Ende hinzufügen.</a:t>
            </a:r>
          </a:p>
          <a:p>
            <a:pPr eaLnBrk="1" hangingPunct="1">
              <a:lnSpc>
                <a:spcPct val="80000"/>
              </a:lnSpc>
            </a:pPr>
            <a:r>
              <a:rPr lang="de-CH" sz="2000" dirty="0" smtClean="0">
                <a:solidFill>
                  <a:srgbClr val="990000"/>
                </a:solidFill>
              </a:rPr>
              <a:t>			-- Den </a:t>
            </a:r>
            <a:r>
              <a:rPr lang="de-CH" sz="2000" dirty="0" err="1" smtClean="0">
                <a:solidFill>
                  <a:srgbClr val="990000"/>
                </a:solidFill>
              </a:rPr>
              <a:t>Cursor</a:t>
            </a:r>
            <a:r>
              <a:rPr lang="de-CH" sz="2000" dirty="0" smtClean="0">
                <a:solidFill>
                  <a:srgbClr val="990000"/>
                </a:solidFill>
              </a:rPr>
              <a:t> nicht verschieben.</a:t>
            </a:r>
          </a:p>
          <a:p>
            <a:pPr eaLnBrk="1" hangingPunct="1">
              <a:lnSpc>
                <a:spcPct val="80000"/>
              </a:lnSpc>
            </a:pPr>
            <a:r>
              <a:rPr lang="de-CH" sz="2000" i="1" dirty="0" smtClean="0">
                <a:solidFill>
                  <a:srgbClr val="3333FF"/>
                </a:solidFill>
              </a:rPr>
              <a:t>		</a:t>
            </a:r>
            <a:r>
              <a:rPr lang="de-CH" sz="2000" b="1" dirty="0" err="1" smtClean="0">
                <a:solidFill>
                  <a:schemeClr val="accent2"/>
                </a:solidFill>
              </a:rPr>
              <a:t>local</a:t>
            </a:r>
            <a:endParaRPr lang="de-CH" sz="2000" b="1" dirty="0" smtClean="0">
              <a:solidFill>
                <a:schemeClr val="accent2"/>
              </a:solidFill>
            </a:endParaRPr>
          </a:p>
          <a:p>
            <a:pPr eaLnBrk="1" hangingPunct="1">
              <a:lnSpc>
                <a:spcPct val="80000"/>
              </a:lnSpc>
            </a:pPr>
            <a:r>
              <a:rPr lang="de-CH" sz="2000" i="1" dirty="0" smtClean="0">
                <a:solidFill>
                  <a:srgbClr val="3333FF"/>
                </a:solidFill>
              </a:rPr>
              <a:t>			p</a:t>
            </a:r>
            <a:r>
              <a:rPr lang="de-CH" sz="1600" i="1" dirty="0" smtClean="0">
                <a:solidFill>
                  <a:srgbClr val="3333FF"/>
                </a:solidFill>
              </a:rPr>
              <a:t> </a:t>
            </a:r>
            <a:r>
              <a:rPr lang="de-CH" sz="2000" dirty="0" smtClean="0">
                <a:solidFill>
                  <a:srgbClr val="3333FF"/>
                </a:solidFill>
              </a:rPr>
              <a:t>:</a:t>
            </a:r>
            <a:r>
              <a:rPr lang="de-CH" sz="2000" i="1" dirty="0" smtClean="0">
                <a:solidFill>
                  <a:srgbClr val="3333FF"/>
                </a:solidFill>
              </a:rPr>
              <a:t> LINKABLE </a:t>
            </a:r>
            <a:r>
              <a:rPr lang="de-CH" sz="2000" dirty="0" smtClean="0">
                <a:solidFill>
                  <a:srgbClr val="3333FF"/>
                </a:solidFill>
              </a:rPr>
              <a:t>[</a:t>
            </a:r>
            <a:r>
              <a:rPr lang="de-CH" sz="2000" i="1" dirty="0" smtClean="0">
                <a:solidFill>
                  <a:srgbClr val="3333FF"/>
                </a:solidFill>
              </a:rPr>
              <a:t>STRING</a:t>
            </a:r>
            <a:r>
              <a:rPr lang="de-CH" sz="2000" dirty="0" smtClean="0">
                <a:solidFill>
                  <a:srgbClr val="3333FF"/>
                </a:solidFill>
              </a:rPr>
              <a:t>]</a:t>
            </a:r>
          </a:p>
          <a:p>
            <a:pPr eaLnBrk="1" hangingPunct="1">
              <a:lnSpc>
                <a:spcPct val="80000"/>
              </a:lnSpc>
            </a:pPr>
            <a:r>
              <a:rPr lang="de-CH" sz="2000" i="1" dirty="0" smtClean="0">
                <a:solidFill>
                  <a:srgbClr val="3333FF"/>
                </a:solidFill>
              </a:rPr>
              <a:t>		</a:t>
            </a:r>
            <a:r>
              <a:rPr lang="de-CH" sz="2000" b="1" dirty="0" smtClean="0">
                <a:solidFill>
                  <a:schemeClr val="accent2"/>
                </a:solidFill>
              </a:rPr>
              <a:t>do</a:t>
            </a:r>
          </a:p>
          <a:p>
            <a:pPr eaLnBrk="1" hangingPunct="1"/>
            <a:r>
              <a:rPr lang="de-CH" sz="2000" i="1" dirty="0" smtClean="0">
                <a:solidFill>
                  <a:srgbClr val="3333FF"/>
                </a:solidFill>
              </a:rPr>
              <a:t>			</a:t>
            </a:r>
            <a:r>
              <a:rPr lang="de-CH" sz="2000" b="1" dirty="0" smtClean="0">
                <a:solidFill>
                  <a:schemeClr val="accent2"/>
                </a:solidFill>
              </a:rPr>
              <a:t>create</a:t>
            </a:r>
            <a:r>
              <a:rPr lang="de-CH" sz="2000" i="1" dirty="0" smtClean="0">
                <a:solidFill>
                  <a:srgbClr val="3333FF"/>
                </a:solidFill>
              </a:rPr>
              <a:t> p</a:t>
            </a:r>
            <a:r>
              <a:rPr lang="en-US" sz="700" dirty="0">
                <a:solidFill>
                  <a:srgbClr val="0000FF"/>
                </a:solidFill>
                <a:cs typeface="Times New Roman" pitchFamily="18" charset="0"/>
                <a:sym typeface="Wingdings" pitchFamily="2" charset="2"/>
              </a:rPr>
              <a:t> </a:t>
            </a:r>
            <a:r>
              <a:rPr lang="en-US" sz="700" dirty="0" smtClean="0">
                <a:solidFill>
                  <a:srgbClr val="0000FF"/>
                </a:solidFill>
                <a:cs typeface="Times New Roman" pitchFamily="18" charset="0"/>
                <a:sym typeface="Wingdings" pitchFamily="2" charset="2"/>
              </a:rPr>
              <a:t></a:t>
            </a:r>
            <a:r>
              <a:rPr lang="de-CH" sz="2000" i="1" dirty="0" err="1" smtClean="0">
                <a:solidFill>
                  <a:srgbClr val="3333FF"/>
                </a:solidFill>
              </a:rPr>
              <a:t>make</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v</a:t>
            </a:r>
            <a:r>
              <a:rPr lang="de-CH" sz="2000" dirty="0" smtClean="0">
                <a:solidFill>
                  <a:srgbClr val="3333FF"/>
                </a:solidFill>
              </a:rPr>
              <a:t>)</a:t>
            </a:r>
          </a:p>
          <a:p>
            <a:pPr eaLnBrk="1" hangingPunct="1"/>
            <a:r>
              <a:rPr lang="de-CH" sz="2000" i="1" dirty="0" smtClean="0">
                <a:solidFill>
                  <a:srgbClr val="3333FF"/>
                </a:solidFill>
              </a:rPr>
              <a:t>			</a:t>
            </a:r>
            <a:r>
              <a:rPr lang="de-CH" sz="2000" b="1" dirty="0" err="1" smtClean="0">
                <a:solidFill>
                  <a:schemeClr val="accent2"/>
                </a:solidFill>
              </a:rPr>
              <a:t>if</a:t>
            </a:r>
            <a:r>
              <a:rPr lang="de-CH" sz="2000" i="1" dirty="0" smtClean="0">
                <a:solidFill>
                  <a:srgbClr val="3333FF"/>
                </a:solidFill>
              </a:rPr>
              <a:t> </a:t>
            </a:r>
            <a:r>
              <a:rPr lang="de-CH" sz="2000" i="1" dirty="0" err="1" smtClean="0">
                <a:solidFill>
                  <a:srgbClr val="3333FF"/>
                </a:solidFill>
              </a:rPr>
              <a:t>is_empty</a:t>
            </a:r>
            <a:r>
              <a:rPr lang="de-CH" sz="2000" i="1" dirty="0" smtClean="0">
                <a:solidFill>
                  <a:srgbClr val="3333FF"/>
                </a:solidFill>
              </a:rPr>
              <a:t> </a:t>
            </a:r>
            <a:r>
              <a:rPr lang="de-CH" sz="2000" b="1" dirty="0" err="1" smtClean="0">
                <a:solidFill>
                  <a:schemeClr val="accent2"/>
                </a:solidFill>
              </a:rPr>
              <a:t>then</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first_element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p</a:t>
            </a:r>
          </a:p>
          <a:p>
            <a:pPr eaLnBrk="1" hangingPunct="1"/>
            <a:r>
              <a:rPr lang="de-CH" sz="2000" i="1" dirty="0" smtClean="0">
                <a:solidFill>
                  <a:srgbClr val="3333FF"/>
                </a:solidFill>
              </a:rPr>
              <a:t>			</a:t>
            </a:r>
            <a:r>
              <a:rPr lang="de-CH" sz="2000" b="1" dirty="0" err="1" smtClean="0">
                <a:solidFill>
                  <a:schemeClr val="accent2"/>
                </a:solidFill>
              </a:rPr>
              <a:t>else</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last_element</a:t>
            </a:r>
            <a:r>
              <a:rPr lang="en-US" sz="700" dirty="0">
                <a:solidFill>
                  <a:srgbClr val="0000FF"/>
                </a:solidFill>
                <a:cs typeface="Times New Roman" pitchFamily="18" charset="0"/>
                <a:sym typeface="Wingdings" pitchFamily="2" charset="2"/>
              </a:rPr>
              <a:t>  </a:t>
            </a:r>
            <a:r>
              <a:rPr lang="de-CH" sz="2000" i="1" dirty="0" err="1" smtClean="0">
                <a:solidFill>
                  <a:srgbClr val="3333FF"/>
                </a:solidFill>
              </a:rPr>
              <a:t>put_right</a:t>
            </a:r>
            <a:r>
              <a:rPr lang="de-CH" sz="2000" i="1" dirty="0" smtClean="0">
                <a:solidFill>
                  <a:srgbClr val="3333FF"/>
                </a:solidFill>
              </a:rPr>
              <a:t> </a:t>
            </a:r>
            <a:r>
              <a:rPr lang="de-CH" sz="2000" dirty="0" smtClean="0">
                <a:solidFill>
                  <a:srgbClr val="3333FF"/>
                </a:solidFill>
              </a:rPr>
              <a:t>(</a:t>
            </a:r>
            <a:r>
              <a:rPr lang="de-CH" sz="1400" dirty="0" smtClean="0">
                <a:solidFill>
                  <a:srgbClr val="3333FF"/>
                </a:solidFill>
              </a:rPr>
              <a:t> </a:t>
            </a:r>
            <a:r>
              <a:rPr lang="de-CH" sz="2000" i="1" dirty="0" smtClean="0">
                <a:solidFill>
                  <a:srgbClr val="3333FF"/>
                </a:solidFill>
              </a:rPr>
              <a:t>p</a:t>
            </a:r>
            <a:r>
              <a:rPr lang="de-CH" sz="2000" dirty="0" smtClean="0">
                <a:solidFill>
                  <a:srgbClr val="3333FF"/>
                </a:solidFill>
              </a:rPr>
              <a:t>)</a:t>
            </a:r>
          </a:p>
          <a:p>
            <a:pPr eaLnBrk="1" hangingPunct="1"/>
            <a:r>
              <a:rPr lang="de-CH" sz="2000" i="1" dirty="0" smtClean="0">
                <a:solidFill>
                  <a:srgbClr val="3333FF"/>
                </a:solidFill>
              </a:rPr>
              <a:t>			</a:t>
            </a:r>
            <a:r>
              <a:rPr lang="de-CH" sz="2000" b="1" dirty="0" smtClean="0">
                <a:solidFill>
                  <a:schemeClr val="accent2"/>
                </a:solidFill>
              </a:rPr>
              <a:t>end</a:t>
            </a:r>
          </a:p>
          <a:p>
            <a:pPr eaLnBrk="1" hangingPunct="1"/>
            <a:r>
              <a:rPr lang="de-CH" sz="2000" b="1" dirty="0" smtClean="0">
                <a:solidFill>
                  <a:schemeClr val="accent2"/>
                </a:solidFill>
              </a:rPr>
              <a:t>			</a:t>
            </a:r>
            <a:r>
              <a:rPr lang="de-CH" sz="2000" i="1" dirty="0" err="1" smtClean="0">
                <a:solidFill>
                  <a:srgbClr val="3333FF"/>
                </a:solidFill>
              </a:rPr>
              <a:t>last_element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p</a:t>
            </a:r>
            <a:endParaRPr lang="de-CH" sz="2000" b="1" dirty="0" smtClean="0">
              <a:solidFill>
                <a:schemeClr val="accent2"/>
              </a:solidFill>
            </a:endParaRPr>
          </a:p>
          <a:p>
            <a:pPr eaLnBrk="1" hangingPunct="1"/>
            <a:r>
              <a:rPr lang="de-CH" sz="2000" i="1" dirty="0" smtClean="0">
                <a:solidFill>
                  <a:srgbClr val="3333FF"/>
                </a:solidFill>
              </a:rPr>
              <a:t>			</a:t>
            </a:r>
            <a:r>
              <a:rPr lang="de-CH" sz="2000" i="1" dirty="0" err="1" smtClean="0">
                <a:solidFill>
                  <a:srgbClr val="3333FF"/>
                </a:solidFill>
              </a:rPr>
              <a:t>count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count</a:t>
            </a:r>
            <a:r>
              <a:rPr lang="de-CH" sz="2000" i="1" dirty="0" smtClean="0">
                <a:solidFill>
                  <a:srgbClr val="3333FF"/>
                </a:solidFill>
              </a:rPr>
              <a:t>  </a:t>
            </a:r>
            <a:r>
              <a:rPr lang="de-CH" sz="2000" dirty="0" smtClean="0">
                <a:solidFill>
                  <a:srgbClr val="3333FF"/>
                </a:solidFill>
              </a:rPr>
              <a:t>+ 1</a:t>
            </a:r>
          </a:p>
          <a:p>
            <a:pPr eaLnBrk="1" hangingPunct="1">
              <a:lnSpc>
                <a:spcPct val="50000"/>
              </a:lnSpc>
            </a:pPr>
            <a:r>
              <a:rPr lang="de-CH" sz="2000" i="1" dirty="0" smtClean="0">
                <a:solidFill>
                  <a:srgbClr val="3333FF"/>
                </a:solidFill>
              </a:rPr>
              <a:t>		</a:t>
            </a:r>
            <a:r>
              <a:rPr lang="de-CH" sz="2000" b="1" dirty="0" smtClean="0">
                <a:solidFill>
                  <a:schemeClr val="accent2"/>
                </a:solidFill>
              </a:rPr>
              <a:t>end</a:t>
            </a:r>
          </a:p>
        </p:txBody>
      </p:sp>
    </p:spTree>
    <p:extLst>
      <p:ext uri="{BB962C8B-B14F-4D97-AF65-F5344CB8AC3E}">
        <p14:creationId xmlns:p14="http://schemas.microsoft.com/office/powerpoint/2010/main" val="172144079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custDataLst>
              <p:tags r:id="rId1"/>
            </p:custDataLst>
          </p:nvPr>
        </p:nvSpPr>
        <p:spPr/>
        <p:txBody>
          <a:bodyPr>
            <a:normAutofit/>
          </a:bodyPr>
          <a:lstStyle/>
          <a:p>
            <a:pPr eaLnBrk="1" hangingPunct="1"/>
            <a:r>
              <a:rPr lang="de-CH" i="1" dirty="0" smtClean="0">
                <a:solidFill>
                  <a:srgbClr val="3333FF"/>
                </a:solidFill>
              </a:rPr>
              <a:t>LINKABLE</a:t>
            </a:r>
            <a:r>
              <a:rPr lang="de-CH" dirty="0" smtClean="0"/>
              <a:t> - Zellen</a:t>
            </a:r>
          </a:p>
        </p:txBody>
      </p:sp>
      <p:sp>
        <p:nvSpPr>
          <p:cNvPr id="36868" name="Rectangle 3"/>
          <p:cNvSpPr>
            <a:spLocks noGrp="1" noChangeArrowheads="1"/>
          </p:cNvSpPr>
          <p:nvPr>
            <p:ph idx="1"/>
            <p:custDataLst>
              <p:tags r:id="rId2"/>
            </p:custDataLst>
          </p:nvPr>
        </p:nvSpPr>
        <p:spPr/>
        <p:txBody>
          <a:bodyPr>
            <a:normAutofit/>
          </a:bodyPr>
          <a:lstStyle/>
          <a:p>
            <a:pPr eaLnBrk="1" hangingPunct="1">
              <a:lnSpc>
                <a:spcPct val="90000"/>
              </a:lnSpc>
            </a:pPr>
            <a:r>
              <a:rPr lang="de-CH" sz="2000" b="1" dirty="0" err="1" smtClean="0">
                <a:solidFill>
                  <a:schemeClr val="accent2"/>
                </a:solidFill>
              </a:rPr>
              <a:t>class</a:t>
            </a:r>
            <a:r>
              <a:rPr lang="de-CH" sz="2000" i="1" dirty="0" smtClean="0">
                <a:solidFill>
                  <a:srgbClr val="3333FF"/>
                </a:solidFill>
              </a:rPr>
              <a:t> LINKABLE  </a:t>
            </a:r>
            <a:r>
              <a:rPr lang="de-CH" sz="2000" b="1" dirty="0" err="1" smtClean="0">
                <a:solidFill>
                  <a:schemeClr val="accent2"/>
                </a:solidFill>
              </a:rPr>
              <a:t>feature</a:t>
            </a:r>
            <a:endParaRPr lang="de-CH" sz="2000" b="1" dirty="0" smtClean="0">
              <a:solidFill>
                <a:schemeClr val="accent2"/>
              </a:solidFill>
            </a:endParaRPr>
          </a:p>
          <a:p>
            <a:pPr eaLnBrk="1" hangingPunct="1">
              <a:lnSpc>
                <a:spcPct val="90000"/>
              </a:lnSpc>
            </a:pPr>
            <a:r>
              <a:rPr lang="de-CH" sz="2000" i="1" dirty="0" smtClean="0">
                <a:solidFill>
                  <a:srgbClr val="3333FF"/>
                </a:solidFill>
              </a:rPr>
              <a:t>	item</a:t>
            </a:r>
            <a:r>
              <a:rPr lang="de-CH" sz="2000" dirty="0" smtClean="0">
                <a:solidFill>
                  <a:srgbClr val="3333FF"/>
                </a:solidFill>
              </a:rPr>
              <a:t>:</a:t>
            </a:r>
            <a:r>
              <a:rPr lang="de-CH" sz="2000" i="1" dirty="0" smtClean="0">
                <a:solidFill>
                  <a:srgbClr val="3333FF"/>
                </a:solidFill>
              </a:rPr>
              <a:t> STRING</a:t>
            </a:r>
          </a:p>
          <a:p>
            <a:pPr eaLnBrk="1" hangingPunct="1">
              <a:lnSpc>
                <a:spcPct val="90000"/>
              </a:lnSpc>
            </a:pPr>
            <a:r>
              <a:rPr lang="de-CH" sz="2000" dirty="0" smtClean="0">
                <a:solidFill>
                  <a:srgbClr val="3333FF"/>
                </a:solidFill>
              </a:rPr>
              <a:t>			</a:t>
            </a:r>
            <a:r>
              <a:rPr lang="de-CH" sz="2000" dirty="0" smtClean="0">
                <a:solidFill>
                  <a:srgbClr val="990000"/>
                </a:solidFill>
              </a:rPr>
              <a:t>-- Wert dieser Zelle.</a:t>
            </a:r>
          </a:p>
          <a:p>
            <a:pPr eaLnBrk="1" hangingPunct="1">
              <a:lnSpc>
                <a:spcPct val="90000"/>
              </a:lnSpc>
            </a:pPr>
            <a:endParaRPr lang="de-CH" sz="2000" dirty="0" smtClean="0">
              <a:solidFill>
                <a:srgbClr val="990000"/>
              </a:solidFill>
            </a:endParaRPr>
          </a:p>
          <a:p>
            <a:pPr eaLnBrk="1" hangingPunct="1">
              <a:lnSpc>
                <a:spcPct val="90000"/>
              </a:lnSpc>
            </a:pPr>
            <a:r>
              <a:rPr lang="de-CH" sz="2000" i="1" dirty="0" smtClean="0">
                <a:solidFill>
                  <a:srgbClr val="3333FF"/>
                </a:solidFill>
              </a:rPr>
              <a:t>	</a:t>
            </a:r>
            <a:r>
              <a:rPr lang="de-CH" sz="2000" i="1" dirty="0" err="1" smtClean="0">
                <a:solidFill>
                  <a:srgbClr val="3333FF"/>
                </a:solidFill>
              </a:rPr>
              <a:t>right</a:t>
            </a:r>
            <a:r>
              <a:rPr lang="de-CH" sz="900" i="1" dirty="0" smtClean="0">
                <a:solidFill>
                  <a:srgbClr val="3333FF"/>
                </a:solidFill>
              </a:rPr>
              <a:t> </a:t>
            </a:r>
            <a:r>
              <a:rPr lang="de-CH" sz="2000" dirty="0" smtClean="0">
                <a:solidFill>
                  <a:srgbClr val="3333FF"/>
                </a:solidFill>
              </a:rPr>
              <a:t>:</a:t>
            </a:r>
            <a:r>
              <a:rPr lang="de-CH" sz="2000" i="1" dirty="0" smtClean="0">
                <a:solidFill>
                  <a:srgbClr val="3333FF"/>
                </a:solidFill>
              </a:rPr>
              <a:t> LINKABLE</a:t>
            </a:r>
          </a:p>
          <a:p>
            <a:pPr eaLnBrk="1" hangingPunct="1">
              <a:lnSpc>
                <a:spcPct val="90000"/>
              </a:lnSpc>
            </a:pPr>
            <a:r>
              <a:rPr lang="de-CH" sz="2000" dirty="0" smtClean="0">
                <a:solidFill>
                  <a:srgbClr val="3333FF"/>
                </a:solidFill>
              </a:rPr>
              <a:t>			</a:t>
            </a:r>
            <a:r>
              <a:rPr lang="de-CH" sz="2000" dirty="0" smtClean="0">
                <a:solidFill>
                  <a:srgbClr val="990000"/>
                </a:solidFill>
              </a:rPr>
              <a:t>-- Zelle, welche an diese Zelle angehängt ist 				-- (falls vorhanden).</a:t>
            </a:r>
          </a:p>
          <a:p>
            <a:pPr eaLnBrk="1" hangingPunct="1">
              <a:lnSpc>
                <a:spcPct val="90000"/>
              </a:lnSpc>
            </a:pPr>
            <a:endParaRPr lang="de-CH" sz="2000" dirty="0" smtClean="0">
              <a:solidFill>
                <a:srgbClr val="3333FF"/>
              </a:solidFill>
            </a:endParaRPr>
          </a:p>
          <a:p>
            <a:pPr eaLnBrk="1" hangingPunct="1">
              <a:lnSpc>
                <a:spcPct val="90000"/>
              </a:lnSpc>
            </a:pPr>
            <a:r>
              <a:rPr lang="de-CH" sz="2000" i="1" dirty="0" smtClean="0">
                <a:solidFill>
                  <a:srgbClr val="3333FF"/>
                </a:solidFill>
              </a:rPr>
              <a:t>	</a:t>
            </a:r>
            <a:r>
              <a:rPr lang="de-CH" sz="2000" i="1" dirty="0" err="1" smtClean="0">
                <a:solidFill>
                  <a:srgbClr val="3333FF"/>
                </a:solidFill>
              </a:rPr>
              <a:t>put_right</a:t>
            </a:r>
            <a:r>
              <a:rPr lang="de-CH" sz="2000" i="1" dirty="0" smtClean="0">
                <a:solidFill>
                  <a:srgbClr val="3333FF"/>
                </a:solidFill>
              </a:rPr>
              <a:t> </a:t>
            </a:r>
            <a:r>
              <a:rPr lang="de-CH" sz="2000" dirty="0" smtClean="0">
                <a:solidFill>
                  <a:srgbClr val="3333FF"/>
                </a:solidFill>
              </a:rPr>
              <a:t>(</a:t>
            </a:r>
            <a:r>
              <a:rPr lang="de-CH" sz="2000" i="1" dirty="0" err="1" smtClean="0">
                <a:solidFill>
                  <a:srgbClr val="3333FF"/>
                </a:solidFill>
              </a:rPr>
              <a:t>other</a:t>
            </a:r>
            <a:r>
              <a:rPr lang="de-CH" sz="9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b="1" dirty="0" err="1" smtClean="0">
                <a:solidFill>
                  <a:schemeClr val="accent2"/>
                </a:solidFill>
              </a:rPr>
              <a:t>like</a:t>
            </a:r>
            <a:r>
              <a:rPr lang="de-CH" sz="2000" i="1" dirty="0" smtClean="0">
                <a:solidFill>
                  <a:srgbClr val="3333FF"/>
                </a:solidFill>
              </a:rPr>
              <a:t> </a:t>
            </a:r>
            <a:r>
              <a:rPr lang="de-CH" sz="2000" i="1" dirty="0" err="1" smtClean="0">
                <a:solidFill>
                  <a:srgbClr val="3333FF"/>
                </a:solidFill>
              </a:rPr>
              <a:t>Current</a:t>
            </a:r>
            <a:r>
              <a:rPr lang="de-CH" sz="2000" dirty="0" smtClean="0">
                <a:solidFill>
                  <a:srgbClr val="3333FF"/>
                </a:solidFill>
              </a:rPr>
              <a:t>)</a:t>
            </a:r>
            <a:endParaRPr lang="de-CH" sz="2000" b="1" dirty="0" smtClean="0">
              <a:solidFill>
                <a:schemeClr val="accent2"/>
              </a:solidFill>
            </a:endParaRPr>
          </a:p>
          <a:p>
            <a:pPr eaLnBrk="1" hangingPunct="1">
              <a:lnSpc>
                <a:spcPct val="90000"/>
              </a:lnSpc>
            </a:pPr>
            <a:r>
              <a:rPr lang="de-CH" sz="2000" dirty="0" smtClean="0">
                <a:solidFill>
                  <a:srgbClr val="3333FF"/>
                </a:solidFill>
              </a:rPr>
              <a:t>			</a:t>
            </a:r>
            <a:r>
              <a:rPr lang="de-CH" sz="2000" dirty="0" smtClean="0">
                <a:solidFill>
                  <a:srgbClr val="990000"/>
                </a:solidFill>
              </a:rPr>
              <a:t>-- Setzt </a:t>
            </a:r>
            <a:r>
              <a:rPr lang="de-CH" sz="2000" i="1" dirty="0" err="1" smtClean="0">
                <a:solidFill>
                  <a:srgbClr val="3333FF"/>
                </a:solidFill>
              </a:rPr>
              <a:t>other</a:t>
            </a:r>
            <a:r>
              <a:rPr lang="de-CH" sz="2000" dirty="0" smtClean="0">
                <a:solidFill>
                  <a:srgbClr val="990000"/>
                </a:solidFill>
              </a:rPr>
              <a:t>  rechts neben die aktuelle Zelle.</a:t>
            </a:r>
          </a:p>
          <a:p>
            <a:pPr eaLnBrk="1" hangingPunct="1">
              <a:lnSpc>
                <a:spcPct val="90000"/>
              </a:lnSpc>
            </a:pPr>
            <a:r>
              <a:rPr lang="de-CH" sz="2000" i="1" dirty="0" smtClean="0">
                <a:solidFill>
                  <a:srgbClr val="3333FF"/>
                </a:solidFill>
              </a:rPr>
              <a:t>		</a:t>
            </a:r>
            <a:r>
              <a:rPr lang="de-CH" sz="2000" b="1" dirty="0" smtClean="0">
                <a:solidFill>
                  <a:schemeClr val="accent2"/>
                </a:solidFill>
              </a:rPr>
              <a:t>do</a:t>
            </a:r>
          </a:p>
          <a:p>
            <a:pPr eaLnBrk="1" hangingPunct="1">
              <a:lnSpc>
                <a:spcPct val="90000"/>
              </a:lnSpc>
            </a:pPr>
            <a:r>
              <a:rPr lang="de-CH" sz="2000" i="1" dirty="0" smtClean="0">
                <a:solidFill>
                  <a:srgbClr val="3333FF"/>
                </a:solidFill>
              </a:rPr>
              <a:t>			</a:t>
            </a:r>
            <a:r>
              <a:rPr lang="de-CH" sz="2000" i="1" dirty="0" err="1" smtClean="0">
                <a:solidFill>
                  <a:srgbClr val="3333FF"/>
                </a:solidFill>
              </a:rPr>
              <a:t>right</a:t>
            </a:r>
            <a:r>
              <a:rPr lang="de-CH" sz="2000" i="1" dirty="0" smtClean="0">
                <a:solidFill>
                  <a:srgbClr val="3333FF"/>
                </a:solidFill>
              </a:rPr>
              <a:t> </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other</a:t>
            </a:r>
            <a:endParaRPr lang="de-CH" sz="2000" i="1" dirty="0" smtClean="0">
              <a:solidFill>
                <a:srgbClr val="3333FF"/>
              </a:solidFill>
            </a:endParaRPr>
          </a:p>
          <a:p>
            <a:pPr eaLnBrk="1" hangingPunct="1">
              <a:lnSpc>
                <a:spcPct val="90000"/>
              </a:lnSpc>
            </a:pPr>
            <a:r>
              <a:rPr lang="de-CH" sz="2000" i="1" dirty="0" smtClean="0">
                <a:solidFill>
                  <a:srgbClr val="3333FF"/>
                </a:solidFill>
              </a:rPr>
              <a:t>		</a:t>
            </a:r>
            <a:r>
              <a:rPr lang="de-CH" sz="2000" b="1" dirty="0" err="1" smtClean="0">
                <a:solidFill>
                  <a:schemeClr val="accent2"/>
                </a:solidFill>
              </a:rPr>
              <a:t>ensure</a:t>
            </a:r>
            <a:endParaRPr lang="de-CH" sz="2000" b="1" dirty="0" smtClean="0">
              <a:solidFill>
                <a:schemeClr val="accent2"/>
              </a:solidFill>
            </a:endParaRPr>
          </a:p>
          <a:p>
            <a:pPr eaLnBrk="1" hangingPunct="1">
              <a:lnSpc>
                <a:spcPct val="90000"/>
              </a:lnSpc>
            </a:pPr>
            <a:r>
              <a:rPr lang="de-CH" sz="2000" i="1" dirty="0" smtClean="0">
                <a:solidFill>
                  <a:srgbClr val="3333FF"/>
                </a:solidFill>
              </a:rPr>
              <a:t>			</a:t>
            </a:r>
            <a:r>
              <a:rPr lang="de-CH" sz="2000" dirty="0" err="1" smtClean="0">
                <a:solidFill>
                  <a:srgbClr val="3333FF"/>
                </a:solidFill>
              </a:rPr>
              <a:t>angehaengt</a:t>
            </a:r>
            <a:r>
              <a:rPr lang="de-CH" sz="2000" dirty="0" smtClean="0">
                <a:solidFill>
                  <a:srgbClr val="3333FF"/>
                </a:solidFill>
              </a:rPr>
              <a:t>:</a:t>
            </a:r>
            <a:r>
              <a:rPr lang="de-CH" sz="2000" i="1" dirty="0" smtClean="0">
                <a:solidFill>
                  <a:srgbClr val="3333FF"/>
                </a:solidFill>
              </a:rPr>
              <a:t> </a:t>
            </a:r>
            <a:r>
              <a:rPr lang="de-CH" sz="2000" i="1" dirty="0" err="1" smtClean="0">
                <a:solidFill>
                  <a:srgbClr val="3333FF"/>
                </a:solidFill>
              </a:rPr>
              <a:t>right</a:t>
            </a:r>
            <a:r>
              <a:rPr lang="de-CH" sz="2000" i="1" dirty="0" smtClean="0">
                <a:solidFill>
                  <a:srgbClr val="3333FF"/>
                </a:solidFill>
              </a:rPr>
              <a:t> = </a:t>
            </a:r>
            <a:r>
              <a:rPr lang="de-CH" sz="2000" i="1" dirty="0" err="1" smtClean="0">
                <a:solidFill>
                  <a:srgbClr val="3333FF"/>
                </a:solidFill>
              </a:rPr>
              <a:t>other</a:t>
            </a:r>
            <a:endParaRPr lang="de-CH" sz="2000" i="1" dirty="0" smtClean="0">
              <a:solidFill>
                <a:srgbClr val="3333FF"/>
              </a:solidFill>
            </a:endParaRPr>
          </a:p>
          <a:p>
            <a:pPr eaLnBrk="1" hangingPunct="1">
              <a:lnSpc>
                <a:spcPct val="90000"/>
              </a:lnSpc>
            </a:pPr>
            <a:r>
              <a:rPr lang="de-CH" sz="2000" i="1" dirty="0" smtClean="0">
                <a:solidFill>
                  <a:srgbClr val="3333FF"/>
                </a:solidFill>
              </a:rPr>
              <a:t>		</a:t>
            </a:r>
            <a:r>
              <a:rPr lang="de-CH" sz="2000" b="1" dirty="0" smtClean="0">
                <a:solidFill>
                  <a:schemeClr val="accent2"/>
                </a:solidFill>
              </a:rPr>
              <a:t>end</a:t>
            </a:r>
          </a:p>
          <a:p>
            <a:pPr eaLnBrk="1" hangingPunct="1">
              <a:lnSpc>
                <a:spcPct val="90000"/>
              </a:lnSpc>
            </a:pPr>
            <a:r>
              <a:rPr lang="de-CH" sz="2000" b="1" dirty="0" smtClean="0">
                <a:solidFill>
                  <a:schemeClr val="accent2"/>
                </a:solidFill>
              </a:rPr>
              <a:t>end</a:t>
            </a:r>
          </a:p>
        </p:txBody>
      </p:sp>
      <p:sp>
        <p:nvSpPr>
          <p:cNvPr id="36869" name="Rectangle 4"/>
          <p:cNvSpPr>
            <a:spLocks noChangeArrowheads="1"/>
          </p:cNvSpPr>
          <p:nvPr>
            <p:custDataLst>
              <p:tags r:id="rId3"/>
            </p:custDataLst>
          </p:nvPr>
        </p:nvSpPr>
        <p:spPr bwMode="auto">
          <a:xfrm>
            <a:off x="6227763" y="1268413"/>
            <a:ext cx="1368425" cy="576262"/>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6870" name="Text Box 5"/>
          <p:cNvSpPr txBox="1">
            <a:spLocks noChangeArrowheads="1"/>
          </p:cNvSpPr>
          <p:nvPr>
            <p:custDataLst>
              <p:tags r:id="rId4"/>
            </p:custDataLst>
          </p:nvPr>
        </p:nvSpPr>
        <p:spPr bwMode="auto">
          <a:xfrm>
            <a:off x="6227763" y="1339850"/>
            <a:ext cx="1439862" cy="396875"/>
          </a:xfrm>
          <a:prstGeom prst="rect">
            <a:avLst/>
          </a:prstGeom>
          <a:noFill/>
          <a:ln w="9525">
            <a:noFill/>
            <a:miter lim="800000"/>
            <a:headEnd/>
            <a:tailEnd/>
          </a:ln>
        </p:spPr>
        <p:txBody>
          <a:bodyPr>
            <a:spAutoFit/>
          </a:bodyPr>
          <a:lstStyle/>
          <a:p>
            <a:pPr>
              <a:spcBef>
                <a:spcPct val="50000"/>
              </a:spcBef>
            </a:pPr>
            <a:r>
              <a:rPr lang="de-CH" sz="2000" dirty="0" err="1" smtClean="0">
                <a:latin typeface="Custom_Constantia" panose="02030602050306030303" pitchFamily="18" charset="0"/>
              </a:rPr>
              <a:t>Haldenegg</a:t>
            </a:r>
            <a:endParaRPr lang="de-CH" sz="2000" dirty="0">
              <a:latin typeface="Custom_Constantia" panose="02030602050306030303" pitchFamily="18" charset="0"/>
            </a:endParaRPr>
          </a:p>
        </p:txBody>
      </p:sp>
      <p:sp>
        <p:nvSpPr>
          <p:cNvPr id="36871" name="Rectangle 6"/>
          <p:cNvSpPr>
            <a:spLocks noChangeArrowheads="1"/>
          </p:cNvSpPr>
          <p:nvPr>
            <p:custDataLst>
              <p:tags r:id="rId5"/>
            </p:custDataLst>
          </p:nvPr>
        </p:nvSpPr>
        <p:spPr bwMode="auto">
          <a:xfrm>
            <a:off x="7596188" y="1268413"/>
            <a:ext cx="503237" cy="576262"/>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6872" name="Line 7"/>
          <p:cNvSpPr>
            <a:spLocks noChangeShapeType="1"/>
          </p:cNvSpPr>
          <p:nvPr>
            <p:custDataLst>
              <p:tags r:id="rId6"/>
            </p:custDataLst>
          </p:nvPr>
        </p:nvSpPr>
        <p:spPr bwMode="auto">
          <a:xfrm>
            <a:off x="7899400" y="1555750"/>
            <a:ext cx="776288"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6873" name="Text Box 8"/>
          <p:cNvSpPr txBox="1">
            <a:spLocks noChangeArrowheads="1"/>
          </p:cNvSpPr>
          <p:nvPr>
            <p:custDataLst>
              <p:tags r:id="rId7"/>
            </p:custDataLst>
          </p:nvPr>
        </p:nvSpPr>
        <p:spPr bwMode="auto">
          <a:xfrm>
            <a:off x="6443663" y="1923821"/>
            <a:ext cx="720725" cy="369332"/>
          </a:xfrm>
          <a:prstGeom prst="rect">
            <a:avLst/>
          </a:prstGeom>
          <a:noFill/>
          <a:ln w="9525">
            <a:noFill/>
            <a:miter lim="800000"/>
            <a:headEnd/>
            <a:tailEnd/>
          </a:ln>
        </p:spPr>
        <p:txBody>
          <a:bodyPr>
            <a:spAutoFit/>
          </a:bodyPr>
          <a:lstStyle/>
          <a:p>
            <a:pPr>
              <a:spcBef>
                <a:spcPct val="50000"/>
              </a:spcBef>
            </a:pPr>
            <a:r>
              <a:rPr lang="de-CH" sz="1800" i="1" dirty="0" smtClean="0">
                <a:solidFill>
                  <a:srgbClr val="3333FF"/>
                </a:solidFill>
                <a:latin typeface="Custom_Constantia" panose="02030602050306030303" pitchFamily="18" charset="0"/>
              </a:rPr>
              <a:t>item</a:t>
            </a:r>
            <a:endParaRPr lang="de-CH" sz="1800" i="1" dirty="0">
              <a:solidFill>
                <a:srgbClr val="3333FF"/>
              </a:solidFill>
              <a:latin typeface="Custom_Constantia" panose="02030602050306030303" pitchFamily="18" charset="0"/>
            </a:endParaRPr>
          </a:p>
        </p:txBody>
      </p:sp>
      <p:sp>
        <p:nvSpPr>
          <p:cNvPr id="36874" name="Text Box 9"/>
          <p:cNvSpPr txBox="1">
            <a:spLocks noChangeArrowheads="1"/>
          </p:cNvSpPr>
          <p:nvPr>
            <p:custDataLst>
              <p:tags r:id="rId8"/>
            </p:custDataLst>
          </p:nvPr>
        </p:nvSpPr>
        <p:spPr bwMode="auto">
          <a:xfrm>
            <a:off x="7610475" y="1914296"/>
            <a:ext cx="720725" cy="369332"/>
          </a:xfrm>
          <a:prstGeom prst="rect">
            <a:avLst/>
          </a:prstGeom>
          <a:noFill/>
          <a:ln w="9525">
            <a:noFill/>
            <a:miter lim="800000"/>
            <a:headEnd/>
            <a:tailEnd/>
          </a:ln>
        </p:spPr>
        <p:txBody>
          <a:bodyPr>
            <a:spAutoFit/>
          </a:bodyPr>
          <a:lstStyle/>
          <a:p>
            <a:pPr>
              <a:spcBef>
                <a:spcPct val="50000"/>
              </a:spcBef>
            </a:pPr>
            <a:r>
              <a:rPr lang="de-CH" sz="1800" i="1" dirty="0" err="1" smtClean="0">
                <a:solidFill>
                  <a:srgbClr val="3333FF"/>
                </a:solidFill>
                <a:latin typeface="Custom_Constantia" panose="02030602050306030303" pitchFamily="18" charset="0"/>
              </a:rPr>
              <a:t>right</a:t>
            </a:r>
            <a:endParaRPr lang="de-CH" sz="1800" i="1" dirty="0">
              <a:solidFill>
                <a:srgbClr val="3333FF"/>
              </a:solidFill>
              <a:latin typeface="Custom_Constantia" panose="02030602050306030303" pitchFamily="18" charset="0"/>
            </a:endParaRPr>
          </a:p>
        </p:txBody>
      </p:sp>
    </p:spTree>
    <p:extLst>
      <p:ext uri="{BB962C8B-B14F-4D97-AF65-F5344CB8AC3E}">
        <p14:creationId xmlns:p14="http://schemas.microsoft.com/office/powerpoint/2010/main" val="40200683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1141171" y="1302106"/>
            <a:ext cx="5508346" cy="929030"/>
          </a:xfrm>
          <a:prstGeom prst="roundRect">
            <a:avLst/>
          </a:prstGeom>
          <a:solidFill>
            <a:srgbClr val="99FF99"/>
          </a:solidFill>
          <a:ln w="12700" algn="ctr">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p:spPr>
        <p:txBody>
          <a:bodyPr lIns="0" rIns="0" rtlCol="0" anchor="ctr"/>
          <a:lstStyle/>
          <a:p>
            <a:pPr algn="ctr" rtl="0" fontAlgn="base">
              <a:lnSpc>
                <a:spcPct val="80000"/>
              </a:lnSpc>
              <a:spcBef>
                <a:spcPct val="50000"/>
              </a:spcBef>
              <a:spcAft>
                <a:spcPct val="0"/>
              </a:spcAft>
            </a:pPr>
            <a:endParaRPr lang="en-US" sz="2400" kern="1200" dirty="0">
              <a:solidFill>
                <a:srgbClr val="333399"/>
              </a:solidFill>
              <a:latin typeface="Custom_Constantia" panose="02030602050306030303" pitchFamily="18" charset="0"/>
              <a:ea typeface="+mn-ea"/>
              <a:cs typeface="+mn-cs"/>
            </a:endParaRPr>
          </a:p>
        </p:txBody>
      </p:sp>
      <p:sp>
        <p:nvSpPr>
          <p:cNvPr id="2" name="Title 1"/>
          <p:cNvSpPr>
            <a:spLocks noGrp="1"/>
          </p:cNvSpPr>
          <p:nvPr>
            <p:ph type="title"/>
          </p:nvPr>
        </p:nvSpPr>
        <p:spPr/>
        <p:txBody>
          <a:bodyPr>
            <a:normAutofit/>
          </a:bodyPr>
          <a:lstStyle/>
          <a:p>
            <a:r>
              <a:rPr lang="de-CH" noProof="0" dirty="0" smtClean="0"/>
              <a:t>Referenzen</a:t>
            </a:r>
            <a:r>
              <a:rPr lang="de-CH" dirty="0" smtClean="0"/>
              <a:t> sind schwierig…</a:t>
            </a:r>
            <a:endParaRPr lang="de-CH" noProof="0" dirty="0"/>
          </a:p>
        </p:txBody>
      </p:sp>
      <p:sp>
        <p:nvSpPr>
          <p:cNvPr id="3" name="Content Placeholder 2"/>
          <p:cNvSpPr>
            <a:spLocks noGrp="1"/>
          </p:cNvSpPr>
          <p:nvPr>
            <p:ph idx="1"/>
          </p:nvPr>
        </p:nvSpPr>
        <p:spPr/>
        <p:txBody>
          <a:bodyPr>
            <a:normAutofit/>
          </a:bodyPr>
          <a:lstStyle/>
          <a:p>
            <a:r>
              <a:rPr lang="de-CH" b="1" dirty="0" err="1" smtClean="0">
                <a:solidFill>
                  <a:srgbClr val="002060"/>
                </a:solidFill>
              </a:rPr>
              <a:t>require</a:t>
            </a:r>
            <a:endParaRPr lang="de-CH" b="1" dirty="0" smtClean="0">
              <a:solidFill>
                <a:srgbClr val="002060"/>
              </a:solidFill>
            </a:endParaRPr>
          </a:p>
          <a:p>
            <a:r>
              <a:rPr lang="de-CH" dirty="0" smtClean="0">
                <a:solidFill>
                  <a:srgbClr val="990000"/>
                </a:solidFill>
              </a:rPr>
              <a:t>	-- “Meine Schwester ist ledig”</a:t>
            </a:r>
          </a:p>
          <a:p>
            <a:r>
              <a:rPr lang="de-CH" dirty="0" smtClean="0">
                <a:solidFill>
                  <a:srgbClr val="990000"/>
                </a:solidFill>
              </a:rPr>
              <a:t>	-- “Meine Schwester ist in Dietlikon”</a:t>
            </a:r>
          </a:p>
          <a:p>
            <a:r>
              <a:rPr lang="de-CH" dirty="0" smtClean="0"/>
              <a:t> </a:t>
            </a:r>
            <a:endParaRPr lang="de-CH" dirty="0"/>
          </a:p>
        </p:txBody>
      </p:sp>
      <p:sp>
        <p:nvSpPr>
          <p:cNvPr id="4" name="Content Placeholder 2"/>
          <p:cNvSpPr txBox="1">
            <a:spLocks/>
          </p:cNvSpPr>
          <p:nvPr/>
        </p:nvSpPr>
        <p:spPr bwMode="auto">
          <a:xfrm>
            <a:off x="235388" y="2651523"/>
            <a:ext cx="8908612" cy="82599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0" i="0" u="none" strike="noStrike" kern="0" cap="none" spc="0" normalizeH="0" baseline="0" dirty="0" smtClean="0">
                <a:ln>
                  <a:noFill/>
                </a:ln>
                <a:solidFill>
                  <a:srgbClr val="990000"/>
                </a:solidFill>
                <a:effectLst/>
                <a:uLnTx/>
                <a:uFillTx/>
                <a:latin typeface="Custom_Constantia" panose="02030602050306030303" pitchFamily="18" charset="0"/>
              </a:rPr>
              <a:t>	-- “Der </a:t>
            </a:r>
            <a:r>
              <a:rPr lang="de-CH" kern="0" dirty="0" smtClean="0">
                <a:solidFill>
                  <a:srgbClr val="990000"/>
                </a:solidFill>
                <a:latin typeface="Custom_Constantia" panose="02030602050306030303" pitchFamily="18" charset="0"/>
              </a:rPr>
              <a:t>Cousin </a:t>
            </a:r>
            <a:r>
              <a:rPr kumimoji="0" lang="de-CH" sz="2400" b="0" i="0" u="none" strike="noStrike" kern="0" cap="none" spc="0" normalizeH="0" baseline="0" dirty="0" smtClean="0">
                <a:ln>
                  <a:noFill/>
                </a:ln>
                <a:solidFill>
                  <a:srgbClr val="990000"/>
                </a:solidFill>
                <a:effectLst/>
                <a:uLnTx/>
                <a:uFillTx/>
                <a:latin typeface="Custom_Constantia" panose="02030602050306030303" pitchFamily="18" charset="0"/>
              </a:rPr>
              <a:t>meines Nachbarn heiratete</a:t>
            </a:r>
            <a:br>
              <a:rPr kumimoji="0" lang="de-CH" sz="2400" b="0" i="0" u="none" strike="noStrike" kern="0" cap="none" spc="0" normalizeH="0" baseline="0" dirty="0" smtClean="0">
                <a:ln>
                  <a:noFill/>
                </a:ln>
                <a:solidFill>
                  <a:srgbClr val="990000"/>
                </a:solidFill>
                <a:effectLst/>
                <a:uLnTx/>
                <a:uFillTx/>
                <a:latin typeface="Custom_Constantia" panose="02030602050306030303" pitchFamily="18" charset="0"/>
              </a:rPr>
            </a:br>
            <a:r>
              <a:rPr kumimoji="0" lang="de-CH" sz="2400" b="0" i="0" u="none" strike="noStrike" kern="0" cap="none" spc="0" normalizeH="0" baseline="0" dirty="0" smtClean="0">
                <a:ln>
                  <a:noFill/>
                </a:ln>
                <a:solidFill>
                  <a:srgbClr val="990000"/>
                </a:solidFill>
                <a:effectLst/>
                <a:uLnTx/>
                <a:uFillTx/>
                <a:latin typeface="Custom_Constantia" panose="02030602050306030303" pitchFamily="18" charset="0"/>
              </a:rPr>
              <a:t>	-- gestern eine Ärztin in Sydney”</a:t>
            </a:r>
            <a:r>
              <a:rPr kumimoji="0" lang="de-CH" sz="2400" b="0" i="0" u="none" strike="noStrike" kern="0" cap="none" spc="0" normalizeH="0" dirty="0" smtClean="0">
                <a:ln>
                  <a:noFill/>
                </a:ln>
                <a:solidFill>
                  <a:srgbClr val="C00000"/>
                </a:solidFill>
                <a:effectLst/>
                <a:uLnTx/>
                <a:uFillTx/>
                <a:latin typeface="Custom_Constantia" panose="02030602050306030303" pitchFamily="18" charset="0"/>
              </a:rPr>
              <a:t>	</a:t>
            </a:r>
            <a:endParaRPr kumimoji="0" lang="de-CH" sz="2400" b="0" i="0" u="none" strike="noStrike" kern="0" cap="none" spc="0" normalizeH="0" baseline="0" dirty="0">
              <a:ln>
                <a:noFill/>
              </a:ln>
              <a:solidFill>
                <a:srgbClr val="3333FF"/>
              </a:solidFill>
              <a:effectLst/>
              <a:uLnTx/>
              <a:uFillTx/>
              <a:latin typeface="Custom_Constantia" panose="02030602050306030303" pitchFamily="18" charset="0"/>
            </a:endParaRPr>
          </a:p>
        </p:txBody>
      </p:sp>
      <p:sp>
        <p:nvSpPr>
          <p:cNvPr id="5" name="Content Placeholder 2"/>
          <p:cNvSpPr txBox="1">
            <a:spLocks/>
          </p:cNvSpPr>
          <p:nvPr/>
        </p:nvSpPr>
        <p:spPr bwMode="auto">
          <a:xfrm>
            <a:off x="325441" y="3565924"/>
            <a:ext cx="7588070" cy="1795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1" i="0" u="none" strike="noStrike" kern="0" cap="none" spc="0" normalizeH="0" baseline="0" dirty="0" err="1" smtClean="0">
                <a:ln>
                  <a:noFill/>
                </a:ln>
                <a:solidFill>
                  <a:srgbClr val="002060"/>
                </a:solidFill>
                <a:effectLst/>
                <a:uLnTx/>
                <a:uFillTx/>
                <a:latin typeface="Custom_Constantia" panose="02030602050306030303" pitchFamily="18" charset="0"/>
              </a:rPr>
              <a:t>ensure</a:t>
            </a:r>
            <a:endParaRPr kumimoji="0" lang="de-CH" sz="2400" b="1" i="0" u="none" strike="noStrike" kern="0" cap="none" spc="0" normalizeH="0" baseline="0" dirty="0" smtClean="0">
              <a:ln>
                <a:noFill/>
              </a:ln>
              <a:solidFill>
                <a:srgbClr val="002060"/>
              </a:solidFill>
              <a:effectLst/>
              <a:uLnTx/>
              <a:uFillTx/>
              <a:latin typeface="Custom_Constantia" panose="02030602050306030303" pitchFamily="18" charset="0"/>
            </a:endParaRPr>
          </a:p>
          <a:p>
            <a:r>
              <a:rPr kumimoji="0" lang="de-CH" sz="2400" b="0" i="0" u="none" strike="noStrike" kern="0" cap="none" spc="0" normalizeH="0" baseline="0" dirty="0" smtClean="0">
                <a:ln>
                  <a:noFill/>
                </a:ln>
                <a:solidFill>
                  <a:srgbClr val="990000"/>
                </a:solidFill>
                <a:effectLst/>
                <a:uLnTx/>
                <a:uFillTx/>
                <a:latin typeface="Custom_Constantia" panose="02030602050306030303" pitchFamily="18" charset="0"/>
              </a:rPr>
              <a:t>	</a:t>
            </a:r>
            <a:r>
              <a:rPr lang="de-CH" dirty="0" smtClean="0">
                <a:solidFill>
                  <a:srgbClr val="990000"/>
                </a:solidFill>
                <a:latin typeface="Custom_Constantia" panose="02030602050306030303" pitchFamily="18" charset="0"/>
              </a:rPr>
              <a:t>-- “Meine Schwester ist ledig”</a:t>
            </a:r>
          </a:p>
          <a:p>
            <a:r>
              <a:rPr lang="de-CH" dirty="0" smtClean="0">
                <a:solidFill>
                  <a:srgbClr val="990000"/>
                </a:solidFill>
                <a:latin typeface="Custom_Constantia" panose="02030602050306030303" pitchFamily="18" charset="0"/>
              </a:rPr>
              <a:t>	-- “Meine Schwester ist in Dietlikon”</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lang="de-CH" b="1" kern="0" dirty="0" smtClean="0">
                <a:solidFill>
                  <a:srgbClr val="002060"/>
                </a:solidFill>
                <a:latin typeface="Custom_Constantia" panose="02030602050306030303" pitchFamily="18" charset="0"/>
              </a:rPr>
              <a:t>end</a:t>
            </a:r>
          </a:p>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de-CH" sz="2400" b="0" i="0" u="none" strike="noStrike" kern="0" cap="none" spc="0" normalizeH="0" baseline="0" dirty="0" smtClean="0">
                <a:ln>
                  <a:noFill/>
                </a:ln>
                <a:solidFill>
                  <a:srgbClr val="3333FF"/>
                </a:solidFill>
                <a:effectLst/>
                <a:uLnTx/>
                <a:uFillTx/>
                <a:latin typeface="Custom_Constantia" panose="02030602050306030303" pitchFamily="18" charset="0"/>
              </a:rPr>
              <a:t> </a:t>
            </a:r>
            <a:endParaRPr kumimoji="0" lang="de-CH" sz="2400" b="0" i="0" u="none" strike="noStrike" kern="0" cap="none" spc="0" normalizeH="0" baseline="0" dirty="0">
              <a:ln>
                <a:noFill/>
              </a:ln>
              <a:solidFill>
                <a:srgbClr val="3333FF"/>
              </a:solidFill>
              <a:effectLst/>
              <a:uLnTx/>
              <a:uFillTx/>
              <a:latin typeface="Custom_Constantia" panose="02030602050306030303" pitchFamily="18" charset="0"/>
            </a:endParaRPr>
          </a:p>
        </p:txBody>
      </p:sp>
      <p:sp>
        <p:nvSpPr>
          <p:cNvPr id="6" name="Content Placeholder 2"/>
          <p:cNvSpPr txBox="1">
            <a:spLocks/>
          </p:cNvSpPr>
          <p:nvPr/>
        </p:nvSpPr>
        <p:spPr bwMode="auto">
          <a:xfrm>
            <a:off x="1052806" y="2589141"/>
            <a:ext cx="7446958" cy="45885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0" i="0" u="none" strike="noStrike" kern="0" cap="none" spc="0" normalizeH="0" noProof="0" dirty="0" smtClean="0">
                <a:ln>
                  <a:noFill/>
                </a:ln>
                <a:solidFill>
                  <a:srgbClr val="C00000"/>
                </a:solidFill>
                <a:effectLst/>
                <a:uLnTx/>
                <a:uFillTx/>
                <a:latin typeface="Custom_Constantia" panose="02030602050306030303" pitchFamily="18" charset="0"/>
                <a:ea typeface="+mn-ea"/>
                <a:cs typeface="+mn-cs"/>
              </a:rPr>
              <a:t/>
            </a:r>
            <a:br>
              <a:rPr kumimoji="0" lang="en-US" sz="2400" b="0" i="0" u="none" strike="noStrike" kern="0" cap="none" spc="0" normalizeH="0" noProof="0" dirty="0" smtClean="0">
                <a:ln>
                  <a:noFill/>
                </a:ln>
                <a:solidFill>
                  <a:srgbClr val="C00000"/>
                </a:solidFill>
                <a:effectLst/>
                <a:uLnTx/>
                <a:uFillTx/>
                <a:latin typeface="Custom_Constantia" panose="02030602050306030303" pitchFamily="18" charset="0"/>
                <a:ea typeface="+mn-ea"/>
                <a:cs typeface="+mn-cs"/>
              </a:rPr>
            </a:br>
            <a:r>
              <a:rPr kumimoji="0" lang="en-US" sz="2400" b="0" i="0" u="none" strike="noStrike" kern="0" cap="none" spc="0" normalizeH="0" noProof="0" dirty="0" smtClean="0">
                <a:ln>
                  <a:noFill/>
                </a:ln>
                <a:solidFill>
                  <a:srgbClr val="C00000"/>
                </a:solidFill>
                <a:effectLst/>
                <a:uLnTx/>
                <a:uFillTx/>
                <a:latin typeface="Custom_Constantia" panose="02030602050306030303" pitchFamily="18" charset="0"/>
                <a:ea typeface="+mn-ea"/>
                <a:cs typeface="+mn-cs"/>
              </a:rPr>
              <a:t>	</a:t>
            </a:r>
            <a:r>
              <a:rPr kumimoji="0" lang="en-US" sz="2400" b="0" i="0" u="none" strike="noStrike" kern="0" cap="none" spc="0" normalizeH="0" baseline="0" noProof="0" dirty="0" smtClean="0">
                <a:ln>
                  <a:noFill/>
                </a:ln>
                <a:solidFill>
                  <a:srgbClr val="3333FF"/>
                </a:solidFill>
                <a:effectLst/>
                <a:uLnTx/>
                <a:uFillTx/>
                <a:latin typeface="Custom_Constantia" panose="02030602050306030303" pitchFamily="18" charset="0"/>
                <a:ea typeface="+mn-ea"/>
                <a:cs typeface="+mn-cs"/>
              </a:rPr>
              <a:t> </a:t>
            </a:r>
            <a:endParaRPr kumimoji="0" lang="en-US" sz="2400" b="0" i="0" u="none" strike="noStrike" kern="0" cap="none" spc="0" normalizeH="0" baseline="0" noProof="0" dirty="0">
              <a:ln>
                <a:noFill/>
              </a:ln>
              <a:solidFill>
                <a:srgbClr val="3333FF"/>
              </a:solidFill>
              <a:effectLst/>
              <a:uLnTx/>
              <a:uFillTx/>
              <a:latin typeface="Custom_Constantia" panose="02030602050306030303" pitchFamily="18" charset="0"/>
              <a:ea typeface="+mn-ea"/>
              <a:cs typeface="+mn-cs"/>
            </a:endParaRPr>
          </a:p>
        </p:txBody>
      </p:sp>
      <p:sp>
        <p:nvSpPr>
          <p:cNvPr id="7" name="Content Placeholder 2"/>
          <p:cNvSpPr txBox="1">
            <a:spLocks/>
          </p:cNvSpPr>
          <p:nvPr/>
        </p:nvSpPr>
        <p:spPr bwMode="auto">
          <a:xfrm>
            <a:off x="297730" y="2166588"/>
            <a:ext cx="5486544" cy="49348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
                <a:srgbClr val="8B0000"/>
              </a:buClr>
              <a:buSzTx/>
              <a:buFont typeface="Wingdings" pitchFamily="2" charset="2"/>
              <a:buNone/>
              <a:tabLst/>
              <a:defRPr/>
            </a:pPr>
            <a:r>
              <a:rPr kumimoji="0" lang="en-US" sz="2400" b="1" i="0" u="none" strike="noStrike" kern="0" cap="none" spc="0" normalizeH="0" baseline="0" noProof="0" dirty="0" smtClean="0">
                <a:ln>
                  <a:noFill/>
                </a:ln>
                <a:solidFill>
                  <a:srgbClr val="002060"/>
                </a:solidFill>
                <a:effectLst/>
                <a:uLnTx/>
                <a:uFillTx/>
                <a:latin typeface="Custom_Constantia" panose="02030602050306030303" pitchFamily="18" charset="0"/>
                <a:ea typeface="+mn-ea"/>
                <a:cs typeface="+mn-cs"/>
              </a:rPr>
              <a:t>do</a:t>
            </a:r>
            <a:endParaRPr kumimoji="0" lang="en-US" sz="2400" b="0" i="0" u="none" strike="noStrike" kern="0" cap="none" spc="0" normalizeH="0" baseline="0" noProof="0" dirty="0">
              <a:ln>
                <a:noFill/>
              </a:ln>
              <a:solidFill>
                <a:srgbClr val="3333FF"/>
              </a:solidFill>
              <a:effectLst/>
              <a:uLnTx/>
              <a:uFillTx/>
              <a:latin typeface="Custom_Constantia" panose="02030602050306030303" pitchFamily="18" charset="0"/>
              <a:ea typeface="+mn-ea"/>
              <a:cs typeface="+mn-cs"/>
            </a:endParaRPr>
          </a:p>
        </p:txBody>
      </p:sp>
      <p:sp>
        <p:nvSpPr>
          <p:cNvPr id="9" name="TextBox 8"/>
          <p:cNvSpPr txBox="1"/>
          <p:nvPr/>
        </p:nvSpPr>
        <p:spPr>
          <a:xfrm>
            <a:off x="3027095" y="3477517"/>
            <a:ext cx="1662599" cy="461665"/>
          </a:xfrm>
          <a:prstGeom prst="rect">
            <a:avLst/>
          </a:prstGeom>
          <a:noFill/>
        </p:spPr>
        <p:txBody>
          <a:bodyPr wrap="square" rtlCol="0">
            <a:spAutoFit/>
          </a:bodyPr>
          <a:lstStyle/>
          <a:p>
            <a:r>
              <a:rPr lang="en-US" dirty="0" smtClean="0">
                <a:latin typeface="Custom_Constantia" panose="02030602050306030303" pitchFamily="18" charset="0"/>
              </a:rPr>
              <a:t>(</a:t>
            </a:r>
            <a:r>
              <a:rPr lang="en-US" i="1" dirty="0" smtClean="0">
                <a:latin typeface="Custom_Constantia" panose="02030602050306030303" pitchFamily="18" charset="0"/>
              </a:rPr>
              <a:t>a doctor</a:t>
            </a:r>
            <a:r>
              <a:rPr lang="en-US" dirty="0" smtClean="0">
                <a:latin typeface="Custom_Constantia" panose="02030602050306030303" pitchFamily="18" charset="0"/>
              </a:rPr>
              <a:t>)</a:t>
            </a:r>
            <a:endParaRPr lang="en-US" dirty="0">
              <a:latin typeface="Custom_Constantia" panose="02030602050306030303" pitchFamily="18" charset="0"/>
            </a:endParaRPr>
          </a:p>
        </p:txBody>
      </p:sp>
    </p:spTree>
    <p:extLst>
      <p:ext uri="{BB962C8B-B14F-4D97-AF65-F5344CB8AC3E}">
        <p14:creationId xmlns:p14="http://schemas.microsoft.com/office/powerpoint/2010/main" val="3159194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grpId="1" nodeType="clickEffect">
                                  <p:stCondLst>
                                    <p:cond delay="0"/>
                                  </p:stCondLst>
                                  <p:childTnLst>
                                    <p:animEffect transition="out" filter="diamond(in)">
                                      <p:cBhvr>
                                        <p:cTn id="17" dur="2000"/>
                                        <p:tgtEl>
                                          <p:spTgt spid="6"/>
                                        </p:tgtEl>
                                      </p:cBhvr>
                                    </p:animEffect>
                                    <p:set>
                                      <p:cBhvr>
                                        <p:cTn id="18" dur="1" fill="hold">
                                          <p:stCondLst>
                                            <p:cond delay="1999"/>
                                          </p:stCondLst>
                                        </p:cTn>
                                        <p:tgtEl>
                                          <p:spTgt spid="6"/>
                                        </p:tgtEl>
                                        <p:attrNameLst>
                                          <p:attrName>style.visibility</p:attrName>
                                        </p:attrNameLst>
                                      </p:cBhvr>
                                      <p:to>
                                        <p:strVal val="hidden"/>
                                      </p:to>
                                    </p:set>
                                  </p:childTnLst>
                                </p:cTn>
                              </p:par>
                            </p:childTnLst>
                          </p:cTn>
                        </p:par>
                        <p:par>
                          <p:cTn id="19" fill="hold">
                            <p:stCondLst>
                              <p:cond delay="2000"/>
                            </p:stCondLst>
                            <p:childTnLst>
                              <p:par>
                                <p:cTn id="20" presetID="55" presetClass="entr" presetSubtype="0"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1.66667E-6 1.70754E-6 L -1.66667E-6 0.42087 " pathEditMode="relative" rAng="0" ptsTypes="AA">
                                      <p:cBhvr>
                                        <p:cTn id="32" dur="2000" fill="hold"/>
                                        <p:tgtEl>
                                          <p:spTgt spid="8"/>
                                        </p:tgtEl>
                                        <p:attrNameLst>
                                          <p:attrName>ppt_x</p:attrName>
                                          <p:attrName>ppt_y</p:attrName>
                                        </p:attrNameLst>
                                      </p:cBhvr>
                                      <p:rCtr x="0" y="21032"/>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4" grpId="0"/>
      <p:bldP spid="5" grpId="0"/>
      <p:bldP spid="6" grpId="0"/>
      <p:bldP spid="6" grpId="1"/>
      <p:bldP spid="7"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custDataLst>
              <p:tags r:id="rId1"/>
            </p:custDataLst>
          </p:nvPr>
        </p:nvSpPr>
        <p:spPr/>
        <p:txBody>
          <a:bodyPr>
            <a:normAutofit/>
          </a:bodyPr>
          <a:lstStyle/>
          <a:p>
            <a:pPr eaLnBrk="1" hangingPunct="1"/>
            <a:r>
              <a:rPr lang="de-CH" smtClean="0"/>
              <a:t>Lokale Variablen (in Routinen)</a:t>
            </a:r>
          </a:p>
        </p:txBody>
      </p:sp>
      <p:sp>
        <p:nvSpPr>
          <p:cNvPr id="37892" name="Rectangle 3"/>
          <p:cNvSpPr>
            <a:spLocks noGrp="1" noChangeArrowheads="1"/>
          </p:cNvSpPr>
          <p:nvPr>
            <p:ph idx="1"/>
            <p:custDataLst>
              <p:tags r:id="rId2"/>
            </p:custDataLst>
          </p:nvPr>
        </p:nvSpPr>
        <p:spPr/>
        <p:txBody>
          <a:bodyPr>
            <a:normAutofit/>
          </a:bodyPr>
          <a:lstStyle/>
          <a:p>
            <a:pPr eaLnBrk="1" hangingPunct="1">
              <a:lnSpc>
                <a:spcPct val="80000"/>
              </a:lnSpc>
            </a:pPr>
            <a:r>
              <a:rPr lang="de-CH" sz="1800" dirty="0" smtClean="0">
                <a:solidFill>
                  <a:schemeClr val="tx1"/>
                </a:solidFill>
              </a:rPr>
              <a:t>Deklarieren Sie einfach zu Beginn einer Routine (in der </a:t>
            </a:r>
            <a:r>
              <a:rPr lang="de-CH" sz="1800" b="1" dirty="0" err="1" smtClean="0">
                <a:solidFill>
                  <a:schemeClr val="accent2"/>
                </a:solidFill>
              </a:rPr>
              <a:t>local</a:t>
            </a:r>
            <a:r>
              <a:rPr lang="de-CH" sz="1800" dirty="0" smtClean="0">
                <a:solidFill>
                  <a:schemeClr val="tx1"/>
                </a:solidFill>
              </a:rPr>
              <a:t> Klausel)</a:t>
            </a:r>
          </a:p>
          <a:p>
            <a:pPr eaLnBrk="1" hangingPunct="1">
              <a:lnSpc>
                <a:spcPct val="80000"/>
              </a:lnSpc>
            </a:pPr>
            <a:endParaRPr lang="de-CH" sz="1800" dirty="0" smtClean="0"/>
          </a:p>
          <a:p>
            <a:pPr eaLnBrk="1" hangingPunct="1">
              <a:lnSpc>
                <a:spcPct val="80000"/>
              </a:lnSpc>
            </a:pPr>
            <a:r>
              <a:rPr lang="de-CH" sz="1800" dirty="0" smtClean="0"/>
              <a:t>	</a:t>
            </a:r>
            <a:r>
              <a:rPr lang="de-CH" sz="1800" dirty="0" smtClean="0">
                <a:solidFill>
                  <a:srgbClr val="3333FF"/>
                </a:solidFill>
              </a:rPr>
              <a:t>	</a:t>
            </a:r>
            <a:r>
              <a:rPr lang="de-CH" sz="1800" i="1" dirty="0" smtClean="0">
                <a:solidFill>
                  <a:srgbClr val="3333FF"/>
                </a:solidFill>
              </a:rPr>
              <a:t>r </a:t>
            </a:r>
            <a:r>
              <a:rPr lang="de-CH" sz="1800" dirty="0" smtClean="0">
                <a:solidFill>
                  <a:srgbClr val="3333FF"/>
                </a:solidFill>
              </a:rPr>
              <a:t>(</a:t>
            </a:r>
            <a:r>
              <a:rPr lang="de-CH" sz="1800" i="1" dirty="0" smtClean="0">
                <a:solidFill>
                  <a:srgbClr val="3333FF"/>
                </a:solidFill>
              </a:rPr>
              <a:t>...</a:t>
            </a:r>
            <a:r>
              <a:rPr lang="de-CH" sz="1800" dirty="0" smtClean="0">
                <a:solidFill>
                  <a:srgbClr val="3333FF"/>
                </a:solidFill>
              </a:rPr>
              <a:t>)</a:t>
            </a:r>
            <a:endParaRPr lang="de-CH" sz="1800" b="1" dirty="0" smtClean="0">
              <a:solidFill>
                <a:schemeClr val="accent2"/>
              </a:solidFill>
            </a:endParaRPr>
          </a:p>
          <a:p>
            <a:pPr eaLnBrk="1" hangingPunct="1">
              <a:lnSpc>
                <a:spcPct val="80000"/>
              </a:lnSpc>
            </a:pPr>
            <a:r>
              <a:rPr lang="de-CH" sz="1800" dirty="0" smtClean="0">
                <a:solidFill>
                  <a:srgbClr val="990000"/>
                </a:solidFill>
              </a:rPr>
              <a:t>				-- Kopfkommentar</a:t>
            </a:r>
          </a:p>
          <a:p>
            <a:pPr eaLnBrk="1" hangingPunct="1">
              <a:lnSpc>
                <a:spcPct val="80000"/>
              </a:lnSpc>
            </a:pPr>
            <a:r>
              <a:rPr lang="de-CH" sz="1800" i="1" dirty="0" smtClean="0">
                <a:solidFill>
                  <a:srgbClr val="3333FF"/>
                </a:solidFill>
              </a:rPr>
              <a:t>			</a:t>
            </a:r>
            <a:r>
              <a:rPr lang="de-CH" sz="1800" b="1" dirty="0" err="1" smtClean="0">
                <a:solidFill>
                  <a:schemeClr val="accent2"/>
                </a:solidFill>
              </a:rPr>
              <a:t>require</a:t>
            </a:r>
            <a:endParaRPr lang="de-CH" sz="1800" b="1" dirty="0" smtClean="0">
              <a:solidFill>
                <a:schemeClr val="accent2"/>
              </a:solidFill>
            </a:endParaRPr>
          </a:p>
          <a:p>
            <a:pPr eaLnBrk="1" hangingPunct="1">
              <a:lnSpc>
                <a:spcPct val="80000"/>
              </a:lnSpc>
            </a:pPr>
            <a:r>
              <a:rPr lang="de-CH" sz="1800" i="1" dirty="0" smtClean="0">
                <a:solidFill>
                  <a:srgbClr val="3333FF"/>
                </a:solidFill>
              </a:rPr>
              <a:t>				</a:t>
            </a:r>
            <a:r>
              <a:rPr lang="de-CH" sz="1800" i="1" dirty="0" smtClean="0">
                <a:solidFill>
                  <a:srgbClr val="990000"/>
                </a:solidFill>
              </a:rPr>
              <a:t>...</a:t>
            </a:r>
          </a:p>
          <a:p>
            <a:pPr eaLnBrk="1" hangingPunct="1">
              <a:lnSpc>
                <a:spcPct val="80000"/>
              </a:lnSpc>
            </a:pPr>
            <a:r>
              <a:rPr lang="de-CH" sz="1800" i="1" dirty="0" smtClean="0">
                <a:solidFill>
                  <a:srgbClr val="3333FF"/>
                </a:solidFill>
              </a:rPr>
              <a:t>			</a:t>
            </a:r>
            <a:r>
              <a:rPr lang="de-CH" sz="1800" b="1" dirty="0" err="1" smtClean="0">
                <a:solidFill>
                  <a:schemeClr val="accent2"/>
                </a:solidFill>
              </a:rPr>
              <a:t>local</a:t>
            </a:r>
            <a:endParaRPr lang="de-CH" sz="1800" b="1" dirty="0" smtClean="0">
              <a:solidFill>
                <a:schemeClr val="accent2"/>
              </a:solidFill>
            </a:endParaRPr>
          </a:p>
          <a:p>
            <a:pPr eaLnBrk="1" hangingPunct="1">
              <a:lnSpc>
                <a:spcPct val="80000"/>
              </a:lnSpc>
            </a:pPr>
            <a:r>
              <a:rPr lang="de-CH" sz="1800" i="1" dirty="0" smtClean="0">
                <a:solidFill>
                  <a:srgbClr val="3333FF"/>
                </a:solidFill>
              </a:rPr>
              <a:t>				x</a:t>
            </a:r>
            <a:r>
              <a:rPr lang="de-CH" sz="1800" dirty="0" smtClean="0">
                <a:solidFill>
                  <a:srgbClr val="3333FF"/>
                </a:solidFill>
              </a:rPr>
              <a:t> :</a:t>
            </a:r>
            <a:r>
              <a:rPr lang="de-CH" sz="1800" i="1" dirty="0" smtClean="0">
                <a:solidFill>
                  <a:srgbClr val="3333FF"/>
                </a:solidFill>
              </a:rPr>
              <a:t> REAL</a:t>
            </a:r>
          </a:p>
          <a:p>
            <a:pPr eaLnBrk="1" hangingPunct="1">
              <a:lnSpc>
                <a:spcPct val="80000"/>
              </a:lnSpc>
            </a:pPr>
            <a:r>
              <a:rPr lang="de-CH" sz="1800" i="1" dirty="0" smtClean="0">
                <a:solidFill>
                  <a:srgbClr val="3333FF"/>
                </a:solidFill>
              </a:rPr>
              <a:t>				m</a:t>
            </a:r>
            <a:r>
              <a:rPr lang="de-CH" sz="1800" dirty="0" smtClean="0">
                <a:solidFill>
                  <a:srgbClr val="3333FF"/>
                </a:solidFill>
              </a:rPr>
              <a:t> :</a:t>
            </a:r>
            <a:r>
              <a:rPr lang="de-CH" sz="1800" i="1" dirty="0" smtClean="0">
                <a:solidFill>
                  <a:srgbClr val="3333FF"/>
                </a:solidFill>
              </a:rPr>
              <a:t> STATION</a:t>
            </a:r>
          </a:p>
          <a:p>
            <a:pPr eaLnBrk="1" hangingPunct="1">
              <a:lnSpc>
                <a:spcPct val="80000"/>
              </a:lnSpc>
            </a:pPr>
            <a:r>
              <a:rPr lang="de-CH" sz="1800" i="1" dirty="0" smtClean="0">
                <a:solidFill>
                  <a:srgbClr val="3333FF"/>
                </a:solidFill>
              </a:rPr>
              <a:t>			</a:t>
            </a:r>
            <a:r>
              <a:rPr lang="de-CH" sz="1800" b="1" dirty="0" smtClean="0">
                <a:solidFill>
                  <a:schemeClr val="accent2"/>
                </a:solidFill>
              </a:rPr>
              <a:t>do</a:t>
            </a:r>
          </a:p>
          <a:p>
            <a:pPr eaLnBrk="1" hangingPunct="1">
              <a:lnSpc>
                <a:spcPct val="80000"/>
              </a:lnSpc>
            </a:pPr>
            <a:r>
              <a:rPr lang="de-CH" sz="1800" i="1" dirty="0" smtClean="0">
                <a:solidFill>
                  <a:srgbClr val="3333FF"/>
                </a:solidFill>
              </a:rPr>
              <a:t>			</a:t>
            </a:r>
            <a:r>
              <a:rPr lang="de-CH" sz="1800" dirty="0" smtClean="0">
                <a:solidFill>
                  <a:srgbClr val="990000"/>
                </a:solidFill>
              </a:rPr>
              <a:t>	... </a:t>
            </a:r>
            <a:r>
              <a:rPr lang="de-CH" sz="1800" i="1" dirty="0" smtClean="0">
                <a:solidFill>
                  <a:srgbClr val="3333FF"/>
                </a:solidFill>
              </a:rPr>
              <a:t>x </a:t>
            </a:r>
            <a:r>
              <a:rPr lang="de-CH" sz="1800" dirty="0" smtClean="0">
                <a:solidFill>
                  <a:srgbClr val="990000"/>
                </a:solidFill>
              </a:rPr>
              <a:t>und</a:t>
            </a:r>
            <a:r>
              <a:rPr lang="de-CH" sz="1800" i="1" dirty="0" smtClean="0">
                <a:solidFill>
                  <a:srgbClr val="3333FF"/>
                </a:solidFill>
              </a:rPr>
              <a:t> m </a:t>
            </a:r>
            <a:r>
              <a:rPr lang="de-CH" sz="1800" dirty="0" smtClean="0">
                <a:solidFill>
                  <a:srgbClr val="990000"/>
                </a:solidFill>
              </a:rPr>
              <a:t>sind hier benutzbar ...</a:t>
            </a:r>
          </a:p>
          <a:p>
            <a:pPr eaLnBrk="1" hangingPunct="1">
              <a:lnSpc>
                <a:spcPct val="80000"/>
              </a:lnSpc>
            </a:pPr>
            <a:r>
              <a:rPr lang="de-CH" sz="1800" i="1" dirty="0" smtClean="0">
                <a:solidFill>
                  <a:srgbClr val="3333FF"/>
                </a:solidFill>
              </a:rPr>
              <a:t>			</a:t>
            </a:r>
            <a:r>
              <a:rPr lang="de-CH" sz="1800" b="1" dirty="0" err="1" smtClean="0">
                <a:solidFill>
                  <a:schemeClr val="accent2"/>
                </a:solidFill>
              </a:rPr>
              <a:t>ensure</a:t>
            </a:r>
            <a:endParaRPr lang="de-CH" sz="1800" b="1" dirty="0" smtClean="0">
              <a:solidFill>
                <a:schemeClr val="accent2"/>
              </a:solidFill>
            </a:endParaRPr>
          </a:p>
          <a:p>
            <a:pPr>
              <a:lnSpc>
                <a:spcPct val="80000"/>
              </a:lnSpc>
            </a:pPr>
            <a:r>
              <a:rPr lang="de-CH" sz="1800" i="1" dirty="0" smtClean="0">
                <a:solidFill>
                  <a:srgbClr val="3333FF"/>
                </a:solidFill>
              </a:rPr>
              <a:t>				</a:t>
            </a:r>
            <a:r>
              <a:rPr lang="de-CH" sz="1800" i="1" dirty="0" smtClean="0">
                <a:solidFill>
                  <a:srgbClr val="990000"/>
                </a:solidFill>
              </a:rPr>
              <a:t>... </a:t>
            </a:r>
            <a:r>
              <a:rPr lang="de-CH" sz="1800" i="1" dirty="0">
                <a:solidFill>
                  <a:srgbClr val="3333FF"/>
                </a:solidFill>
              </a:rPr>
              <a:t>x</a:t>
            </a:r>
            <a:r>
              <a:rPr lang="de-CH" sz="1800" i="1" dirty="0"/>
              <a:t> </a:t>
            </a:r>
            <a:r>
              <a:rPr lang="de-CH" sz="1800" dirty="0">
                <a:solidFill>
                  <a:srgbClr val="990000"/>
                </a:solidFill>
              </a:rPr>
              <a:t>und</a:t>
            </a:r>
            <a:r>
              <a:rPr lang="de-CH" sz="1800" i="1" dirty="0"/>
              <a:t> </a:t>
            </a:r>
            <a:r>
              <a:rPr lang="de-CH" sz="1800" i="1" dirty="0">
                <a:solidFill>
                  <a:srgbClr val="3333FF"/>
                </a:solidFill>
              </a:rPr>
              <a:t>m</a:t>
            </a:r>
            <a:r>
              <a:rPr lang="de-CH" sz="1800" i="1" dirty="0"/>
              <a:t> </a:t>
            </a:r>
            <a:r>
              <a:rPr lang="de-CH" sz="1800" dirty="0">
                <a:solidFill>
                  <a:srgbClr val="990000"/>
                </a:solidFill>
              </a:rPr>
              <a:t>sind </a:t>
            </a:r>
            <a:r>
              <a:rPr lang="de-CH" sz="1800" dirty="0" smtClean="0">
                <a:solidFill>
                  <a:srgbClr val="990000"/>
                </a:solidFill>
              </a:rPr>
              <a:t>hier nicht mehr </a:t>
            </a:r>
            <a:r>
              <a:rPr lang="de-CH" sz="1800" dirty="0">
                <a:solidFill>
                  <a:srgbClr val="990000"/>
                </a:solidFill>
              </a:rPr>
              <a:t>benutzbar </a:t>
            </a:r>
            <a:r>
              <a:rPr lang="de-CH" sz="1800" dirty="0" smtClean="0">
                <a:solidFill>
                  <a:srgbClr val="990000"/>
                </a:solidFill>
              </a:rPr>
              <a:t>...</a:t>
            </a:r>
            <a:endParaRPr lang="de-CH" sz="1800" i="1" dirty="0" smtClean="0">
              <a:solidFill>
                <a:srgbClr val="990000"/>
              </a:solidFill>
            </a:endParaRPr>
          </a:p>
          <a:p>
            <a:pPr eaLnBrk="1" hangingPunct="1">
              <a:lnSpc>
                <a:spcPct val="80000"/>
              </a:lnSpc>
            </a:pPr>
            <a:r>
              <a:rPr lang="de-CH" sz="1800" i="1" dirty="0" smtClean="0">
                <a:solidFill>
                  <a:srgbClr val="3333FF"/>
                </a:solidFill>
              </a:rPr>
              <a:t>			</a:t>
            </a:r>
            <a:r>
              <a:rPr lang="de-CH" sz="1800" b="1" dirty="0" smtClean="0">
                <a:solidFill>
                  <a:schemeClr val="accent2"/>
                </a:solidFill>
              </a:rPr>
              <a:t>end</a:t>
            </a:r>
          </a:p>
          <a:p>
            <a:pPr eaLnBrk="1" hangingPunct="1">
              <a:lnSpc>
                <a:spcPct val="80000"/>
              </a:lnSpc>
            </a:pPr>
            <a:endParaRPr lang="de-CH" sz="1800" b="1" dirty="0" smtClean="0">
              <a:solidFill>
                <a:schemeClr val="accent2"/>
              </a:solidFill>
            </a:endParaRPr>
          </a:p>
          <a:p>
            <a:pPr eaLnBrk="1" hangingPunct="1">
              <a:lnSpc>
                <a:spcPct val="80000"/>
              </a:lnSpc>
            </a:pPr>
            <a:r>
              <a:rPr lang="de-CH" sz="1800" b="1" dirty="0" err="1">
                <a:solidFill>
                  <a:schemeClr val="accent2"/>
                </a:solidFill>
              </a:rPr>
              <a:t>Result</a:t>
            </a:r>
            <a:r>
              <a:rPr lang="de-CH" sz="1800" dirty="0" smtClean="0">
                <a:solidFill>
                  <a:schemeClr val="tx1"/>
                </a:solidFill>
              </a:rPr>
              <a:t>  ist (für Funktionen) auch eine lokale Variable.</a:t>
            </a:r>
          </a:p>
        </p:txBody>
      </p:sp>
    </p:spTree>
    <p:extLst>
      <p:ext uri="{BB962C8B-B14F-4D97-AF65-F5344CB8AC3E}">
        <p14:creationId xmlns:p14="http://schemas.microsoft.com/office/powerpoint/2010/main" val="372542890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p:custDataLst>
              <p:tags r:id="rId1"/>
            </p:custDataLst>
          </p:nvPr>
        </p:nvSpPr>
        <p:spPr/>
        <p:txBody>
          <a:bodyPr>
            <a:normAutofit/>
          </a:bodyPr>
          <a:lstStyle/>
          <a:p>
            <a:pPr eaLnBrk="1" hangingPunct="1"/>
            <a:r>
              <a:rPr lang="de-CH" smtClean="0"/>
              <a:t>Übung (beinhaltet Schleifen)</a:t>
            </a:r>
          </a:p>
        </p:txBody>
      </p:sp>
      <p:sp>
        <p:nvSpPr>
          <p:cNvPr id="39940" name="Rectangle 3"/>
          <p:cNvSpPr>
            <a:spLocks noGrp="1" noChangeArrowheads="1"/>
          </p:cNvSpPr>
          <p:nvPr>
            <p:ph idx="1"/>
            <p:custDataLst>
              <p:tags r:id="rId2"/>
            </p:custDataLst>
          </p:nvPr>
        </p:nvSpPr>
        <p:spPr/>
        <p:txBody>
          <a:bodyPr/>
          <a:lstStyle/>
          <a:p>
            <a:pPr eaLnBrk="1" hangingPunct="1"/>
            <a:r>
              <a:rPr lang="de-CH" dirty="0" smtClean="0">
                <a:solidFill>
                  <a:srgbClr val="3333FF"/>
                </a:solidFill>
              </a:rPr>
              <a:t>Kehren Sie eine Liste um!</a:t>
            </a:r>
          </a:p>
        </p:txBody>
      </p:sp>
      <p:sp>
        <p:nvSpPr>
          <p:cNvPr id="39941" name="Rectangle 4"/>
          <p:cNvSpPr>
            <a:spLocks noChangeArrowheads="1"/>
          </p:cNvSpPr>
          <p:nvPr>
            <p:custDataLst>
              <p:tags r:id="rId3"/>
            </p:custDataLst>
          </p:nvPr>
        </p:nvSpPr>
        <p:spPr bwMode="auto">
          <a:xfrm>
            <a:off x="323850" y="4437063"/>
            <a:ext cx="1055688" cy="576262"/>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42" name="Rectangle 5"/>
          <p:cNvSpPr>
            <a:spLocks noChangeArrowheads="1"/>
          </p:cNvSpPr>
          <p:nvPr>
            <p:custDataLst>
              <p:tags r:id="rId4"/>
            </p:custDataLst>
          </p:nvPr>
        </p:nvSpPr>
        <p:spPr bwMode="auto">
          <a:xfrm>
            <a:off x="511175" y="2070100"/>
            <a:ext cx="865188" cy="431800"/>
          </a:xfrm>
          <a:prstGeom prst="rect">
            <a:avLst/>
          </a:prstGeom>
          <a:solidFill>
            <a:schemeClr val="accent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43" name="Text Box 6"/>
          <p:cNvSpPr txBox="1">
            <a:spLocks noChangeArrowheads="1"/>
          </p:cNvSpPr>
          <p:nvPr>
            <p:custDataLst>
              <p:tags r:id="rId5"/>
            </p:custDataLst>
          </p:nvPr>
        </p:nvSpPr>
        <p:spPr bwMode="auto">
          <a:xfrm>
            <a:off x="323850" y="4508500"/>
            <a:ext cx="1127125" cy="533736"/>
          </a:xfrm>
          <a:prstGeom prst="rect">
            <a:avLst/>
          </a:prstGeom>
          <a:noFill/>
          <a:ln w="9525">
            <a:noFill/>
            <a:miter lim="800000"/>
            <a:headEnd/>
            <a:tailEnd/>
          </a:ln>
        </p:spPr>
        <p:txBody>
          <a:bodyPr>
            <a:spAutoFit/>
          </a:bodyPr>
          <a:lstStyle/>
          <a:p>
            <a:pPr>
              <a:lnSpc>
                <a:spcPct val="70000"/>
              </a:lnSpc>
              <a:spcBef>
                <a:spcPct val="50000"/>
              </a:spcBef>
            </a:pPr>
            <a:r>
              <a:rPr lang="de-CH" sz="2000" dirty="0" smtClean="0">
                <a:latin typeface="Custom_Constantia" panose="02030602050306030303" pitchFamily="18" charset="0"/>
              </a:rPr>
              <a:t>Halden-egg</a:t>
            </a:r>
            <a:endParaRPr lang="de-CH" sz="2000" dirty="0">
              <a:latin typeface="Custom_Constantia" panose="02030602050306030303" pitchFamily="18" charset="0"/>
            </a:endParaRPr>
          </a:p>
        </p:txBody>
      </p:sp>
      <p:sp>
        <p:nvSpPr>
          <p:cNvPr id="39944" name="Rectangle 7"/>
          <p:cNvSpPr>
            <a:spLocks noChangeArrowheads="1"/>
          </p:cNvSpPr>
          <p:nvPr>
            <p:custDataLst>
              <p:tags r:id="rId6"/>
            </p:custDataLst>
          </p:nvPr>
        </p:nvSpPr>
        <p:spPr bwMode="auto">
          <a:xfrm>
            <a:off x="1377950" y="4437063"/>
            <a:ext cx="317500" cy="576262"/>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45" name="Line 8"/>
          <p:cNvSpPr>
            <a:spLocks noChangeShapeType="1"/>
          </p:cNvSpPr>
          <p:nvPr>
            <p:custDataLst>
              <p:tags r:id="rId7"/>
            </p:custDataLst>
          </p:nvPr>
        </p:nvSpPr>
        <p:spPr bwMode="auto">
          <a:xfrm>
            <a:off x="1519238" y="4724400"/>
            <a:ext cx="579437"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9946" name="Text Box 9"/>
          <p:cNvSpPr txBox="1">
            <a:spLocks noChangeArrowheads="1"/>
          </p:cNvSpPr>
          <p:nvPr>
            <p:custDataLst>
              <p:tags r:id="rId8"/>
            </p:custDataLst>
          </p:nvPr>
        </p:nvSpPr>
        <p:spPr bwMode="auto">
          <a:xfrm>
            <a:off x="417513" y="5101802"/>
            <a:ext cx="720725" cy="369332"/>
          </a:xfrm>
          <a:prstGeom prst="rect">
            <a:avLst/>
          </a:prstGeom>
          <a:noFill/>
          <a:ln w="9525">
            <a:noFill/>
            <a:miter lim="800000"/>
            <a:headEnd/>
            <a:tailEnd/>
          </a:ln>
        </p:spPr>
        <p:txBody>
          <a:bodyPr>
            <a:spAutoFit/>
          </a:bodyPr>
          <a:lstStyle/>
          <a:p>
            <a:pPr>
              <a:spcBef>
                <a:spcPct val="50000"/>
              </a:spcBef>
            </a:pPr>
            <a:r>
              <a:rPr lang="de-CH" sz="1800" i="1" dirty="0" smtClean="0">
                <a:solidFill>
                  <a:srgbClr val="3333FF"/>
                </a:solidFill>
                <a:latin typeface="Custom_Constantia" panose="02030602050306030303" pitchFamily="18" charset="0"/>
              </a:rPr>
              <a:t>item</a:t>
            </a:r>
            <a:endParaRPr lang="de-CH" sz="1800" i="1" dirty="0">
              <a:solidFill>
                <a:srgbClr val="3333FF"/>
              </a:solidFill>
              <a:latin typeface="Custom_Constantia" panose="02030602050306030303" pitchFamily="18" charset="0"/>
            </a:endParaRPr>
          </a:p>
        </p:txBody>
      </p:sp>
      <p:sp>
        <p:nvSpPr>
          <p:cNvPr id="39947" name="Text Box 10"/>
          <p:cNvSpPr txBox="1">
            <a:spLocks noChangeArrowheads="1"/>
          </p:cNvSpPr>
          <p:nvPr>
            <p:custDataLst>
              <p:tags r:id="rId9"/>
            </p:custDataLst>
          </p:nvPr>
        </p:nvSpPr>
        <p:spPr bwMode="auto">
          <a:xfrm>
            <a:off x="1162050" y="5103389"/>
            <a:ext cx="720725" cy="369332"/>
          </a:xfrm>
          <a:prstGeom prst="rect">
            <a:avLst/>
          </a:prstGeom>
          <a:noFill/>
          <a:ln w="9525">
            <a:noFill/>
            <a:miter lim="800000"/>
            <a:headEnd/>
            <a:tailEnd/>
          </a:ln>
        </p:spPr>
        <p:txBody>
          <a:bodyPr>
            <a:spAutoFit/>
          </a:bodyPr>
          <a:lstStyle/>
          <a:p>
            <a:pPr>
              <a:spcBef>
                <a:spcPct val="50000"/>
              </a:spcBef>
            </a:pPr>
            <a:r>
              <a:rPr lang="de-CH" sz="1800" i="1" dirty="0" err="1" smtClean="0">
                <a:solidFill>
                  <a:srgbClr val="3333FF"/>
                </a:solidFill>
                <a:latin typeface="Custom_Constantia" panose="02030602050306030303" pitchFamily="18" charset="0"/>
              </a:rPr>
              <a:t>right</a:t>
            </a:r>
            <a:endParaRPr lang="de-CH" sz="1800" i="1" dirty="0">
              <a:solidFill>
                <a:srgbClr val="3333FF"/>
              </a:solidFill>
              <a:latin typeface="Custom_Constantia" panose="02030602050306030303" pitchFamily="18" charset="0"/>
            </a:endParaRPr>
          </a:p>
        </p:txBody>
      </p:sp>
      <p:sp>
        <p:nvSpPr>
          <p:cNvPr id="39948" name="Rectangle 11"/>
          <p:cNvSpPr>
            <a:spLocks noChangeArrowheads="1"/>
          </p:cNvSpPr>
          <p:nvPr>
            <p:custDataLst>
              <p:tags r:id="rId10"/>
            </p:custDataLst>
          </p:nvPr>
        </p:nvSpPr>
        <p:spPr bwMode="auto">
          <a:xfrm>
            <a:off x="2160588" y="4451350"/>
            <a:ext cx="952500" cy="576263"/>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49" name="Text Box 12"/>
          <p:cNvSpPr txBox="1">
            <a:spLocks noChangeArrowheads="1"/>
          </p:cNvSpPr>
          <p:nvPr>
            <p:custDataLst>
              <p:tags r:id="rId11"/>
            </p:custDataLst>
          </p:nvPr>
        </p:nvSpPr>
        <p:spPr bwMode="auto">
          <a:xfrm>
            <a:off x="2154238" y="4516438"/>
            <a:ext cx="1081087" cy="396875"/>
          </a:xfrm>
          <a:prstGeom prst="rect">
            <a:avLst/>
          </a:prstGeom>
          <a:noFill/>
          <a:ln w="9525">
            <a:noFill/>
            <a:miter lim="800000"/>
            <a:headEnd/>
            <a:tailEnd/>
          </a:ln>
        </p:spPr>
        <p:txBody>
          <a:bodyPr>
            <a:spAutoFit/>
          </a:bodyPr>
          <a:lstStyle/>
          <a:p>
            <a:pPr>
              <a:spcBef>
                <a:spcPct val="50000"/>
              </a:spcBef>
            </a:pPr>
            <a:r>
              <a:rPr lang="de-CH" sz="2000" dirty="0" smtClean="0">
                <a:latin typeface="Custom_Constantia" panose="02030602050306030303" pitchFamily="18" charset="0"/>
              </a:rPr>
              <a:t>Central</a:t>
            </a:r>
            <a:endParaRPr lang="de-CH" sz="2000" dirty="0">
              <a:latin typeface="Custom_Constantia" panose="02030602050306030303" pitchFamily="18" charset="0"/>
            </a:endParaRPr>
          </a:p>
        </p:txBody>
      </p:sp>
      <p:sp>
        <p:nvSpPr>
          <p:cNvPr id="39950" name="Rectangle 13"/>
          <p:cNvSpPr>
            <a:spLocks noChangeArrowheads="1"/>
          </p:cNvSpPr>
          <p:nvPr>
            <p:custDataLst>
              <p:tags r:id="rId12"/>
            </p:custDataLst>
          </p:nvPr>
        </p:nvSpPr>
        <p:spPr bwMode="auto">
          <a:xfrm>
            <a:off x="3106738" y="4451350"/>
            <a:ext cx="293687" cy="5762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51" name="Rectangle 15"/>
          <p:cNvSpPr>
            <a:spLocks noChangeArrowheads="1"/>
          </p:cNvSpPr>
          <p:nvPr>
            <p:custDataLst>
              <p:tags r:id="rId13"/>
            </p:custDataLst>
          </p:nvPr>
        </p:nvSpPr>
        <p:spPr bwMode="auto">
          <a:xfrm>
            <a:off x="4067175" y="4459288"/>
            <a:ext cx="1136650" cy="576262"/>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52" name="Text Box 16"/>
          <p:cNvSpPr txBox="1">
            <a:spLocks noChangeArrowheads="1"/>
          </p:cNvSpPr>
          <p:nvPr>
            <p:custDataLst>
              <p:tags r:id="rId14"/>
            </p:custDataLst>
          </p:nvPr>
        </p:nvSpPr>
        <p:spPr bwMode="auto">
          <a:xfrm>
            <a:off x="4086225" y="4362450"/>
            <a:ext cx="1217295" cy="707886"/>
          </a:xfrm>
          <a:prstGeom prst="rect">
            <a:avLst/>
          </a:prstGeom>
          <a:noFill/>
          <a:ln w="9525">
            <a:noFill/>
            <a:miter lim="800000"/>
            <a:headEnd/>
            <a:tailEnd/>
          </a:ln>
        </p:spPr>
        <p:txBody>
          <a:bodyPr wrap="square">
            <a:spAutoFit/>
          </a:bodyPr>
          <a:lstStyle/>
          <a:p>
            <a:pPr>
              <a:spcBef>
                <a:spcPct val="50000"/>
              </a:spcBef>
            </a:pPr>
            <a:r>
              <a:rPr lang="de-CH" sz="2000" dirty="0" smtClean="0">
                <a:latin typeface="Custom_Constantia" panose="02030602050306030303" pitchFamily="18" charset="0"/>
              </a:rPr>
              <a:t>Haupt-</a:t>
            </a:r>
            <a:br>
              <a:rPr lang="de-CH" sz="2000" dirty="0" smtClean="0">
                <a:latin typeface="Custom_Constantia" panose="02030602050306030303" pitchFamily="18" charset="0"/>
              </a:rPr>
            </a:br>
            <a:r>
              <a:rPr lang="de-CH" sz="2000" dirty="0" err="1" smtClean="0">
                <a:latin typeface="Custom_Constantia" panose="02030602050306030303" pitchFamily="18" charset="0"/>
              </a:rPr>
              <a:t>bahnhof</a:t>
            </a:r>
            <a:endParaRPr lang="de-CH" sz="2000" dirty="0">
              <a:latin typeface="Custom_Constantia" panose="02030602050306030303" pitchFamily="18" charset="0"/>
            </a:endParaRPr>
          </a:p>
        </p:txBody>
      </p:sp>
      <p:sp>
        <p:nvSpPr>
          <p:cNvPr id="39953" name="Line 19"/>
          <p:cNvSpPr>
            <a:spLocks noChangeShapeType="1"/>
          </p:cNvSpPr>
          <p:nvPr>
            <p:custDataLst>
              <p:tags r:id="rId15"/>
            </p:custDataLst>
          </p:nvPr>
        </p:nvSpPr>
        <p:spPr bwMode="auto">
          <a:xfrm>
            <a:off x="3251200" y="4724400"/>
            <a:ext cx="776288"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grpSp>
        <p:nvGrpSpPr>
          <p:cNvPr id="2" name="Group 57"/>
          <p:cNvGrpSpPr>
            <a:grpSpLocks/>
          </p:cNvGrpSpPr>
          <p:nvPr>
            <p:custDataLst>
              <p:tags r:id="rId16"/>
            </p:custDataLst>
          </p:nvPr>
        </p:nvGrpSpPr>
        <p:grpSpPr bwMode="auto">
          <a:xfrm>
            <a:off x="7302500" y="4470400"/>
            <a:ext cx="808038" cy="576263"/>
            <a:chOff x="4898" y="2765"/>
            <a:chExt cx="509" cy="363"/>
          </a:xfrm>
        </p:grpSpPr>
        <p:sp>
          <p:nvSpPr>
            <p:cNvPr id="39970" name="Rectangle 17"/>
            <p:cNvSpPr>
              <a:spLocks noChangeArrowheads="1"/>
            </p:cNvSpPr>
            <p:nvPr>
              <p:custDataLst>
                <p:tags r:id="rId32"/>
              </p:custDataLst>
            </p:nvPr>
          </p:nvSpPr>
          <p:spPr bwMode="auto">
            <a:xfrm>
              <a:off x="4898" y="2765"/>
              <a:ext cx="207" cy="3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71" name="Line 20"/>
            <p:cNvSpPr>
              <a:spLocks noChangeShapeType="1"/>
            </p:cNvSpPr>
            <p:nvPr>
              <p:custDataLst>
                <p:tags r:id="rId33"/>
              </p:custDataLst>
            </p:nvPr>
          </p:nvSpPr>
          <p:spPr bwMode="auto">
            <a:xfrm>
              <a:off x="5011" y="2939"/>
              <a:ext cx="258" cy="0"/>
            </a:xfrm>
            <a:prstGeom prst="line">
              <a:avLst/>
            </a:prstGeom>
            <a:noFill/>
            <a:ln w="19050">
              <a:solidFill>
                <a:schemeClr val="tx1"/>
              </a:solidFill>
              <a:round/>
              <a:headEnd/>
              <a:tailEnd/>
            </a:ln>
          </p:spPr>
          <p:txBody>
            <a:bodyPr/>
            <a:lstStyle/>
            <a:p>
              <a:endParaRPr lang="de-CH" dirty="0">
                <a:latin typeface="Custom_Constantia" panose="02030602050306030303" pitchFamily="18" charset="0"/>
              </a:endParaRPr>
            </a:p>
          </p:txBody>
        </p:sp>
        <p:sp>
          <p:nvSpPr>
            <p:cNvPr id="39972" name="Line 21"/>
            <p:cNvSpPr>
              <a:spLocks noChangeShapeType="1"/>
            </p:cNvSpPr>
            <p:nvPr>
              <p:custDataLst>
                <p:tags r:id="rId34"/>
              </p:custDataLst>
            </p:nvPr>
          </p:nvSpPr>
          <p:spPr bwMode="auto">
            <a:xfrm flipH="1">
              <a:off x="5195" y="2801"/>
              <a:ext cx="212" cy="319"/>
            </a:xfrm>
            <a:prstGeom prst="line">
              <a:avLst/>
            </a:prstGeom>
            <a:noFill/>
            <a:ln w="57150">
              <a:solidFill>
                <a:schemeClr val="tx1"/>
              </a:solidFill>
              <a:prstDash val="sysDot"/>
              <a:round/>
              <a:headEnd/>
              <a:tailEnd/>
            </a:ln>
          </p:spPr>
          <p:txBody>
            <a:bodyPr/>
            <a:lstStyle/>
            <a:p>
              <a:endParaRPr lang="de-CH" dirty="0">
                <a:latin typeface="Custom_Constantia" panose="02030602050306030303" pitchFamily="18" charset="0"/>
              </a:endParaRPr>
            </a:p>
          </p:txBody>
        </p:sp>
      </p:grpSp>
      <p:sp>
        <p:nvSpPr>
          <p:cNvPr id="39955" name="Rectangle 22"/>
          <p:cNvSpPr>
            <a:spLocks noChangeArrowheads="1"/>
          </p:cNvSpPr>
          <p:nvPr>
            <p:custDataLst>
              <p:tags r:id="rId17"/>
            </p:custDataLst>
          </p:nvPr>
        </p:nvSpPr>
        <p:spPr bwMode="auto">
          <a:xfrm>
            <a:off x="511175" y="2501900"/>
            <a:ext cx="865188" cy="431800"/>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56" name="Text Box 25"/>
          <p:cNvSpPr txBox="1">
            <a:spLocks noChangeArrowheads="1"/>
          </p:cNvSpPr>
          <p:nvPr>
            <p:custDataLst>
              <p:tags r:id="rId18"/>
            </p:custDataLst>
          </p:nvPr>
        </p:nvSpPr>
        <p:spPr bwMode="auto">
          <a:xfrm>
            <a:off x="1352550" y="2511425"/>
            <a:ext cx="2520950" cy="369332"/>
          </a:xfrm>
          <a:prstGeom prst="rect">
            <a:avLst/>
          </a:prstGeom>
          <a:noFill/>
          <a:ln w="9525">
            <a:noFill/>
            <a:miter lim="800000"/>
            <a:headEnd/>
            <a:tailEnd/>
          </a:ln>
        </p:spPr>
        <p:txBody>
          <a:bodyPr>
            <a:spAutoFit/>
          </a:bodyPr>
          <a:lstStyle/>
          <a:p>
            <a:pPr>
              <a:spcBef>
                <a:spcPct val="50000"/>
              </a:spcBef>
            </a:pPr>
            <a:r>
              <a:rPr lang="de-CH" sz="1800" i="1" dirty="0" err="1" smtClean="0">
                <a:solidFill>
                  <a:srgbClr val="3333FF"/>
                </a:solidFill>
                <a:latin typeface="Custom_Constantia" panose="02030602050306030303" pitchFamily="18" charset="0"/>
              </a:rPr>
              <a:t>last_element</a:t>
            </a:r>
            <a:endParaRPr lang="de-CH" sz="1800" i="1" dirty="0">
              <a:solidFill>
                <a:srgbClr val="3333FF"/>
              </a:solidFill>
              <a:latin typeface="Custom_Constantia" panose="02030602050306030303" pitchFamily="18" charset="0"/>
            </a:endParaRPr>
          </a:p>
        </p:txBody>
      </p:sp>
      <p:sp>
        <p:nvSpPr>
          <p:cNvPr id="39957" name="Text Box 26"/>
          <p:cNvSpPr txBox="1">
            <a:spLocks noChangeArrowheads="1"/>
          </p:cNvSpPr>
          <p:nvPr>
            <p:custDataLst>
              <p:tags r:id="rId19"/>
            </p:custDataLst>
          </p:nvPr>
        </p:nvSpPr>
        <p:spPr bwMode="auto">
          <a:xfrm>
            <a:off x="1406525" y="3021013"/>
            <a:ext cx="2520950" cy="369332"/>
          </a:xfrm>
          <a:prstGeom prst="rect">
            <a:avLst/>
          </a:prstGeom>
          <a:noFill/>
          <a:ln w="9525">
            <a:noFill/>
            <a:miter lim="800000"/>
            <a:headEnd/>
            <a:tailEnd/>
          </a:ln>
        </p:spPr>
        <p:txBody>
          <a:bodyPr>
            <a:spAutoFit/>
          </a:bodyPr>
          <a:lstStyle/>
          <a:p>
            <a:pPr>
              <a:spcBef>
                <a:spcPct val="50000"/>
              </a:spcBef>
            </a:pPr>
            <a:r>
              <a:rPr lang="de-CH" sz="1800" i="1" dirty="0" err="1" smtClean="0">
                <a:solidFill>
                  <a:srgbClr val="3333FF"/>
                </a:solidFill>
                <a:latin typeface="Custom_Constantia" panose="02030602050306030303" pitchFamily="18" charset="0"/>
              </a:rPr>
              <a:t>first_element</a:t>
            </a:r>
            <a:endParaRPr lang="de-CH" sz="1800" i="1" dirty="0">
              <a:solidFill>
                <a:srgbClr val="3333FF"/>
              </a:solidFill>
              <a:latin typeface="Custom_Constantia" panose="02030602050306030303" pitchFamily="18" charset="0"/>
            </a:endParaRPr>
          </a:p>
        </p:txBody>
      </p:sp>
      <p:sp>
        <p:nvSpPr>
          <p:cNvPr id="39958" name="Line 29"/>
          <p:cNvSpPr>
            <a:spLocks noChangeShapeType="1"/>
          </p:cNvSpPr>
          <p:nvPr>
            <p:custDataLst>
              <p:tags r:id="rId20"/>
            </p:custDataLst>
          </p:nvPr>
        </p:nvSpPr>
        <p:spPr bwMode="auto">
          <a:xfrm>
            <a:off x="900113" y="3140075"/>
            <a:ext cx="0" cy="1225550"/>
          </a:xfrm>
          <a:prstGeom prst="line">
            <a:avLst/>
          </a:prstGeom>
          <a:noFill/>
          <a:ln w="9525">
            <a:solidFill>
              <a:srgbClr val="3333FF"/>
            </a:solidFill>
            <a:round/>
            <a:headEnd/>
            <a:tailEnd type="triangle" w="med" len="med"/>
          </a:ln>
        </p:spPr>
        <p:txBody>
          <a:bodyPr/>
          <a:lstStyle/>
          <a:p>
            <a:endParaRPr lang="de-CH" dirty="0">
              <a:latin typeface="Custom_Constantia" panose="02030602050306030303" pitchFamily="18" charset="0"/>
            </a:endParaRPr>
          </a:p>
        </p:txBody>
      </p:sp>
      <p:sp>
        <p:nvSpPr>
          <p:cNvPr id="39959" name="Text Box 30"/>
          <p:cNvSpPr txBox="1">
            <a:spLocks noChangeArrowheads="1"/>
          </p:cNvSpPr>
          <p:nvPr>
            <p:custDataLst>
              <p:tags r:id="rId21"/>
            </p:custDataLst>
          </p:nvPr>
        </p:nvSpPr>
        <p:spPr bwMode="auto">
          <a:xfrm>
            <a:off x="1427163" y="2081213"/>
            <a:ext cx="936625" cy="369332"/>
          </a:xfrm>
          <a:prstGeom prst="rect">
            <a:avLst/>
          </a:prstGeom>
          <a:noFill/>
          <a:ln w="9525">
            <a:noFill/>
            <a:miter lim="800000"/>
            <a:headEnd/>
            <a:tailEnd/>
          </a:ln>
        </p:spPr>
        <p:txBody>
          <a:bodyPr>
            <a:spAutoFit/>
          </a:bodyPr>
          <a:lstStyle/>
          <a:p>
            <a:pPr>
              <a:spcBef>
                <a:spcPct val="50000"/>
              </a:spcBef>
            </a:pPr>
            <a:r>
              <a:rPr lang="de-CH" sz="1800" i="1" dirty="0" err="1" smtClean="0">
                <a:solidFill>
                  <a:srgbClr val="3333FF"/>
                </a:solidFill>
                <a:latin typeface="Custom_Constantia" panose="02030602050306030303" pitchFamily="18" charset="0"/>
              </a:rPr>
              <a:t>count</a:t>
            </a:r>
            <a:endParaRPr lang="de-CH" sz="1800" i="1" dirty="0">
              <a:solidFill>
                <a:srgbClr val="3333FF"/>
              </a:solidFill>
              <a:latin typeface="Custom_Constantia" panose="02030602050306030303" pitchFamily="18" charset="0"/>
            </a:endParaRPr>
          </a:p>
        </p:txBody>
      </p:sp>
      <p:sp>
        <p:nvSpPr>
          <p:cNvPr id="39960" name="Text Box 31"/>
          <p:cNvSpPr txBox="1">
            <a:spLocks noChangeArrowheads="1"/>
          </p:cNvSpPr>
          <p:nvPr>
            <p:custDataLst>
              <p:tags r:id="rId22"/>
            </p:custDataLst>
          </p:nvPr>
        </p:nvSpPr>
        <p:spPr bwMode="auto">
          <a:xfrm>
            <a:off x="727075" y="2070100"/>
            <a:ext cx="936625" cy="396875"/>
          </a:xfrm>
          <a:prstGeom prst="rect">
            <a:avLst/>
          </a:prstGeom>
          <a:noFill/>
          <a:ln w="9525">
            <a:noFill/>
            <a:miter lim="800000"/>
            <a:headEnd/>
            <a:tailEnd/>
          </a:ln>
        </p:spPr>
        <p:txBody>
          <a:bodyPr>
            <a:spAutoFit/>
          </a:bodyPr>
          <a:lstStyle/>
          <a:p>
            <a:pPr>
              <a:spcBef>
                <a:spcPct val="50000"/>
              </a:spcBef>
            </a:pPr>
            <a:r>
              <a:rPr lang="de-CH" sz="2000" dirty="0" smtClean="0">
                <a:solidFill>
                  <a:srgbClr val="990000"/>
                </a:solidFill>
                <a:latin typeface="Custom_Constantia" panose="02030602050306030303" pitchFamily="18" charset="0"/>
              </a:rPr>
              <a:t>3</a:t>
            </a:r>
            <a:endParaRPr lang="de-CH" sz="2000" dirty="0">
              <a:solidFill>
                <a:srgbClr val="990000"/>
              </a:solidFill>
              <a:latin typeface="Custom_Constantia" panose="02030602050306030303" pitchFamily="18" charset="0"/>
            </a:endParaRPr>
          </a:p>
        </p:txBody>
      </p:sp>
      <p:sp>
        <p:nvSpPr>
          <p:cNvPr id="39961" name="Line 42"/>
          <p:cNvSpPr>
            <a:spLocks noChangeShapeType="1"/>
          </p:cNvSpPr>
          <p:nvPr>
            <p:custDataLst>
              <p:tags r:id="rId23"/>
            </p:custDataLst>
          </p:nvPr>
        </p:nvSpPr>
        <p:spPr bwMode="auto">
          <a:xfrm>
            <a:off x="6802438" y="2543175"/>
            <a:ext cx="17462" cy="1787525"/>
          </a:xfrm>
          <a:prstGeom prst="line">
            <a:avLst/>
          </a:prstGeom>
          <a:noFill/>
          <a:ln w="28575">
            <a:solidFill>
              <a:srgbClr val="990000"/>
            </a:solidFill>
            <a:round/>
            <a:headEnd/>
            <a:tailEnd type="stealth" w="lg" len="lg"/>
          </a:ln>
        </p:spPr>
        <p:txBody>
          <a:bodyPr/>
          <a:lstStyle/>
          <a:p>
            <a:endParaRPr lang="de-CH" dirty="0">
              <a:latin typeface="Custom_Constantia" panose="02030602050306030303" pitchFamily="18" charset="0"/>
            </a:endParaRPr>
          </a:p>
        </p:txBody>
      </p:sp>
      <p:sp>
        <p:nvSpPr>
          <p:cNvPr id="39962" name="Text Box 47"/>
          <p:cNvSpPr txBox="1">
            <a:spLocks noChangeArrowheads="1"/>
          </p:cNvSpPr>
          <p:nvPr>
            <p:custDataLst>
              <p:tags r:id="rId24"/>
            </p:custDataLst>
          </p:nvPr>
        </p:nvSpPr>
        <p:spPr bwMode="auto">
          <a:xfrm>
            <a:off x="393700" y="5588935"/>
            <a:ext cx="1879600" cy="396875"/>
          </a:xfrm>
          <a:prstGeom prst="rect">
            <a:avLst/>
          </a:prstGeom>
          <a:noFill/>
          <a:ln w="9525">
            <a:noFill/>
            <a:miter lim="800000"/>
            <a:headEnd/>
            <a:tailEnd/>
          </a:ln>
        </p:spPr>
        <p:txBody>
          <a:bodyPr>
            <a:spAutoFit/>
          </a:bodyPr>
          <a:lstStyle/>
          <a:p>
            <a:pPr>
              <a:spcBef>
                <a:spcPct val="50000"/>
              </a:spcBef>
            </a:pP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LINKABLE</a:t>
            </a:r>
            <a:r>
              <a:rPr lang="de-CH" sz="2000" dirty="0" smtClean="0">
                <a:solidFill>
                  <a:srgbClr val="3333FF"/>
                </a:solidFill>
                <a:latin typeface="Custom_Constantia" panose="02030602050306030303" pitchFamily="18" charset="0"/>
              </a:rPr>
              <a:t>)</a:t>
            </a:r>
            <a:endParaRPr lang="de-CH" sz="2000" dirty="0">
              <a:solidFill>
                <a:srgbClr val="3333FF"/>
              </a:solidFill>
              <a:latin typeface="Custom_Constantia" panose="02030602050306030303" pitchFamily="18" charset="0"/>
            </a:endParaRPr>
          </a:p>
        </p:txBody>
      </p:sp>
      <p:sp>
        <p:nvSpPr>
          <p:cNvPr id="39963" name="Text Box 48"/>
          <p:cNvSpPr txBox="1">
            <a:spLocks noChangeArrowheads="1"/>
          </p:cNvSpPr>
          <p:nvPr>
            <p:custDataLst>
              <p:tags r:id="rId25"/>
            </p:custDataLst>
          </p:nvPr>
        </p:nvSpPr>
        <p:spPr bwMode="auto">
          <a:xfrm>
            <a:off x="4094163" y="1609725"/>
            <a:ext cx="2573337" cy="396875"/>
          </a:xfrm>
          <a:prstGeom prst="rect">
            <a:avLst/>
          </a:prstGeom>
          <a:noFill/>
          <a:ln w="9525">
            <a:noFill/>
            <a:miter lim="800000"/>
            <a:headEnd/>
            <a:tailEnd/>
          </a:ln>
        </p:spPr>
        <p:txBody>
          <a:bodyPr>
            <a:spAutoFit/>
          </a:bodyPr>
          <a:lstStyle/>
          <a:p>
            <a:pPr>
              <a:spcBef>
                <a:spcPct val="50000"/>
              </a:spcBef>
            </a:pPr>
            <a:r>
              <a:rPr lang="de-CH" sz="2000" dirty="0" smtClean="0">
                <a:solidFill>
                  <a:srgbClr val="3333FF"/>
                </a:solidFill>
                <a:latin typeface="Custom_Constantia" panose="02030602050306030303" pitchFamily="18" charset="0"/>
              </a:rPr>
              <a:t>(</a:t>
            </a:r>
            <a:r>
              <a:rPr lang="de-CH" sz="2000" i="1" dirty="0" smtClean="0">
                <a:solidFill>
                  <a:srgbClr val="3333FF"/>
                </a:solidFill>
                <a:latin typeface="Custom_Constantia" panose="02030602050306030303" pitchFamily="18" charset="0"/>
              </a:rPr>
              <a:t>LINKED_LIST</a:t>
            </a:r>
            <a:r>
              <a:rPr lang="de-CH" sz="2000" dirty="0" smtClean="0">
                <a:solidFill>
                  <a:srgbClr val="3333FF"/>
                </a:solidFill>
                <a:latin typeface="Custom_Constantia" panose="02030602050306030303" pitchFamily="18" charset="0"/>
              </a:rPr>
              <a:t>)</a:t>
            </a:r>
            <a:endParaRPr lang="de-CH" sz="2000" dirty="0">
              <a:solidFill>
                <a:srgbClr val="3333FF"/>
              </a:solidFill>
              <a:latin typeface="Custom_Constantia" panose="02030602050306030303" pitchFamily="18" charset="0"/>
            </a:endParaRPr>
          </a:p>
        </p:txBody>
      </p:sp>
      <p:sp>
        <p:nvSpPr>
          <p:cNvPr id="39964" name="Rectangle 53"/>
          <p:cNvSpPr>
            <a:spLocks noChangeArrowheads="1"/>
          </p:cNvSpPr>
          <p:nvPr>
            <p:custDataLst>
              <p:tags r:id="rId26"/>
            </p:custDataLst>
          </p:nvPr>
        </p:nvSpPr>
        <p:spPr bwMode="auto">
          <a:xfrm>
            <a:off x="5203825" y="4460875"/>
            <a:ext cx="293688" cy="576263"/>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65" name="Rectangle 54"/>
          <p:cNvSpPr>
            <a:spLocks noChangeArrowheads="1"/>
          </p:cNvSpPr>
          <p:nvPr>
            <p:custDataLst>
              <p:tags r:id="rId27"/>
            </p:custDataLst>
          </p:nvPr>
        </p:nvSpPr>
        <p:spPr bwMode="auto">
          <a:xfrm>
            <a:off x="6164263" y="4468813"/>
            <a:ext cx="1136650" cy="576262"/>
          </a:xfrm>
          <a:prstGeom prst="rect">
            <a:avLst/>
          </a:prstGeom>
          <a:solidFill>
            <a:srgbClr val="FFFF66"/>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66" name="Text Box 55"/>
          <p:cNvSpPr txBox="1">
            <a:spLocks noChangeArrowheads="1"/>
          </p:cNvSpPr>
          <p:nvPr>
            <p:custDataLst>
              <p:tags r:id="rId28"/>
            </p:custDataLst>
          </p:nvPr>
        </p:nvSpPr>
        <p:spPr bwMode="auto">
          <a:xfrm>
            <a:off x="6183313" y="4371975"/>
            <a:ext cx="1116012" cy="701675"/>
          </a:xfrm>
          <a:prstGeom prst="rect">
            <a:avLst/>
          </a:prstGeom>
          <a:noFill/>
          <a:ln w="9525">
            <a:noFill/>
            <a:miter lim="800000"/>
            <a:headEnd/>
            <a:tailEnd/>
          </a:ln>
        </p:spPr>
        <p:txBody>
          <a:bodyPr>
            <a:spAutoFit/>
          </a:bodyPr>
          <a:lstStyle/>
          <a:p>
            <a:pPr algn="ctr">
              <a:spcBef>
                <a:spcPct val="50000"/>
              </a:spcBef>
            </a:pPr>
            <a:r>
              <a:rPr lang="de-CH" sz="2000" dirty="0" smtClean="0">
                <a:latin typeface="Custom_Constantia" panose="02030602050306030303" pitchFamily="18" charset="0"/>
              </a:rPr>
              <a:t>Parade-</a:t>
            </a:r>
            <a:br>
              <a:rPr lang="de-CH" sz="2000" dirty="0" smtClean="0">
                <a:latin typeface="Custom_Constantia" panose="02030602050306030303" pitchFamily="18" charset="0"/>
              </a:rPr>
            </a:br>
            <a:r>
              <a:rPr lang="de-CH" sz="2000" dirty="0" smtClean="0">
                <a:latin typeface="Custom_Constantia" panose="02030602050306030303" pitchFamily="18" charset="0"/>
              </a:rPr>
              <a:t>platz</a:t>
            </a:r>
            <a:endParaRPr lang="de-CH" sz="2000" dirty="0">
              <a:latin typeface="Custom_Constantia" panose="02030602050306030303" pitchFamily="18" charset="0"/>
            </a:endParaRPr>
          </a:p>
        </p:txBody>
      </p:sp>
      <p:sp>
        <p:nvSpPr>
          <p:cNvPr id="39967" name="Line 56"/>
          <p:cNvSpPr>
            <a:spLocks noChangeShapeType="1"/>
          </p:cNvSpPr>
          <p:nvPr>
            <p:custDataLst>
              <p:tags r:id="rId29"/>
            </p:custDataLst>
          </p:nvPr>
        </p:nvSpPr>
        <p:spPr bwMode="auto">
          <a:xfrm>
            <a:off x="5348288" y="4733925"/>
            <a:ext cx="776287" cy="0"/>
          </a:xfrm>
          <a:prstGeom prst="line">
            <a:avLst/>
          </a:prstGeom>
          <a:noFill/>
          <a:ln w="9525">
            <a:solidFill>
              <a:schemeClr val="tx1"/>
            </a:solidFill>
            <a:round/>
            <a:headEnd/>
            <a:tailEnd type="triangle" w="med" len="med"/>
          </a:ln>
        </p:spPr>
        <p:txBody>
          <a:bodyPr/>
          <a:lstStyle/>
          <a:p>
            <a:endParaRPr lang="de-CH" dirty="0">
              <a:latin typeface="Custom_Constantia" panose="02030602050306030303" pitchFamily="18" charset="0"/>
            </a:endParaRPr>
          </a:p>
        </p:txBody>
      </p:sp>
      <p:sp>
        <p:nvSpPr>
          <p:cNvPr id="39968" name="Rectangle 58"/>
          <p:cNvSpPr>
            <a:spLocks noChangeArrowheads="1"/>
          </p:cNvSpPr>
          <p:nvPr>
            <p:custDataLst>
              <p:tags r:id="rId30"/>
            </p:custDataLst>
          </p:nvPr>
        </p:nvSpPr>
        <p:spPr bwMode="auto">
          <a:xfrm>
            <a:off x="511176" y="2928938"/>
            <a:ext cx="865188" cy="431800"/>
          </a:xfrm>
          <a:prstGeom prst="rect">
            <a:avLst/>
          </a:prstGeom>
          <a:solidFill>
            <a:schemeClr val="bg1"/>
          </a:solidFill>
          <a:ln w="9525">
            <a:solidFill>
              <a:schemeClr val="tx1"/>
            </a:solidFill>
            <a:miter lim="800000"/>
            <a:headEnd/>
            <a:tailEnd/>
          </a:ln>
        </p:spPr>
        <p:txBody>
          <a:bodyPr wrap="none" anchor="ctr"/>
          <a:lstStyle/>
          <a:p>
            <a:endParaRPr lang="de-CH" dirty="0">
              <a:latin typeface="Custom_Constantia" panose="02030602050306030303" pitchFamily="18" charset="0"/>
            </a:endParaRPr>
          </a:p>
        </p:txBody>
      </p:sp>
      <p:sp>
        <p:nvSpPr>
          <p:cNvPr id="39969" name="Line 59"/>
          <p:cNvSpPr>
            <a:spLocks noChangeShapeType="1"/>
          </p:cNvSpPr>
          <p:nvPr>
            <p:custDataLst>
              <p:tags r:id="rId31"/>
            </p:custDataLst>
          </p:nvPr>
        </p:nvSpPr>
        <p:spPr bwMode="auto">
          <a:xfrm flipV="1">
            <a:off x="1231900" y="2541588"/>
            <a:ext cx="5562600" cy="28575"/>
          </a:xfrm>
          <a:prstGeom prst="line">
            <a:avLst/>
          </a:prstGeom>
          <a:noFill/>
          <a:ln w="28575">
            <a:solidFill>
              <a:srgbClr val="990000"/>
            </a:solidFill>
            <a:round/>
            <a:headEnd/>
            <a:tailEnd type="none" w="lg" len="lg"/>
          </a:ln>
        </p:spPr>
        <p:txBody>
          <a:bodyPr/>
          <a:lstStyle/>
          <a:p>
            <a:endParaRPr lang="de-CH" dirty="0">
              <a:latin typeface="Custom_Constantia" panose="02030602050306030303" pitchFamily="18" charset="0"/>
            </a:endParaRPr>
          </a:p>
        </p:txBody>
      </p:sp>
    </p:spTree>
    <p:extLst>
      <p:ext uri="{BB962C8B-B14F-4D97-AF65-F5344CB8AC3E}">
        <p14:creationId xmlns:p14="http://schemas.microsoft.com/office/powerpoint/2010/main" val="3775578867"/>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custDataLst>
              <p:tags r:id="rId1"/>
            </p:custDataLst>
          </p:nvPr>
        </p:nvSpPr>
        <p:spPr/>
        <p:txBody>
          <a:bodyPr>
            <a:normAutofit/>
          </a:bodyPr>
          <a:lstStyle/>
          <a:p>
            <a:r>
              <a:rPr lang="de-CH" noProof="0" dirty="0" smtClean="0"/>
              <a:t>Leseaufgaben für die nächsten 2 Wochen</a:t>
            </a:r>
          </a:p>
        </p:txBody>
      </p:sp>
      <p:sp>
        <p:nvSpPr>
          <p:cNvPr id="131075" name="Rectangle 3"/>
          <p:cNvSpPr>
            <a:spLocks noGrp="1" noChangeArrowheads="1"/>
          </p:cNvSpPr>
          <p:nvPr>
            <p:ph idx="1"/>
            <p:custDataLst>
              <p:tags r:id="rId2"/>
            </p:custDataLst>
          </p:nvPr>
        </p:nvSpPr>
        <p:spPr/>
        <p:txBody>
          <a:bodyPr/>
          <a:lstStyle/>
          <a:p>
            <a:r>
              <a:rPr lang="de-CH" noProof="0" dirty="0" err="1" smtClean="0">
                <a:solidFill>
                  <a:srgbClr val="3333FF"/>
                </a:solidFill>
              </a:rPr>
              <a:t>Control</a:t>
            </a:r>
            <a:r>
              <a:rPr lang="de-CH" noProof="0" dirty="0" smtClean="0">
                <a:solidFill>
                  <a:srgbClr val="3333FF"/>
                </a:solidFill>
              </a:rPr>
              <a:t> </a:t>
            </a:r>
            <a:r>
              <a:rPr lang="de-CH" noProof="0" dirty="0" err="1" smtClean="0">
                <a:solidFill>
                  <a:srgbClr val="3333FF"/>
                </a:solidFill>
              </a:rPr>
              <a:t>structures</a:t>
            </a:r>
            <a:r>
              <a:rPr lang="de-CH" noProof="0" dirty="0" smtClean="0">
                <a:solidFill>
                  <a:srgbClr val="3333FF"/>
                </a:solidFill>
              </a:rPr>
              <a:t> (Kapitel 7)</a:t>
            </a:r>
          </a:p>
        </p:txBody>
      </p:sp>
    </p:spTree>
    <p:extLst>
      <p:ext uri="{BB962C8B-B14F-4D97-AF65-F5344CB8AC3E}">
        <p14:creationId xmlns:p14="http://schemas.microsoft.com/office/powerpoint/2010/main" val="2139595065"/>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custDataLst>
              <p:tags r:id="rId1"/>
            </p:custDataLst>
          </p:nvPr>
        </p:nvSpPr>
        <p:spPr/>
        <p:txBody>
          <a:bodyPr/>
          <a:lstStyle/>
          <a:p>
            <a:r>
              <a:rPr lang="de-CH" dirty="0" smtClean="0"/>
              <a:t>Was wir in dieser Vorlesung gesehen haben</a:t>
            </a:r>
          </a:p>
        </p:txBody>
      </p:sp>
      <p:sp>
        <p:nvSpPr>
          <p:cNvPr id="2" name="Rectangle 5"/>
          <p:cNvSpPr>
            <a:spLocks noChangeArrowheads="1"/>
          </p:cNvSpPr>
          <p:nvPr>
            <p:custDataLst>
              <p:tags r:id="rId2"/>
            </p:custDataLst>
          </p:nvPr>
        </p:nvSpPr>
        <p:spPr bwMode="auto">
          <a:xfrm>
            <a:off x="207963" y="1114425"/>
            <a:ext cx="8518348" cy="3622675"/>
          </a:xfrm>
          <a:prstGeom prst="rect">
            <a:avLst/>
          </a:prstGeom>
          <a:noFill/>
          <a:ln w="9525">
            <a:noFill/>
            <a:miter lim="800000"/>
            <a:headEnd/>
            <a:tailEnd/>
          </a:ln>
        </p:spPr>
        <p:txBody>
          <a:bodyPr/>
          <a:lstStyle/>
          <a:p>
            <a:pPr indent="179388" defTabSz="528638">
              <a:spcBef>
                <a:spcPct val="5000"/>
              </a:spcBef>
              <a:buFont typeface="Wingdings" pitchFamily="2" charset="2"/>
              <a:buChar char="§"/>
            </a:pPr>
            <a:r>
              <a:rPr lang="de-CH" sz="2400" dirty="0" smtClean="0">
                <a:latin typeface="Custom_Constantia" panose="02030602050306030303" pitchFamily="18" charset="0"/>
              </a:rPr>
              <a:t>Das aktuelle Objekt</a:t>
            </a:r>
          </a:p>
          <a:p>
            <a:pPr indent="179388" defTabSz="528638">
              <a:spcBef>
                <a:spcPct val="5000"/>
              </a:spcBef>
              <a:buFont typeface="Wingdings" pitchFamily="2" charset="2"/>
              <a:buChar char="§"/>
            </a:pPr>
            <a:endParaRPr lang="de-CH" sz="2400" dirty="0" smtClean="0">
              <a:latin typeface="Custom_Constantia" panose="02030602050306030303" pitchFamily="18" charset="0"/>
            </a:endParaRPr>
          </a:p>
          <a:p>
            <a:pPr indent="179388" defTabSz="528638">
              <a:spcBef>
                <a:spcPct val="5000"/>
              </a:spcBef>
              <a:buFont typeface="Wingdings" pitchFamily="2" charset="2"/>
              <a:buChar char="§"/>
            </a:pPr>
            <a:r>
              <a:rPr lang="de-CH" sz="2400" dirty="0" smtClean="0">
                <a:latin typeface="Custom_Constantia" panose="02030602050306030303" pitchFamily="18" charset="0"/>
              </a:rPr>
              <a:t>Expandierte Typen und Referenztypen</a:t>
            </a:r>
          </a:p>
          <a:p>
            <a:pPr indent="179388" defTabSz="528638">
              <a:spcBef>
                <a:spcPct val="5000"/>
              </a:spcBef>
              <a:buFont typeface="Wingdings" pitchFamily="2" charset="2"/>
              <a:buChar char="§"/>
            </a:pPr>
            <a:endParaRPr lang="de-CH" sz="2400" dirty="0" smtClean="0">
              <a:latin typeface="Custom_Constantia" panose="02030602050306030303" pitchFamily="18" charset="0"/>
            </a:endParaRPr>
          </a:p>
          <a:p>
            <a:pPr indent="179388" defTabSz="528638">
              <a:spcBef>
                <a:spcPct val="5000"/>
              </a:spcBef>
              <a:buFont typeface="Wingdings" pitchFamily="2" charset="2"/>
              <a:buChar char="§"/>
            </a:pPr>
            <a:r>
              <a:rPr lang="de-CH" sz="2400" dirty="0" smtClean="0">
                <a:latin typeface="Custom_Constantia" panose="02030602050306030303" pitchFamily="18" charset="0"/>
              </a:rPr>
              <a:t>Zuweisung:</a:t>
            </a:r>
          </a:p>
          <a:p>
            <a:pPr marL="800100" lvl="1" indent="-342900" defTabSz="528638">
              <a:spcBef>
                <a:spcPct val="5000"/>
              </a:spcBef>
              <a:buClr>
                <a:srgbClr val="990000"/>
              </a:buClr>
              <a:buSzPct val="80000"/>
              <a:buFont typeface="Wingdings" panose="05000000000000000000" pitchFamily="2" charset="2"/>
              <a:buChar char="Ø"/>
            </a:pPr>
            <a:r>
              <a:rPr lang="de-CH" sz="2400" dirty="0" smtClean="0">
                <a:solidFill>
                  <a:srgbClr val="0033CC"/>
                </a:solidFill>
                <a:latin typeface="Custom_Constantia" panose="02030602050306030303" pitchFamily="18" charset="0"/>
              </a:rPr>
              <a:t>Für </a:t>
            </a:r>
            <a:r>
              <a:rPr lang="de-CH" dirty="0" smtClean="0">
                <a:solidFill>
                  <a:srgbClr val="0033CC"/>
                </a:solidFill>
                <a:latin typeface="Custom_Constantia" panose="02030602050306030303" pitchFamily="18" charset="0"/>
              </a:rPr>
              <a:t>R</a:t>
            </a:r>
            <a:r>
              <a:rPr lang="de-CH" sz="2400" dirty="0" smtClean="0">
                <a:solidFill>
                  <a:srgbClr val="0033CC"/>
                </a:solidFill>
                <a:latin typeface="Custom_Constantia" panose="02030602050306030303" pitchFamily="18" charset="0"/>
              </a:rPr>
              <a:t>eferenzen</a:t>
            </a:r>
          </a:p>
          <a:p>
            <a:pPr marL="800100" lvl="1" indent="-342900" defTabSz="528638">
              <a:spcBef>
                <a:spcPct val="5000"/>
              </a:spcBef>
              <a:buClr>
                <a:srgbClr val="990000"/>
              </a:buClr>
              <a:buSzPct val="80000"/>
              <a:buFont typeface="Wingdings" panose="05000000000000000000" pitchFamily="2" charset="2"/>
              <a:buChar char="Ø"/>
            </a:pPr>
            <a:r>
              <a:rPr lang="de-CH" sz="2400" dirty="0" smtClean="0">
                <a:solidFill>
                  <a:srgbClr val="0033CC"/>
                </a:solidFill>
                <a:latin typeface="Custom_Constantia" panose="02030602050306030303" pitchFamily="18" charset="0"/>
              </a:rPr>
              <a:t>Für expandierte Werte</a:t>
            </a:r>
          </a:p>
          <a:p>
            <a:pPr lvl="1" defTabSz="528638">
              <a:spcBef>
                <a:spcPct val="5000"/>
              </a:spcBef>
              <a:buClr>
                <a:srgbClr val="990000"/>
              </a:buClr>
              <a:buSzPct val="80000"/>
              <a:buFont typeface="Wingdings" pitchFamily="2" charset="2"/>
              <a:buChar char="Ø"/>
            </a:pPr>
            <a:endParaRPr lang="de-CH" sz="2400" dirty="0" smtClean="0">
              <a:solidFill>
                <a:srgbClr val="0033CC"/>
              </a:solidFill>
              <a:latin typeface="Custom_Constantia" panose="02030602050306030303" pitchFamily="18" charset="0"/>
            </a:endParaRPr>
          </a:p>
          <a:p>
            <a:pPr indent="179388" defTabSz="528638">
              <a:spcBef>
                <a:spcPct val="5000"/>
              </a:spcBef>
              <a:buFont typeface="Wingdings" pitchFamily="2" charset="2"/>
              <a:buChar char="§"/>
            </a:pPr>
            <a:r>
              <a:rPr lang="de-CH" sz="2400" dirty="0" smtClean="0">
                <a:latin typeface="Custom_Constantia" panose="02030602050306030303" pitchFamily="18" charset="0"/>
              </a:rPr>
              <a:t>Verkettete Datenstrukturen</a:t>
            </a:r>
          </a:p>
          <a:p>
            <a:pPr indent="179388" defTabSz="528638">
              <a:spcBef>
                <a:spcPct val="5000"/>
              </a:spcBef>
              <a:buFont typeface="Wingdings" pitchFamily="2" charset="2"/>
              <a:buChar char="§"/>
            </a:pPr>
            <a:endParaRPr lang="de-CH" sz="2400" dirty="0" smtClean="0">
              <a:latin typeface="Custom_Constantia" panose="02030602050306030303" pitchFamily="18" charset="0"/>
            </a:endParaRPr>
          </a:p>
          <a:p>
            <a:pPr indent="179388" defTabSz="528638">
              <a:spcBef>
                <a:spcPct val="5000"/>
              </a:spcBef>
              <a:buFont typeface="Wingdings" pitchFamily="2" charset="2"/>
              <a:buChar char="§"/>
            </a:pPr>
            <a:r>
              <a:rPr lang="de-CH" sz="2400" dirty="0" smtClean="0">
                <a:latin typeface="Custom_Constantia" panose="02030602050306030303" pitchFamily="18" charset="0"/>
              </a:rPr>
              <a:t>Einen kurzen Blick auf bedingte Anweisungen</a:t>
            </a:r>
            <a:endParaRPr lang="de-CH" sz="2400" dirty="0">
              <a:latin typeface="Custom_Constantia" panose="02030602050306030303" pitchFamily="18" charset="0"/>
            </a:endParaRPr>
          </a:p>
        </p:txBody>
      </p:sp>
    </p:spTree>
    <p:extLst>
      <p:ext uri="{BB962C8B-B14F-4D97-AF65-F5344CB8AC3E}">
        <p14:creationId xmlns:p14="http://schemas.microsoft.com/office/powerpoint/2010/main" val="35896857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custDataLst>
              <p:tags r:id="rId1"/>
            </p:custDataLst>
          </p:nvPr>
        </p:nvSpPr>
        <p:spPr/>
        <p:txBody>
          <a:bodyPr>
            <a:normAutofit/>
          </a:bodyPr>
          <a:lstStyle/>
          <a:p>
            <a:pPr eaLnBrk="1" hangingPunct="1"/>
            <a:r>
              <a:rPr lang="de-CH" noProof="0" dirty="0" smtClean="0"/>
              <a:t>Erinnerung: Klassen und Objekte</a:t>
            </a:r>
          </a:p>
        </p:txBody>
      </p:sp>
      <p:sp>
        <p:nvSpPr>
          <p:cNvPr id="7172" name="Rectangle 3"/>
          <p:cNvSpPr>
            <a:spLocks noGrp="1" noChangeArrowheads="1"/>
          </p:cNvSpPr>
          <p:nvPr>
            <p:ph idx="1"/>
            <p:custDataLst>
              <p:tags r:id="rId2"/>
            </p:custDataLst>
          </p:nvPr>
        </p:nvSpPr>
        <p:spPr/>
        <p:txBody>
          <a:bodyPr>
            <a:normAutofit/>
          </a:bodyPr>
          <a:lstStyle/>
          <a:p>
            <a:pPr lvl="1" indent="3175"/>
            <a:r>
              <a:rPr lang="de-CH" noProof="0" dirty="0" smtClean="0"/>
              <a:t> Zur Laufzeit: Objekte (Softwaremaschinen)</a:t>
            </a:r>
          </a:p>
          <a:p>
            <a:pPr lvl="1" indent="3175"/>
            <a:endParaRPr lang="de-CH" noProof="0" dirty="0" smtClean="0"/>
          </a:p>
          <a:p>
            <a:pPr lvl="1" indent="3175"/>
            <a:r>
              <a:rPr lang="de-CH" noProof="0" dirty="0" smtClean="0"/>
              <a:t> Im Programmtext: Klassen</a:t>
            </a:r>
          </a:p>
          <a:p>
            <a:pPr indent="3175" eaLnBrk="1" hangingPunct="1"/>
            <a:endParaRPr lang="de-CH" noProof="0" dirty="0" smtClean="0"/>
          </a:p>
          <a:p>
            <a:pPr indent="3175" eaLnBrk="1" hangingPunct="1"/>
            <a:r>
              <a:rPr lang="de-CH" dirty="0" smtClean="0">
                <a:solidFill>
                  <a:srgbClr val="3333FF"/>
                </a:solidFill>
              </a:rPr>
              <a:t>Jede Klasse beschreibt eine Menge von möglichen Laufzeitobjekten.</a:t>
            </a:r>
            <a:endParaRPr lang="de-CH" noProof="0" dirty="0" smtClean="0">
              <a:solidFill>
                <a:srgbClr val="3333FF"/>
              </a:solidFill>
            </a:endParaRPr>
          </a:p>
          <a:p>
            <a:pPr marL="568325" lvl="1" indent="1038225" eaLnBrk="1" hangingPunct="1">
              <a:buFont typeface="Wingdings" pitchFamily="2" charset="2"/>
              <a:buNone/>
            </a:pPr>
            <a:r>
              <a:rPr lang="de-CH" b="1" noProof="0" dirty="0" smtClean="0">
                <a:solidFill>
                  <a:schemeClr val="tx1"/>
                </a:solidFill>
              </a:rPr>
              <a:t> </a:t>
            </a:r>
          </a:p>
          <a:p>
            <a:pPr indent="3175" eaLnBrk="1" hangingPunct="1"/>
            <a:endParaRPr lang="de-CH" noProof="0" dirty="0" smtClean="0"/>
          </a:p>
        </p:txBody>
      </p:sp>
    </p:spTree>
    <p:extLst>
      <p:ext uri="{BB962C8B-B14F-4D97-AF65-F5344CB8AC3E}">
        <p14:creationId xmlns:p14="http://schemas.microsoft.com/office/powerpoint/2010/main" val="34893235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custDataLst>
              <p:tags r:id="rId1"/>
            </p:custDataLst>
          </p:nvPr>
        </p:nvSpPr>
        <p:spPr/>
        <p:txBody>
          <a:bodyPr>
            <a:normAutofit/>
          </a:bodyPr>
          <a:lstStyle/>
          <a:p>
            <a:pPr eaLnBrk="1" hangingPunct="1"/>
            <a:r>
              <a:rPr lang="de-CH" noProof="0" dirty="0" smtClean="0"/>
              <a:t>Objektstruktur</a:t>
            </a:r>
          </a:p>
        </p:txBody>
      </p:sp>
      <p:sp>
        <p:nvSpPr>
          <p:cNvPr id="8196" name="Rectangle 3"/>
          <p:cNvSpPr>
            <a:spLocks noGrp="1" noChangeArrowheads="1"/>
          </p:cNvSpPr>
          <p:nvPr>
            <p:ph idx="1"/>
            <p:custDataLst>
              <p:tags r:id="rId2"/>
            </p:custDataLst>
          </p:nvPr>
        </p:nvSpPr>
        <p:spPr/>
        <p:txBody>
          <a:bodyPr>
            <a:normAutofit/>
          </a:bodyPr>
          <a:lstStyle/>
          <a:p>
            <a:pPr eaLnBrk="1" hangingPunct="1"/>
            <a:r>
              <a:rPr lang="de-CH" dirty="0" smtClean="0">
                <a:solidFill>
                  <a:schemeClr val="tx1"/>
                </a:solidFill>
              </a:rPr>
              <a:t>Ein Objekt besteht aus </a:t>
            </a:r>
            <a:r>
              <a:rPr lang="de-CH" dirty="0" smtClean="0">
                <a:solidFill>
                  <a:srgbClr val="990000"/>
                </a:solidFill>
              </a:rPr>
              <a:t>Feldern.</a:t>
            </a:r>
          </a:p>
          <a:p>
            <a:pPr eaLnBrk="1" hangingPunct="1"/>
            <a:r>
              <a:rPr lang="de-CH" dirty="0" smtClean="0">
                <a:solidFill>
                  <a:schemeClr val="tx1"/>
                </a:solidFill>
              </a:rPr>
              <a:t>Jedes Feld ist ein </a:t>
            </a:r>
            <a:r>
              <a:rPr lang="de-CH" dirty="0" smtClean="0">
                <a:solidFill>
                  <a:srgbClr val="990000"/>
                </a:solidFill>
              </a:rPr>
              <a:t>Wert</a:t>
            </a:r>
            <a:r>
              <a:rPr lang="de-CH" dirty="0" smtClean="0">
                <a:solidFill>
                  <a:schemeClr val="tx1"/>
                </a:solidFill>
              </a:rPr>
              <a:t>, entweder:</a:t>
            </a:r>
          </a:p>
          <a:p>
            <a:pPr eaLnBrk="1" hangingPunct="1"/>
            <a:endParaRPr lang="de-CH" dirty="0" smtClean="0">
              <a:solidFill>
                <a:schemeClr val="tx1"/>
              </a:solidFill>
            </a:endParaRPr>
          </a:p>
          <a:p>
            <a:pPr eaLnBrk="1" hangingPunct="1">
              <a:buFont typeface="Arial" pitchFamily="34" charset="0"/>
              <a:buChar char="•"/>
            </a:pPr>
            <a:r>
              <a:rPr lang="de-CH" dirty="0" smtClean="0">
                <a:solidFill>
                  <a:schemeClr val="tx1"/>
                </a:solidFill>
              </a:rPr>
              <a:t> Ein </a:t>
            </a:r>
            <a:r>
              <a:rPr lang="de-CH" dirty="0" smtClean="0">
                <a:solidFill>
                  <a:srgbClr val="990000"/>
                </a:solidFill>
              </a:rPr>
              <a:t>Basiswert</a:t>
            </a:r>
            <a:r>
              <a:rPr lang="de-CH" dirty="0" smtClean="0">
                <a:solidFill>
                  <a:schemeClr val="tx1"/>
                </a:solidFill>
              </a:rPr>
              <a:t>: Ganze Zahl (</a:t>
            </a:r>
            <a:r>
              <a:rPr lang="de-CH" i="1" dirty="0" smtClean="0">
                <a:solidFill>
                  <a:schemeClr val="tx1"/>
                </a:solidFill>
              </a:rPr>
              <a:t>integer</a:t>
            </a:r>
            <a:r>
              <a:rPr lang="de-CH" dirty="0" smtClean="0">
                <a:solidFill>
                  <a:schemeClr val="tx1"/>
                </a:solidFill>
              </a:rPr>
              <a:t>), Zeichen (</a:t>
            </a:r>
            <a:r>
              <a:rPr lang="de-CH" i="1" dirty="0" err="1" smtClean="0">
                <a:solidFill>
                  <a:schemeClr val="tx1"/>
                </a:solidFill>
              </a:rPr>
              <a:t>character</a:t>
            </a:r>
            <a:r>
              <a:rPr lang="de-CH" dirty="0" smtClean="0">
                <a:solidFill>
                  <a:schemeClr val="tx1"/>
                </a:solidFill>
              </a:rPr>
              <a:t>), “reelle” Zahl, …</a:t>
            </a:r>
            <a:br>
              <a:rPr lang="de-CH" dirty="0" smtClean="0">
                <a:solidFill>
                  <a:schemeClr val="tx1"/>
                </a:solidFill>
              </a:rPr>
            </a:br>
            <a:r>
              <a:rPr lang="de-CH" dirty="0" smtClean="0">
                <a:solidFill>
                  <a:schemeClr val="tx1"/>
                </a:solidFill>
              </a:rPr>
              <a:t>			(genannt „expandierte Werte“)</a:t>
            </a:r>
          </a:p>
          <a:p>
            <a:pPr eaLnBrk="1" hangingPunct="1">
              <a:buFont typeface="Arial" pitchFamily="34" charset="0"/>
              <a:buChar char="•"/>
            </a:pPr>
            <a:r>
              <a:rPr lang="de-CH" dirty="0" smtClean="0">
                <a:solidFill>
                  <a:schemeClr val="tx1"/>
                </a:solidFill>
              </a:rPr>
              <a:t> Eine </a:t>
            </a:r>
            <a:r>
              <a:rPr lang="de-CH" dirty="0" smtClean="0">
                <a:solidFill>
                  <a:srgbClr val="990000"/>
                </a:solidFill>
              </a:rPr>
              <a:t>Referenz</a:t>
            </a:r>
            <a:r>
              <a:rPr lang="de-CH" dirty="0" smtClean="0">
                <a:solidFill>
                  <a:schemeClr val="tx1"/>
                </a:solidFill>
              </a:rPr>
              <a:t> auf ein anderes Objekt</a:t>
            </a:r>
          </a:p>
        </p:txBody>
      </p:sp>
      <p:sp>
        <p:nvSpPr>
          <p:cNvPr id="32" name="Rectangle 21"/>
          <p:cNvSpPr>
            <a:spLocks noChangeArrowheads="1"/>
          </p:cNvSpPr>
          <p:nvPr>
            <p:custDataLst>
              <p:tags r:id="rId3"/>
            </p:custDataLst>
          </p:nvPr>
        </p:nvSpPr>
        <p:spPr bwMode="auto">
          <a:xfrm>
            <a:off x="2524125" y="4684678"/>
            <a:ext cx="1447800" cy="382621"/>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destination</a:t>
            </a:r>
            <a:endParaRPr lang="en-US" sz="1800" i="1" dirty="0">
              <a:solidFill>
                <a:srgbClr val="3333FF"/>
              </a:solidFill>
              <a:latin typeface="Custom_Constantia" panose="02030602050306030303" pitchFamily="18" charset="0"/>
            </a:endParaRPr>
          </a:p>
        </p:txBody>
      </p:sp>
      <p:sp>
        <p:nvSpPr>
          <p:cNvPr id="33" name="Rectangle 22"/>
          <p:cNvSpPr>
            <a:spLocks noChangeArrowheads="1"/>
          </p:cNvSpPr>
          <p:nvPr>
            <p:custDataLst>
              <p:tags r:id="rId4"/>
            </p:custDataLst>
          </p:nvPr>
        </p:nvSpPr>
        <p:spPr bwMode="auto">
          <a:xfrm>
            <a:off x="2524125" y="4305300"/>
            <a:ext cx="1447800" cy="381000"/>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origin</a:t>
            </a:r>
            <a:endParaRPr lang="en-US" sz="1800" i="1" dirty="0">
              <a:solidFill>
                <a:srgbClr val="3333FF"/>
              </a:solidFill>
              <a:latin typeface="Custom_Constantia" panose="02030602050306030303" pitchFamily="18" charset="0"/>
            </a:endParaRPr>
          </a:p>
        </p:txBody>
      </p:sp>
      <p:sp>
        <p:nvSpPr>
          <p:cNvPr id="34" name="Rectangle 21"/>
          <p:cNvSpPr>
            <a:spLocks noChangeArrowheads="1"/>
          </p:cNvSpPr>
          <p:nvPr>
            <p:custDataLst>
              <p:tags r:id="rId5"/>
            </p:custDataLst>
          </p:nvPr>
        </p:nvSpPr>
        <p:spPr bwMode="auto">
          <a:xfrm>
            <a:off x="2524125" y="5064056"/>
            <a:ext cx="1447800" cy="382621"/>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line</a:t>
            </a:r>
            <a:endParaRPr lang="en-US" sz="1800" i="1" dirty="0">
              <a:solidFill>
                <a:srgbClr val="3333FF"/>
              </a:solidFill>
              <a:latin typeface="Custom_Constantia" panose="02030602050306030303" pitchFamily="18" charset="0"/>
            </a:endParaRPr>
          </a:p>
        </p:txBody>
      </p:sp>
      <p:sp>
        <p:nvSpPr>
          <p:cNvPr id="35" name="Rectangle 21"/>
          <p:cNvSpPr>
            <a:spLocks noChangeArrowheads="1"/>
          </p:cNvSpPr>
          <p:nvPr>
            <p:custDataLst>
              <p:tags r:id="rId6"/>
            </p:custDataLst>
          </p:nvPr>
        </p:nvSpPr>
        <p:spPr bwMode="auto">
          <a:xfrm>
            <a:off x="2524125" y="5452960"/>
            <a:ext cx="1447800" cy="382621"/>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next</a:t>
            </a:r>
            <a:endParaRPr lang="en-US" sz="1800" i="1" dirty="0">
              <a:solidFill>
                <a:srgbClr val="3333FF"/>
              </a:solidFill>
              <a:latin typeface="Custom_Constantia" panose="02030602050306030303" pitchFamily="18" charset="0"/>
            </a:endParaRPr>
          </a:p>
        </p:txBody>
      </p:sp>
      <p:sp>
        <p:nvSpPr>
          <p:cNvPr id="36" name="Text Box 6"/>
          <p:cNvSpPr txBox="1">
            <a:spLocks noChangeArrowheads="1"/>
          </p:cNvSpPr>
          <p:nvPr>
            <p:custDataLst>
              <p:tags r:id="rId7"/>
            </p:custDataLst>
          </p:nvPr>
        </p:nvSpPr>
        <p:spPr bwMode="auto">
          <a:xfrm>
            <a:off x="2517746" y="5826218"/>
            <a:ext cx="1454179"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LEG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37" name="Line 7"/>
          <p:cNvSpPr>
            <a:spLocks noChangeShapeType="1"/>
          </p:cNvSpPr>
          <p:nvPr>
            <p:custDataLst>
              <p:tags r:id="rId8"/>
            </p:custDataLst>
          </p:nvPr>
        </p:nvSpPr>
        <p:spPr bwMode="auto">
          <a:xfrm flipH="1">
            <a:off x="1485899" y="5648324"/>
            <a:ext cx="1190625" cy="1"/>
          </a:xfrm>
          <a:prstGeom prst="line">
            <a:avLst/>
          </a:prstGeom>
          <a:noFill/>
          <a:ln w="25400">
            <a:solidFill>
              <a:srgbClr val="A50021"/>
            </a:solidFill>
            <a:round/>
            <a:headEnd/>
            <a:tailEnd type="triangle" w="lg" len="lg"/>
          </a:ln>
          <a:effectLst/>
        </p:spPr>
        <p:txBody>
          <a:bodyPr/>
          <a:lstStyle/>
          <a:p>
            <a:endParaRPr lang="en-US" dirty="0">
              <a:latin typeface="Custom_Constantia" panose="02030602050306030303" pitchFamily="18" charset="0"/>
            </a:endParaRPr>
          </a:p>
        </p:txBody>
      </p:sp>
      <p:sp>
        <p:nvSpPr>
          <p:cNvPr id="38" name="Text Box 6"/>
          <p:cNvSpPr txBox="1">
            <a:spLocks noChangeArrowheads="1"/>
          </p:cNvSpPr>
          <p:nvPr>
            <p:custDataLst>
              <p:tags r:id="rId9"/>
            </p:custDataLst>
          </p:nvPr>
        </p:nvSpPr>
        <p:spPr bwMode="auto">
          <a:xfrm>
            <a:off x="323850" y="5397593"/>
            <a:ext cx="1454179"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LEG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39" name="Rectangle 21"/>
          <p:cNvSpPr>
            <a:spLocks noChangeArrowheads="1"/>
          </p:cNvSpPr>
          <p:nvPr>
            <p:custDataLst>
              <p:tags r:id="rId10"/>
            </p:custDataLst>
          </p:nvPr>
        </p:nvSpPr>
        <p:spPr bwMode="auto">
          <a:xfrm>
            <a:off x="4819650" y="4989478"/>
            <a:ext cx="1447800" cy="382621"/>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position</a:t>
            </a:r>
            <a:endParaRPr lang="en-US" sz="1800" i="1" dirty="0">
              <a:solidFill>
                <a:srgbClr val="3333FF"/>
              </a:solidFill>
              <a:latin typeface="Custom_Constantia" panose="02030602050306030303" pitchFamily="18" charset="0"/>
            </a:endParaRPr>
          </a:p>
        </p:txBody>
      </p:sp>
      <p:sp>
        <p:nvSpPr>
          <p:cNvPr id="40" name="Rectangle 22"/>
          <p:cNvSpPr>
            <a:spLocks noChangeArrowheads="1"/>
          </p:cNvSpPr>
          <p:nvPr>
            <p:custDataLst>
              <p:tags r:id="rId11"/>
            </p:custDataLst>
          </p:nvPr>
        </p:nvSpPr>
        <p:spPr bwMode="auto">
          <a:xfrm>
            <a:off x="4819650" y="4610100"/>
            <a:ext cx="1447800" cy="381000"/>
          </a:xfrm>
          <a:prstGeom prst="rect">
            <a:avLst/>
          </a:prstGeom>
          <a:solidFill>
            <a:schemeClr val="bg1"/>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name</a:t>
            </a:r>
            <a:endParaRPr lang="en-US" sz="1800" i="1" dirty="0">
              <a:solidFill>
                <a:srgbClr val="3333FF"/>
              </a:solidFill>
              <a:latin typeface="Custom_Constantia" panose="02030602050306030303" pitchFamily="18" charset="0"/>
            </a:endParaRPr>
          </a:p>
        </p:txBody>
      </p:sp>
      <p:sp>
        <p:nvSpPr>
          <p:cNvPr id="41" name="Text Box 6"/>
          <p:cNvSpPr txBox="1">
            <a:spLocks noChangeArrowheads="1"/>
          </p:cNvSpPr>
          <p:nvPr>
            <p:custDataLst>
              <p:tags r:id="rId12"/>
            </p:custDataLst>
          </p:nvPr>
        </p:nvSpPr>
        <p:spPr bwMode="auto">
          <a:xfrm>
            <a:off x="4552949" y="5369018"/>
            <a:ext cx="2066925"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STATION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42" name="Line 7"/>
          <p:cNvSpPr>
            <a:spLocks noChangeShapeType="1"/>
          </p:cNvSpPr>
          <p:nvPr>
            <p:custDataLst>
              <p:tags r:id="rId13"/>
            </p:custDataLst>
          </p:nvPr>
        </p:nvSpPr>
        <p:spPr bwMode="auto">
          <a:xfrm>
            <a:off x="3905249" y="4886324"/>
            <a:ext cx="914401" cy="104775"/>
          </a:xfrm>
          <a:prstGeom prst="line">
            <a:avLst/>
          </a:prstGeom>
          <a:noFill/>
          <a:ln w="25400">
            <a:solidFill>
              <a:srgbClr val="A50021"/>
            </a:solidFill>
            <a:round/>
            <a:headEnd/>
            <a:tailEnd type="triangle" w="lg" len="lg"/>
          </a:ln>
          <a:effectLst/>
        </p:spPr>
        <p:txBody>
          <a:bodyPr/>
          <a:lstStyle/>
          <a:p>
            <a:endParaRPr lang="en-US" dirty="0">
              <a:latin typeface="Custom_Constantia" panose="02030602050306030303" pitchFamily="18" charset="0"/>
            </a:endParaRPr>
          </a:p>
        </p:txBody>
      </p:sp>
      <p:sp>
        <p:nvSpPr>
          <p:cNvPr id="43" name="Line 7"/>
          <p:cNvSpPr>
            <a:spLocks noChangeShapeType="1"/>
          </p:cNvSpPr>
          <p:nvPr>
            <p:custDataLst>
              <p:tags r:id="rId14"/>
            </p:custDataLst>
          </p:nvPr>
        </p:nvSpPr>
        <p:spPr bwMode="auto">
          <a:xfrm flipH="1" flipV="1">
            <a:off x="1876424" y="4514850"/>
            <a:ext cx="800099" cy="0"/>
          </a:xfrm>
          <a:prstGeom prst="line">
            <a:avLst/>
          </a:prstGeom>
          <a:noFill/>
          <a:ln w="25400">
            <a:solidFill>
              <a:srgbClr val="A50021"/>
            </a:solidFill>
            <a:round/>
            <a:headEnd/>
            <a:tailEnd type="triangle" w="lg" len="lg"/>
          </a:ln>
          <a:effectLst/>
        </p:spPr>
        <p:txBody>
          <a:bodyPr/>
          <a:lstStyle/>
          <a:p>
            <a:endParaRPr lang="en-US" dirty="0">
              <a:latin typeface="Custom_Constantia" panose="02030602050306030303" pitchFamily="18" charset="0"/>
            </a:endParaRPr>
          </a:p>
        </p:txBody>
      </p:sp>
      <p:sp>
        <p:nvSpPr>
          <p:cNvPr id="44" name="Text Box 6"/>
          <p:cNvSpPr txBox="1">
            <a:spLocks noChangeArrowheads="1"/>
          </p:cNvSpPr>
          <p:nvPr>
            <p:custDataLst>
              <p:tags r:id="rId15"/>
            </p:custDataLst>
          </p:nvPr>
        </p:nvSpPr>
        <p:spPr bwMode="auto">
          <a:xfrm>
            <a:off x="209550" y="4283168"/>
            <a:ext cx="1762126"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STATION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45" name="Text Box 6"/>
          <p:cNvSpPr txBox="1">
            <a:spLocks noChangeArrowheads="1"/>
          </p:cNvSpPr>
          <p:nvPr>
            <p:custDataLst>
              <p:tags r:id="rId16"/>
            </p:custDataLst>
          </p:nvPr>
        </p:nvSpPr>
        <p:spPr bwMode="auto">
          <a:xfrm>
            <a:off x="409575" y="5054693"/>
            <a:ext cx="1285876"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LINE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46" name="Line 7"/>
          <p:cNvSpPr>
            <a:spLocks noChangeShapeType="1"/>
          </p:cNvSpPr>
          <p:nvPr>
            <p:custDataLst>
              <p:tags r:id="rId17"/>
            </p:custDataLst>
          </p:nvPr>
        </p:nvSpPr>
        <p:spPr bwMode="auto">
          <a:xfrm flipH="1">
            <a:off x="1581150" y="5248273"/>
            <a:ext cx="1104901" cy="1"/>
          </a:xfrm>
          <a:prstGeom prst="line">
            <a:avLst/>
          </a:prstGeom>
          <a:noFill/>
          <a:ln w="25400">
            <a:solidFill>
              <a:srgbClr val="A50021"/>
            </a:solidFill>
            <a:round/>
            <a:headEnd/>
            <a:tailEnd type="triangle" w="lg" len="lg"/>
          </a:ln>
          <a:effectLst/>
        </p:spPr>
        <p:txBody>
          <a:bodyPr/>
          <a:lstStyle/>
          <a:p>
            <a:endParaRPr lang="en-US" dirty="0">
              <a:latin typeface="Custom_Constantia" panose="02030602050306030303" pitchFamily="18" charset="0"/>
            </a:endParaRPr>
          </a:p>
        </p:txBody>
      </p:sp>
      <p:sp>
        <p:nvSpPr>
          <p:cNvPr id="47" name="Text Box 6"/>
          <p:cNvSpPr txBox="1">
            <a:spLocks noChangeArrowheads="1"/>
          </p:cNvSpPr>
          <p:nvPr>
            <p:custDataLst>
              <p:tags r:id="rId18"/>
            </p:custDataLst>
          </p:nvPr>
        </p:nvSpPr>
        <p:spPr bwMode="auto">
          <a:xfrm>
            <a:off x="6629399" y="5369018"/>
            <a:ext cx="2066925" cy="400110"/>
          </a:xfrm>
          <a:prstGeom prst="rect">
            <a:avLst/>
          </a:prstGeom>
          <a:noFill/>
          <a:ln w="9525">
            <a:noFill/>
            <a:miter lim="800000"/>
            <a:headEnd/>
            <a:tailEnd/>
          </a:ln>
          <a:effectLst/>
        </p:spPr>
        <p:txBody>
          <a:bodyPr wrap="square">
            <a:spAutoFit/>
          </a:bodyPr>
          <a:lstStyle/>
          <a:p>
            <a:pPr algn="ctr">
              <a:spcBef>
                <a:spcPct val="50000"/>
              </a:spcBef>
            </a:pPr>
            <a:r>
              <a:rPr lang="en-GB" sz="2000" dirty="0" smtClean="0">
                <a:solidFill>
                  <a:srgbClr val="3333FF"/>
                </a:solidFill>
                <a:latin typeface="Custom_Constantia" panose="02030602050306030303" pitchFamily="18" charset="0"/>
              </a:rPr>
              <a:t>(</a:t>
            </a:r>
            <a:r>
              <a:rPr lang="en-GB" sz="2000" i="1" dirty="0" smtClean="0">
                <a:solidFill>
                  <a:srgbClr val="3333FF"/>
                </a:solidFill>
                <a:latin typeface="Custom_Constantia" panose="02030602050306030303" pitchFamily="18" charset="0"/>
              </a:rPr>
              <a:t>VECTOR </a:t>
            </a:r>
            <a:r>
              <a:rPr lang="en-GB" sz="2000" dirty="0">
                <a:solidFill>
                  <a:srgbClr val="3333FF"/>
                </a:solidFill>
                <a:latin typeface="Custom_Constantia" panose="02030602050306030303" pitchFamily="18" charset="0"/>
              </a:rPr>
              <a:t>)</a:t>
            </a:r>
            <a:endParaRPr lang="en-GB" sz="2000" i="1" dirty="0">
              <a:solidFill>
                <a:srgbClr val="3333FF"/>
              </a:solidFill>
              <a:latin typeface="Custom_Constantia" panose="02030602050306030303" pitchFamily="18" charset="0"/>
            </a:endParaRPr>
          </a:p>
        </p:txBody>
      </p:sp>
      <p:sp>
        <p:nvSpPr>
          <p:cNvPr id="48" name="Rectangle 21"/>
          <p:cNvSpPr>
            <a:spLocks noChangeArrowheads="1"/>
          </p:cNvSpPr>
          <p:nvPr>
            <p:custDataLst>
              <p:tags r:id="rId19"/>
            </p:custDataLst>
          </p:nvPr>
        </p:nvSpPr>
        <p:spPr bwMode="auto">
          <a:xfrm>
            <a:off x="7000875" y="4999003"/>
            <a:ext cx="1447800" cy="382621"/>
          </a:xfrm>
          <a:prstGeom prst="rect">
            <a:avLst/>
          </a:prstGeom>
          <a:solidFill>
            <a:schemeClr val="bg1">
              <a:lumMod val="85000"/>
            </a:schemeClr>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y   -34.9</a:t>
            </a:r>
            <a:endParaRPr lang="en-US" sz="1800" i="1" dirty="0">
              <a:solidFill>
                <a:srgbClr val="3333FF"/>
              </a:solidFill>
              <a:latin typeface="Custom_Constantia" panose="02030602050306030303" pitchFamily="18" charset="0"/>
            </a:endParaRPr>
          </a:p>
        </p:txBody>
      </p:sp>
      <p:sp>
        <p:nvSpPr>
          <p:cNvPr id="49" name="Rectangle 22"/>
          <p:cNvSpPr>
            <a:spLocks noChangeArrowheads="1"/>
          </p:cNvSpPr>
          <p:nvPr>
            <p:custDataLst>
              <p:tags r:id="rId20"/>
            </p:custDataLst>
          </p:nvPr>
        </p:nvSpPr>
        <p:spPr bwMode="auto">
          <a:xfrm>
            <a:off x="7000875" y="4619625"/>
            <a:ext cx="1447800" cy="381000"/>
          </a:xfrm>
          <a:prstGeom prst="rect">
            <a:avLst/>
          </a:prstGeom>
          <a:solidFill>
            <a:schemeClr val="bg1">
              <a:lumMod val="85000"/>
            </a:schemeClr>
          </a:solidFill>
          <a:ln w="19050">
            <a:solidFill>
              <a:schemeClr val="tx1"/>
            </a:solidFill>
            <a:miter lim="800000"/>
            <a:headEnd/>
            <a:tailEnd/>
          </a:ln>
          <a:effectLst/>
        </p:spPr>
        <p:txBody>
          <a:bodyPr wrap="none" anchor="ctr"/>
          <a:lstStyle/>
          <a:p>
            <a:pPr algn="ctr"/>
            <a:r>
              <a:rPr lang="en-US" sz="1800" i="1" dirty="0" smtClean="0">
                <a:solidFill>
                  <a:srgbClr val="3333FF"/>
                </a:solidFill>
                <a:latin typeface="Custom_Constantia" panose="02030602050306030303" pitchFamily="18" charset="0"/>
              </a:rPr>
              <a:t>x   23.5</a:t>
            </a:r>
            <a:endParaRPr lang="en-US" sz="1800" i="1" dirty="0">
              <a:solidFill>
                <a:srgbClr val="3333FF"/>
              </a:solidFill>
              <a:latin typeface="Custom_Constantia" panose="02030602050306030303" pitchFamily="18" charset="0"/>
            </a:endParaRPr>
          </a:p>
        </p:txBody>
      </p:sp>
      <p:sp>
        <p:nvSpPr>
          <p:cNvPr id="50" name="Line 7"/>
          <p:cNvSpPr>
            <a:spLocks noChangeShapeType="1"/>
          </p:cNvSpPr>
          <p:nvPr>
            <p:custDataLst>
              <p:tags r:id="rId21"/>
            </p:custDataLst>
          </p:nvPr>
        </p:nvSpPr>
        <p:spPr bwMode="auto">
          <a:xfrm flipV="1">
            <a:off x="6076950" y="5000625"/>
            <a:ext cx="923926" cy="190500"/>
          </a:xfrm>
          <a:prstGeom prst="line">
            <a:avLst/>
          </a:prstGeom>
          <a:noFill/>
          <a:ln w="25400">
            <a:solidFill>
              <a:srgbClr val="A50021"/>
            </a:solidFill>
            <a:round/>
            <a:headEnd/>
            <a:tailEnd type="triangle" w="lg" len="lg"/>
          </a:ln>
          <a:effectLst/>
        </p:spPr>
        <p:txBody>
          <a:bodyPr/>
          <a:lstStyle/>
          <a:p>
            <a:endParaRPr lang="en-US" dirty="0">
              <a:latin typeface="Custom_Constantia" panose="02030602050306030303" pitchFamily="18" charset="0"/>
            </a:endParaRPr>
          </a:p>
        </p:txBody>
      </p:sp>
    </p:spTree>
    <p:extLst>
      <p:ext uri="{BB962C8B-B14F-4D97-AF65-F5344CB8AC3E}">
        <p14:creationId xmlns:p14="http://schemas.microsoft.com/office/powerpoint/2010/main" val="288233128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custDataLst>
              <p:tags r:id="rId1"/>
            </p:custDataLst>
          </p:nvPr>
        </p:nvSpPr>
        <p:spPr/>
        <p:txBody>
          <a:bodyPr>
            <a:normAutofit/>
          </a:bodyPr>
          <a:lstStyle/>
          <a:p>
            <a:pPr eaLnBrk="1" hangingPunct="1"/>
            <a:r>
              <a:rPr lang="de-CH" noProof="0" dirty="0" smtClean="0"/>
              <a:t>Zwei Arten von Typen</a:t>
            </a:r>
          </a:p>
        </p:txBody>
      </p:sp>
      <p:sp>
        <p:nvSpPr>
          <p:cNvPr id="9220" name="Rectangle 3"/>
          <p:cNvSpPr>
            <a:spLocks noGrp="1" noChangeArrowheads="1"/>
          </p:cNvSpPr>
          <p:nvPr>
            <p:ph idx="1"/>
            <p:custDataLst>
              <p:tags r:id="rId2"/>
            </p:custDataLst>
          </p:nvPr>
        </p:nvSpPr>
        <p:spPr/>
        <p:txBody>
          <a:bodyPr>
            <a:normAutofit/>
          </a:bodyPr>
          <a:lstStyle/>
          <a:p>
            <a:pPr algn="just" eaLnBrk="1" hangingPunct="1">
              <a:spcBef>
                <a:spcPts val="1900"/>
              </a:spcBef>
            </a:pPr>
            <a:r>
              <a:rPr lang="de-CH" dirty="0" smtClean="0">
                <a:solidFill>
                  <a:srgbClr val="993300"/>
                </a:solidFill>
              </a:rPr>
              <a:t>Referenztypen</a:t>
            </a:r>
            <a:r>
              <a:rPr lang="de-CH" dirty="0" smtClean="0">
                <a:solidFill>
                  <a:schemeClr val="tx1"/>
                </a:solidFill>
              </a:rPr>
              <a:t>: Der Wert jeder Entität ist eine Referenz</a:t>
            </a:r>
          </a:p>
          <a:p>
            <a:pPr algn="just" eaLnBrk="1" hangingPunct="1">
              <a:lnSpc>
                <a:spcPct val="50000"/>
              </a:lnSpc>
              <a:spcBef>
                <a:spcPts val="1900"/>
              </a:spcBef>
            </a:pPr>
            <a:endParaRPr lang="de-CH" dirty="0" smtClean="0"/>
          </a:p>
          <a:p>
            <a:pPr eaLnBrk="1" hangingPunct="1"/>
            <a:r>
              <a:rPr lang="de-CH" dirty="0" smtClean="0"/>
              <a:t>	</a:t>
            </a:r>
            <a:r>
              <a:rPr lang="de-CH" i="1" dirty="0" smtClean="0"/>
              <a:t>b </a:t>
            </a:r>
            <a:r>
              <a:rPr lang="de-CH" dirty="0" smtClean="0"/>
              <a:t>:</a:t>
            </a:r>
            <a:r>
              <a:rPr lang="de-CH" i="1" dirty="0" smtClean="0"/>
              <a:t> </a:t>
            </a:r>
            <a:r>
              <a:rPr lang="de-CH" i="1" dirty="0" smtClean="0">
                <a:solidFill>
                  <a:srgbClr val="3333FF"/>
                </a:solidFill>
              </a:rPr>
              <a:t>STATION</a:t>
            </a:r>
          </a:p>
          <a:p>
            <a:pPr eaLnBrk="1" hangingPunct="1"/>
            <a:endParaRPr lang="de-CH" i="1" dirty="0" smtClean="0">
              <a:solidFill>
                <a:srgbClr val="3333FF"/>
              </a:solidFill>
            </a:endParaRPr>
          </a:p>
          <a:p>
            <a:pPr eaLnBrk="1" hangingPunct="1"/>
            <a:endParaRPr lang="de-CH" i="1" dirty="0" smtClean="0">
              <a:solidFill>
                <a:srgbClr val="3333FF"/>
              </a:solidFill>
            </a:endParaRPr>
          </a:p>
          <a:p>
            <a:pPr eaLnBrk="1" hangingPunct="1"/>
            <a:endParaRPr lang="de-CH" dirty="0" smtClean="0">
              <a:solidFill>
                <a:srgbClr val="993300"/>
              </a:solidFill>
            </a:endParaRPr>
          </a:p>
          <a:p>
            <a:pPr eaLnBrk="1" hangingPunct="1"/>
            <a:endParaRPr lang="de-CH" dirty="0" smtClean="0">
              <a:solidFill>
                <a:srgbClr val="993300"/>
              </a:solidFill>
            </a:endParaRPr>
          </a:p>
          <a:p>
            <a:pPr eaLnBrk="1" hangingPunct="1"/>
            <a:r>
              <a:rPr lang="de-CH" dirty="0" smtClean="0">
                <a:solidFill>
                  <a:srgbClr val="993300"/>
                </a:solidFill>
              </a:rPr>
              <a:t>Expandierte</a:t>
            </a:r>
            <a:r>
              <a:rPr lang="de-CH" dirty="0" smtClean="0"/>
              <a:t> </a:t>
            </a:r>
            <a:r>
              <a:rPr lang="de-CH" dirty="0" smtClean="0">
                <a:solidFill>
                  <a:schemeClr val="tx1"/>
                </a:solidFill>
              </a:rPr>
              <a:t>Typen: Der Wert jeder Entität ist ein Objekt</a:t>
            </a:r>
          </a:p>
          <a:p>
            <a:pPr eaLnBrk="1" hangingPunct="1"/>
            <a:endParaRPr lang="de-CH" dirty="0" smtClean="0"/>
          </a:p>
          <a:p>
            <a:pPr eaLnBrk="1" hangingPunct="1"/>
            <a:r>
              <a:rPr lang="de-CH" dirty="0" smtClean="0"/>
              <a:t>	</a:t>
            </a:r>
            <a:r>
              <a:rPr lang="de-CH" i="1" dirty="0" smtClean="0"/>
              <a:t>d </a:t>
            </a:r>
            <a:r>
              <a:rPr lang="de-CH" dirty="0" smtClean="0"/>
              <a:t>: </a:t>
            </a:r>
            <a:r>
              <a:rPr lang="de-CH" i="1" dirty="0" smtClean="0">
                <a:solidFill>
                  <a:srgbClr val="3333FF"/>
                </a:solidFill>
              </a:rPr>
              <a:t>E_STATION</a:t>
            </a:r>
          </a:p>
        </p:txBody>
      </p:sp>
      <p:sp>
        <p:nvSpPr>
          <p:cNvPr id="9221" name="Rectangle 4"/>
          <p:cNvSpPr>
            <a:spLocks noChangeArrowheads="1"/>
          </p:cNvSpPr>
          <p:nvPr>
            <p:custDataLst>
              <p:tags r:id="rId3"/>
            </p:custDataLst>
          </p:nvPr>
        </p:nvSpPr>
        <p:spPr bwMode="auto">
          <a:xfrm>
            <a:off x="5875338" y="1783334"/>
            <a:ext cx="946086" cy="863600"/>
          </a:xfrm>
          <a:prstGeom prst="rect">
            <a:avLst/>
          </a:prstGeom>
          <a:solidFill>
            <a:srgbClr val="FFC000"/>
          </a:solidFill>
          <a:ln w="19050">
            <a:solidFill>
              <a:schemeClr val="tx1"/>
            </a:solidFill>
            <a:miter lim="800000"/>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9222" name="Line 5"/>
          <p:cNvSpPr>
            <a:spLocks noChangeShapeType="1"/>
          </p:cNvSpPr>
          <p:nvPr>
            <p:custDataLst>
              <p:tags r:id="rId4"/>
            </p:custDataLst>
          </p:nvPr>
        </p:nvSpPr>
        <p:spPr bwMode="auto">
          <a:xfrm>
            <a:off x="5875338" y="2215134"/>
            <a:ext cx="946086" cy="6858"/>
          </a:xfrm>
          <a:prstGeom prst="line">
            <a:avLst/>
          </a:prstGeom>
          <a:noFill/>
          <a:ln w="19050">
            <a:solidFill>
              <a:schemeClr val="tx1"/>
            </a:solidFill>
            <a:round/>
            <a:headEnd/>
            <a:tailEnd/>
          </a:ln>
        </p:spPr>
        <p:txBody>
          <a:bodyPr/>
          <a:lstStyle/>
          <a:p>
            <a:endParaRPr lang="en-US" i="1" dirty="0">
              <a:solidFill>
                <a:srgbClr val="3333FF"/>
              </a:solidFill>
              <a:latin typeface="Custom_Constantia" panose="02030602050306030303" pitchFamily="18" charset="0"/>
            </a:endParaRPr>
          </a:p>
        </p:txBody>
      </p:sp>
      <p:sp>
        <p:nvSpPr>
          <p:cNvPr id="9223" name="Oval 6"/>
          <p:cNvSpPr>
            <a:spLocks noChangeArrowheads="1"/>
          </p:cNvSpPr>
          <p:nvPr>
            <p:custDataLst>
              <p:tags r:id="rId5"/>
            </p:custDataLst>
          </p:nvPr>
        </p:nvSpPr>
        <p:spPr bwMode="auto">
          <a:xfrm>
            <a:off x="4661219" y="1836484"/>
            <a:ext cx="422084" cy="422084"/>
          </a:xfrm>
          <a:prstGeom prst="ellipse">
            <a:avLst/>
          </a:prstGeom>
          <a:solidFill>
            <a:schemeClr val="bg1"/>
          </a:solid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9224" name="Text Box 7"/>
          <p:cNvSpPr txBox="1">
            <a:spLocks noChangeArrowheads="1"/>
          </p:cNvSpPr>
          <p:nvPr>
            <p:custDataLst>
              <p:tags r:id="rId6"/>
            </p:custDataLst>
          </p:nvPr>
        </p:nvSpPr>
        <p:spPr bwMode="auto">
          <a:xfrm>
            <a:off x="4686237" y="1856486"/>
            <a:ext cx="287337" cy="400110"/>
          </a:xfrm>
          <a:prstGeom prst="rect">
            <a:avLst/>
          </a:prstGeom>
          <a:noFill/>
          <a:ln w="9525">
            <a:noFill/>
            <a:miter lim="800000"/>
            <a:headEnd/>
            <a:tailEnd/>
          </a:ln>
        </p:spPr>
        <p:txBody>
          <a:bodyPr>
            <a:spAutoFit/>
          </a:bodyPr>
          <a:lstStyle/>
          <a:p>
            <a:pPr>
              <a:spcBef>
                <a:spcPct val="50000"/>
              </a:spcBef>
            </a:pPr>
            <a:r>
              <a:rPr lang="en-US" sz="2000" i="1" dirty="0">
                <a:solidFill>
                  <a:srgbClr val="3333FF"/>
                </a:solidFill>
                <a:latin typeface="Custom_Constantia" panose="02030602050306030303" pitchFamily="18" charset="0"/>
              </a:rPr>
              <a:t>b</a:t>
            </a:r>
          </a:p>
        </p:txBody>
      </p:sp>
      <p:sp>
        <p:nvSpPr>
          <p:cNvPr id="9225" name="Line 8"/>
          <p:cNvSpPr>
            <a:spLocks noChangeShapeType="1"/>
          </p:cNvSpPr>
          <p:nvPr>
            <p:custDataLst>
              <p:tags r:id="rId7"/>
            </p:custDataLst>
          </p:nvPr>
        </p:nvSpPr>
        <p:spPr bwMode="auto">
          <a:xfrm>
            <a:off x="5119878" y="2054098"/>
            <a:ext cx="720725" cy="0"/>
          </a:xfrm>
          <a:prstGeom prst="line">
            <a:avLst/>
          </a:prstGeom>
          <a:noFill/>
          <a:ln w="19050">
            <a:solidFill>
              <a:schemeClr val="tx1"/>
            </a:solidFill>
            <a:round/>
            <a:headEnd/>
            <a:tailEnd type="triangle" w="med" len="med"/>
          </a:ln>
        </p:spPr>
        <p:txBody>
          <a:bodyPr/>
          <a:lstStyle/>
          <a:p>
            <a:endParaRPr lang="en-US" i="1" dirty="0">
              <a:solidFill>
                <a:srgbClr val="3333FF"/>
              </a:solidFill>
              <a:latin typeface="Custom_Constantia" panose="02030602050306030303" pitchFamily="18" charset="0"/>
            </a:endParaRPr>
          </a:p>
        </p:txBody>
      </p:sp>
      <p:sp>
        <p:nvSpPr>
          <p:cNvPr id="9226" name="Text Box 9"/>
          <p:cNvSpPr txBox="1">
            <a:spLocks noChangeArrowheads="1"/>
          </p:cNvSpPr>
          <p:nvPr>
            <p:custDataLst>
              <p:tags r:id="rId8"/>
            </p:custDataLst>
          </p:nvPr>
        </p:nvSpPr>
        <p:spPr bwMode="auto">
          <a:xfrm>
            <a:off x="5714999" y="2718372"/>
            <a:ext cx="1469145" cy="338554"/>
          </a:xfrm>
          <a:prstGeom prst="rect">
            <a:avLst/>
          </a:prstGeom>
          <a:noFill/>
          <a:ln w="9525">
            <a:noFill/>
            <a:miter lim="800000"/>
            <a:headEnd/>
            <a:tailEnd/>
          </a:ln>
        </p:spPr>
        <p:txBody>
          <a:bodyPr wrap="square">
            <a:spAutoFit/>
          </a:bodyPr>
          <a:lstStyle/>
          <a:p>
            <a:pPr>
              <a:spcBef>
                <a:spcPct val="50000"/>
              </a:spcBef>
            </a:pPr>
            <a:r>
              <a:rPr lang="en-US" sz="1600" dirty="0">
                <a:solidFill>
                  <a:srgbClr val="3333FF"/>
                </a:solidFill>
                <a:latin typeface="Custom_Constantia" panose="02030602050306030303" pitchFamily="18" charset="0"/>
              </a:rPr>
              <a:t>(</a:t>
            </a:r>
            <a:r>
              <a:rPr lang="en-US" sz="1600" i="1" dirty="0" smtClean="0">
                <a:solidFill>
                  <a:srgbClr val="3333FF"/>
                </a:solidFill>
                <a:latin typeface="Custom_Constantia" panose="02030602050306030303" pitchFamily="18" charset="0"/>
              </a:rPr>
              <a:t>STATION</a:t>
            </a:r>
            <a:r>
              <a:rPr lang="en-US" sz="1050" i="1" dirty="0" smtClean="0">
                <a:solidFill>
                  <a:srgbClr val="3333FF"/>
                </a:solidFill>
                <a:latin typeface="Custom_Constantia" panose="02030602050306030303" pitchFamily="18" charset="0"/>
              </a:rPr>
              <a:t> </a:t>
            </a:r>
            <a:r>
              <a:rPr lang="en-US" sz="1600" dirty="0" smtClean="0">
                <a:solidFill>
                  <a:srgbClr val="3333FF"/>
                </a:solidFill>
                <a:latin typeface="Custom_Constantia" panose="02030602050306030303" pitchFamily="18" charset="0"/>
              </a:rPr>
              <a:t>)</a:t>
            </a:r>
            <a:endParaRPr lang="en-US" sz="1600" dirty="0">
              <a:solidFill>
                <a:srgbClr val="3333FF"/>
              </a:solidFill>
              <a:latin typeface="Custom_Constantia" panose="02030602050306030303" pitchFamily="18" charset="0"/>
            </a:endParaRPr>
          </a:p>
        </p:txBody>
      </p:sp>
      <p:sp>
        <p:nvSpPr>
          <p:cNvPr id="9227" name="Rectangle 10"/>
          <p:cNvSpPr>
            <a:spLocks noChangeArrowheads="1"/>
          </p:cNvSpPr>
          <p:nvPr>
            <p:custDataLst>
              <p:tags r:id="rId9"/>
            </p:custDataLst>
          </p:nvPr>
        </p:nvSpPr>
        <p:spPr bwMode="auto">
          <a:xfrm>
            <a:off x="5935662" y="4740275"/>
            <a:ext cx="1064009" cy="863600"/>
          </a:xfrm>
          <a:prstGeom prst="rect">
            <a:avLst/>
          </a:prstGeom>
          <a:solidFill>
            <a:srgbClr val="99FF99"/>
          </a:solidFill>
          <a:ln w="19050">
            <a:solidFill>
              <a:schemeClr val="tx1"/>
            </a:solidFill>
            <a:miter lim="800000"/>
            <a:headEnd/>
            <a:tailEnd/>
          </a:ln>
        </p:spPr>
        <p:txBody>
          <a:bodyPr wrap="none" anchor="ctr"/>
          <a:lstStyle/>
          <a:p>
            <a:endParaRPr lang="de-CH" sz="3200" i="1" dirty="0">
              <a:solidFill>
                <a:srgbClr val="3333FF"/>
              </a:solidFill>
              <a:latin typeface="Custom_Constantia" panose="02030602050306030303" pitchFamily="18" charset="0"/>
            </a:endParaRPr>
          </a:p>
        </p:txBody>
      </p:sp>
      <p:sp>
        <p:nvSpPr>
          <p:cNvPr id="9228" name="Line 11"/>
          <p:cNvSpPr>
            <a:spLocks noChangeShapeType="1"/>
          </p:cNvSpPr>
          <p:nvPr>
            <p:custDataLst>
              <p:tags r:id="rId10"/>
            </p:custDataLst>
          </p:nvPr>
        </p:nvSpPr>
        <p:spPr bwMode="auto">
          <a:xfrm>
            <a:off x="5935662" y="5172075"/>
            <a:ext cx="1064009" cy="0"/>
          </a:xfrm>
          <a:prstGeom prst="line">
            <a:avLst/>
          </a:prstGeom>
          <a:noFill/>
          <a:ln w="19050">
            <a:solidFill>
              <a:schemeClr val="tx1"/>
            </a:solidFill>
            <a:round/>
            <a:headEnd/>
            <a:tailEnd/>
          </a:ln>
        </p:spPr>
        <p:txBody>
          <a:bodyPr/>
          <a:lstStyle/>
          <a:p>
            <a:endParaRPr lang="en-US" sz="3200" i="1" dirty="0">
              <a:solidFill>
                <a:srgbClr val="3333FF"/>
              </a:solidFill>
              <a:latin typeface="Custom_Constantia" panose="02030602050306030303" pitchFamily="18" charset="0"/>
            </a:endParaRPr>
          </a:p>
        </p:txBody>
      </p:sp>
      <p:sp>
        <p:nvSpPr>
          <p:cNvPr id="9231" name="Text Box 14"/>
          <p:cNvSpPr txBox="1">
            <a:spLocks noChangeArrowheads="1"/>
          </p:cNvSpPr>
          <p:nvPr>
            <p:custDataLst>
              <p:tags r:id="rId11"/>
            </p:custDataLst>
          </p:nvPr>
        </p:nvSpPr>
        <p:spPr bwMode="auto">
          <a:xfrm>
            <a:off x="5681662" y="5675313"/>
            <a:ext cx="1788986" cy="369332"/>
          </a:xfrm>
          <a:prstGeom prst="rect">
            <a:avLst/>
          </a:prstGeom>
          <a:noFill/>
          <a:ln w="9525">
            <a:noFill/>
            <a:miter lim="800000"/>
            <a:headEnd/>
            <a:tailEnd/>
          </a:ln>
        </p:spPr>
        <p:txBody>
          <a:bodyPr wrap="square">
            <a:spAutoFit/>
          </a:bodyPr>
          <a:lstStyle/>
          <a:p>
            <a:pPr>
              <a:spcBef>
                <a:spcPct val="50000"/>
              </a:spcBef>
            </a:pPr>
            <a:r>
              <a:rPr lang="en-US" sz="1800" dirty="0">
                <a:solidFill>
                  <a:srgbClr val="3333FF"/>
                </a:solidFill>
                <a:latin typeface="Custom_Constantia" panose="02030602050306030303" pitchFamily="18" charset="0"/>
              </a:rPr>
              <a:t>(</a:t>
            </a:r>
            <a:r>
              <a:rPr lang="en-US" sz="1600" i="1" dirty="0" smtClean="0">
                <a:solidFill>
                  <a:srgbClr val="3333FF"/>
                </a:solidFill>
                <a:latin typeface="Custom_Constantia" panose="02030602050306030303" pitchFamily="18" charset="0"/>
              </a:rPr>
              <a:t>E_STATION</a:t>
            </a:r>
            <a:r>
              <a:rPr lang="en-US" sz="1050" i="1" dirty="0" smtClean="0">
                <a:solidFill>
                  <a:srgbClr val="3333FF"/>
                </a:solidFill>
                <a:latin typeface="Custom_Constantia" panose="02030602050306030303" pitchFamily="18" charset="0"/>
              </a:rPr>
              <a:t> </a:t>
            </a:r>
            <a:r>
              <a:rPr lang="en-US" sz="1800" dirty="0" smtClean="0">
                <a:solidFill>
                  <a:srgbClr val="3333FF"/>
                </a:solidFill>
                <a:latin typeface="Custom_Constantia" panose="02030602050306030303" pitchFamily="18" charset="0"/>
              </a:rPr>
              <a:t>)</a:t>
            </a:r>
            <a:endParaRPr lang="en-US" sz="1800" dirty="0">
              <a:solidFill>
                <a:srgbClr val="3333FF"/>
              </a:solidFill>
              <a:latin typeface="Custom_Constantia" panose="02030602050306030303" pitchFamily="18" charset="0"/>
            </a:endParaRPr>
          </a:p>
        </p:txBody>
      </p:sp>
      <p:sp>
        <p:nvSpPr>
          <p:cNvPr id="9232" name="AutoShape 15"/>
          <p:cNvSpPr>
            <a:spLocks/>
          </p:cNvSpPr>
          <p:nvPr>
            <p:custDataLst>
              <p:tags r:id="rId12"/>
            </p:custDataLst>
          </p:nvPr>
        </p:nvSpPr>
        <p:spPr bwMode="auto">
          <a:xfrm>
            <a:off x="5502275" y="4740275"/>
            <a:ext cx="287338" cy="863600"/>
          </a:xfrm>
          <a:prstGeom prst="leftBrace">
            <a:avLst>
              <a:gd name="adj1" fmla="val 25046"/>
              <a:gd name="adj2" fmla="val 50000"/>
            </a:avLst>
          </a:prstGeom>
          <a:no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16" name="Oval 6"/>
          <p:cNvSpPr>
            <a:spLocks noChangeArrowheads="1"/>
          </p:cNvSpPr>
          <p:nvPr>
            <p:custDataLst>
              <p:tags r:id="rId13"/>
            </p:custDataLst>
          </p:nvPr>
        </p:nvSpPr>
        <p:spPr bwMode="auto">
          <a:xfrm>
            <a:off x="4950779" y="4942396"/>
            <a:ext cx="422084" cy="422084"/>
          </a:xfrm>
          <a:prstGeom prst="ellipse">
            <a:avLst/>
          </a:prstGeom>
          <a:solidFill>
            <a:schemeClr val="bg1"/>
          </a:solidFill>
          <a:ln w="19050">
            <a:solidFill>
              <a:schemeClr val="tx1"/>
            </a:solidFill>
            <a:round/>
            <a:headEnd/>
            <a:tailEnd/>
          </a:ln>
        </p:spPr>
        <p:txBody>
          <a:bodyPr wrap="none" anchor="ctr"/>
          <a:lstStyle/>
          <a:p>
            <a:endParaRPr lang="de-CH" i="1" dirty="0">
              <a:solidFill>
                <a:srgbClr val="3333FF"/>
              </a:solidFill>
              <a:latin typeface="Custom_Constantia" panose="02030602050306030303" pitchFamily="18" charset="0"/>
            </a:endParaRPr>
          </a:p>
        </p:txBody>
      </p:sp>
      <p:sp>
        <p:nvSpPr>
          <p:cNvPr id="17" name="Text Box 7"/>
          <p:cNvSpPr txBox="1">
            <a:spLocks noChangeArrowheads="1"/>
          </p:cNvSpPr>
          <p:nvPr>
            <p:custDataLst>
              <p:tags r:id="rId14"/>
            </p:custDataLst>
          </p:nvPr>
        </p:nvSpPr>
        <p:spPr bwMode="auto">
          <a:xfrm>
            <a:off x="4975797" y="4962398"/>
            <a:ext cx="287337" cy="400110"/>
          </a:xfrm>
          <a:prstGeom prst="rect">
            <a:avLst/>
          </a:prstGeom>
          <a:noFill/>
          <a:ln w="9525">
            <a:noFill/>
            <a:miter lim="800000"/>
            <a:headEnd/>
            <a:tailEnd/>
          </a:ln>
        </p:spPr>
        <p:txBody>
          <a:bodyPr>
            <a:spAutoFit/>
          </a:bodyPr>
          <a:lstStyle/>
          <a:p>
            <a:pPr>
              <a:spcBef>
                <a:spcPct val="50000"/>
              </a:spcBef>
            </a:pPr>
            <a:r>
              <a:rPr lang="en-US" sz="2000" i="1" dirty="0" smtClean="0">
                <a:solidFill>
                  <a:srgbClr val="3333FF"/>
                </a:solidFill>
                <a:latin typeface="Custom_Constantia" panose="02030602050306030303" pitchFamily="18" charset="0"/>
              </a:rPr>
              <a:t>d</a:t>
            </a:r>
            <a:endParaRPr lang="en-US" sz="2000" i="1" dirty="0">
              <a:solidFill>
                <a:srgbClr val="3333FF"/>
              </a:solidFill>
              <a:latin typeface="Custom_Constantia" panose="02030602050306030303" pitchFamily="18" charset="0"/>
            </a:endParaRPr>
          </a:p>
        </p:txBody>
      </p:sp>
    </p:spTree>
    <p:extLst>
      <p:ext uri="{BB962C8B-B14F-4D97-AF65-F5344CB8AC3E}">
        <p14:creationId xmlns:p14="http://schemas.microsoft.com/office/powerpoint/2010/main" val="7875184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CH" dirty="0" smtClean="0"/>
              <a:t>Expandierte und Referenztypen</a:t>
            </a:r>
            <a:endParaRPr lang="de-CH" dirty="0"/>
          </a:p>
        </p:txBody>
      </p:sp>
      <p:sp>
        <p:nvSpPr>
          <p:cNvPr id="3" name="Content Placeholder 2"/>
          <p:cNvSpPr>
            <a:spLocks noGrp="1"/>
          </p:cNvSpPr>
          <p:nvPr>
            <p:ph idx="1"/>
          </p:nvPr>
        </p:nvSpPr>
        <p:spPr/>
        <p:txBody>
          <a:bodyPr>
            <a:normAutofit/>
          </a:bodyPr>
          <a:lstStyle/>
          <a:p>
            <a:r>
              <a:rPr lang="de-CH" dirty="0" smtClean="0">
                <a:solidFill>
                  <a:srgbClr val="3333FF"/>
                </a:solidFill>
              </a:rPr>
              <a:t>Was ist der Unterschied zwischen:</a:t>
            </a:r>
          </a:p>
          <a:p>
            <a:endParaRPr lang="de-CH" dirty="0" smtClean="0"/>
          </a:p>
          <a:p>
            <a:pPr marL="358775" lvl="1" indent="-358775"/>
            <a:r>
              <a:rPr lang="de-CH" dirty="0" smtClean="0"/>
              <a:t>„Jeder Wagen hat einen Motor“</a:t>
            </a:r>
          </a:p>
          <a:p>
            <a:pPr marL="358775" lvl="1" indent="-358775"/>
            <a:endParaRPr lang="de-CH" dirty="0"/>
          </a:p>
          <a:p>
            <a:pPr marL="358775" lvl="1" indent="-358775"/>
            <a:endParaRPr lang="de-CH" dirty="0" smtClean="0"/>
          </a:p>
          <a:p>
            <a:pPr marL="358775" lvl="1" indent="-358775"/>
            <a:endParaRPr lang="de-CH" dirty="0" smtClean="0"/>
          </a:p>
          <a:p>
            <a:pPr marL="358775" lvl="1" indent="-358775"/>
            <a:endParaRPr lang="de-CH" dirty="0" smtClean="0"/>
          </a:p>
          <a:p>
            <a:pPr marL="358775" lvl="1" indent="-358775"/>
            <a:r>
              <a:rPr lang="de-CH" dirty="0" smtClean="0"/>
              <a:t>„Jeder Wagen hat einen Hersteller“</a:t>
            </a:r>
          </a:p>
          <a:p>
            <a:pPr lvl="1"/>
            <a:endParaRPr lang="de-CH" dirty="0" smtClean="0"/>
          </a:p>
          <a:p>
            <a:pPr lvl="1"/>
            <a:endParaRPr lang="de-CH" dirty="0" smtClean="0"/>
          </a:p>
          <a:p>
            <a:r>
              <a:rPr lang="de-CH" dirty="0" smtClean="0">
                <a:solidFill>
                  <a:srgbClr val="3333FF"/>
                </a:solidFill>
              </a:rPr>
              <a:t>?</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0487" y="1487036"/>
            <a:ext cx="2293199" cy="172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51788" y="3876363"/>
            <a:ext cx="2311898" cy="1538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1618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custDataLst>
              <p:tags r:id="rId1"/>
            </p:custDataLst>
          </p:nvPr>
        </p:nvSpPr>
        <p:spPr/>
        <p:txBody>
          <a:bodyPr>
            <a:normAutofit/>
          </a:bodyPr>
          <a:lstStyle/>
          <a:p>
            <a:pPr eaLnBrk="1" hangingPunct="1"/>
            <a:r>
              <a:rPr lang="de-CH" noProof="0" dirty="0" smtClean="0"/>
              <a:t>Expandierte Klassen</a:t>
            </a:r>
          </a:p>
        </p:txBody>
      </p:sp>
      <p:sp>
        <p:nvSpPr>
          <p:cNvPr id="10244" name="Rectangle 3"/>
          <p:cNvSpPr>
            <a:spLocks noGrp="1" noChangeArrowheads="1"/>
          </p:cNvSpPr>
          <p:nvPr>
            <p:ph idx="1"/>
            <p:custDataLst>
              <p:tags r:id="rId2"/>
            </p:custDataLst>
          </p:nvPr>
        </p:nvSpPr>
        <p:spPr/>
        <p:txBody>
          <a:bodyPr>
            <a:normAutofit/>
          </a:bodyPr>
          <a:lstStyle/>
          <a:p>
            <a:pPr eaLnBrk="1" hangingPunct="1"/>
            <a:r>
              <a:rPr lang="de-CH" dirty="0" smtClean="0">
                <a:solidFill>
                  <a:schemeClr val="tx1"/>
                </a:solidFill>
              </a:rPr>
              <a:t>Eine Klasse kann als expandiert deklariert werden:</a:t>
            </a:r>
          </a:p>
          <a:p>
            <a:pPr eaLnBrk="1" hangingPunct="1"/>
            <a:endParaRPr lang="de-CH" dirty="0" smtClean="0"/>
          </a:p>
          <a:p>
            <a:pPr eaLnBrk="1" hangingPunct="1"/>
            <a:r>
              <a:rPr lang="de-CH" dirty="0" smtClean="0"/>
              <a:t>	</a:t>
            </a:r>
            <a:r>
              <a:rPr lang="de-CH" b="1" dirty="0" err="1" smtClean="0">
                <a:solidFill>
                  <a:schemeClr val="accent2"/>
                </a:solidFill>
              </a:rPr>
              <a:t>expanded</a:t>
            </a:r>
            <a:r>
              <a:rPr lang="de-CH" b="1" dirty="0" smtClean="0">
                <a:solidFill>
                  <a:schemeClr val="accent2"/>
                </a:solidFill>
              </a:rPr>
              <a:t> </a:t>
            </a:r>
            <a:r>
              <a:rPr lang="de-CH" b="1" dirty="0" err="1" smtClean="0">
                <a:solidFill>
                  <a:schemeClr val="accent2"/>
                </a:solidFill>
              </a:rPr>
              <a:t>class</a:t>
            </a:r>
            <a:r>
              <a:rPr lang="de-CH" dirty="0" smtClean="0"/>
              <a:t> </a:t>
            </a:r>
            <a:r>
              <a:rPr lang="de-CH" i="1" dirty="0" smtClean="0">
                <a:solidFill>
                  <a:srgbClr val="3333FF"/>
                </a:solidFill>
              </a:rPr>
              <a:t>E_STATION</a:t>
            </a:r>
            <a:r>
              <a:rPr lang="de-CH" dirty="0" smtClean="0"/>
              <a:t> </a:t>
            </a:r>
          </a:p>
          <a:p>
            <a:pPr eaLnBrk="1" hangingPunct="1"/>
            <a:r>
              <a:rPr lang="de-CH" dirty="0" smtClean="0"/>
              <a:t>			</a:t>
            </a:r>
            <a:r>
              <a:rPr lang="de-CH" dirty="0" smtClean="0">
                <a:solidFill>
                  <a:srgbClr val="993300"/>
                </a:solidFill>
              </a:rPr>
              <a:t>... Der Rest wie in </a:t>
            </a:r>
            <a:r>
              <a:rPr lang="de-CH" i="1" dirty="0" smtClean="0">
                <a:solidFill>
                  <a:srgbClr val="3333FF"/>
                </a:solidFill>
              </a:rPr>
              <a:t>STATION </a:t>
            </a:r>
            <a:r>
              <a:rPr lang="de-CH" dirty="0" smtClean="0">
                <a:solidFill>
                  <a:srgbClr val="993300"/>
                </a:solidFill>
              </a:rPr>
              <a:t>...</a:t>
            </a:r>
          </a:p>
          <a:p>
            <a:pPr eaLnBrk="1" hangingPunct="1"/>
            <a:endParaRPr lang="de-CH" dirty="0" smtClean="0"/>
          </a:p>
          <a:p>
            <a:pPr eaLnBrk="1" hangingPunct="1"/>
            <a:r>
              <a:rPr lang="de-CH" dirty="0" smtClean="0">
                <a:solidFill>
                  <a:schemeClr val="tx1"/>
                </a:solidFill>
              </a:rPr>
              <a:t>Dann hat jede Entität deklariert als</a:t>
            </a:r>
          </a:p>
          <a:p>
            <a:pPr eaLnBrk="1" hangingPunct="1"/>
            <a:endParaRPr lang="de-CH" dirty="0" smtClean="0"/>
          </a:p>
          <a:p>
            <a:pPr eaLnBrk="1" hangingPunct="1"/>
            <a:r>
              <a:rPr lang="de-CH" dirty="0" smtClean="0"/>
              <a:t>	</a:t>
            </a:r>
            <a:r>
              <a:rPr lang="de-CH" i="1" dirty="0" smtClean="0"/>
              <a:t>d</a:t>
            </a:r>
            <a:r>
              <a:rPr lang="de-CH" sz="1800" i="1" dirty="0" smtClean="0"/>
              <a:t> </a:t>
            </a:r>
            <a:r>
              <a:rPr lang="de-CH" dirty="0" smtClean="0"/>
              <a:t>: </a:t>
            </a:r>
            <a:r>
              <a:rPr lang="de-CH" i="1" dirty="0" smtClean="0">
                <a:solidFill>
                  <a:srgbClr val="3333FF"/>
                </a:solidFill>
              </a:rPr>
              <a:t>E_STATION</a:t>
            </a:r>
          </a:p>
          <a:p>
            <a:pPr eaLnBrk="1" hangingPunct="1"/>
            <a:endParaRPr lang="de-CH" dirty="0" smtClean="0"/>
          </a:p>
          <a:p>
            <a:pPr eaLnBrk="1" hangingPunct="1"/>
            <a:r>
              <a:rPr lang="de-CH" dirty="0" smtClean="0">
                <a:solidFill>
                  <a:schemeClr val="tx1"/>
                </a:solidFill>
              </a:rPr>
              <a:t>die eben beschriebene expandierte Semantik.</a:t>
            </a:r>
          </a:p>
        </p:txBody>
      </p:sp>
    </p:spTree>
    <p:extLst>
      <p:ext uri="{BB962C8B-B14F-4D97-AF65-F5344CB8AC3E}">
        <p14:creationId xmlns:p14="http://schemas.microsoft.com/office/powerpoint/2010/main" val="2967414577"/>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NORMAL">
  <a:themeElements>
    <a:clrScheme name="Benutzerdefiniert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666"/>
      </a:folHlink>
    </a:clrScheme>
    <a:fontScheme name="BASIC_EIFFEL">
      <a:majorFont>
        <a:latin typeface="Arial Black"/>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9FF99"/>
        </a:solidFill>
        <a:ln w="9525">
          <a:solidFill>
            <a:srgbClr val="990000"/>
          </a:solidFill>
          <a:miter lim="800000"/>
          <a:headEnd/>
          <a:tailEnd/>
        </a:ln>
        <a:effectLst>
          <a:outerShdw blurRad="50800" dist="50800" dir="5400000" sx="101000" sy="101000" algn="ctr" rotWithShape="0">
            <a:srgbClr val="000000">
              <a:alpha val="43137"/>
            </a:srgbClr>
          </a:outerShdw>
        </a:effectLst>
        <a:scene3d>
          <a:camera prst="orthographicFront"/>
          <a:lightRig rig="threePt" dir="t"/>
        </a:scene3d>
        <a:sp3d>
          <a:bevelT w="254000"/>
          <a:bevelB w="381000"/>
        </a:sp3d>
      </a:spPr>
      <a:bodyPr wrap="none" anchor="ctr"/>
      <a:lstStyle>
        <a:defPPr>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BASIC_EIFF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ASIC_EIFF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ASIC_EIFF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ASIC_EIFF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ASIC_EIFF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ASIC_EIFF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SIC_EIFF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ASIC_EIFF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ASIC_EIFF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ASIC_EIFF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ASIC_EIFF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ASIC_EIFF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ASIC_EIFFEL 13">
        <a:dk1>
          <a:srgbClr val="000000"/>
        </a:dk1>
        <a:lt1>
          <a:srgbClr val="FFFFFF"/>
        </a:lt1>
        <a:dk2>
          <a:srgbClr val="3E609E"/>
        </a:dk2>
        <a:lt2>
          <a:srgbClr val="FF0000"/>
        </a:lt2>
        <a:accent1>
          <a:srgbClr val="FFFF99"/>
        </a:accent1>
        <a:accent2>
          <a:srgbClr val="CC0000"/>
        </a:accent2>
        <a:accent3>
          <a:srgbClr val="FFFFFF"/>
        </a:accent3>
        <a:accent4>
          <a:srgbClr val="000000"/>
        </a:accent4>
        <a:accent5>
          <a:srgbClr val="FFFFCA"/>
        </a:accent5>
        <a:accent6>
          <a:srgbClr val="B90000"/>
        </a:accent6>
        <a:hlink>
          <a:srgbClr val="3333FF"/>
        </a:hlink>
        <a:folHlink>
          <a:srgbClr val="0064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themeElements>
    <a:clrScheme name="Benutzerdefiniert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1537</Words>
  <Application>Microsoft Macintosh PowerPoint</Application>
  <PresentationFormat>On-screen Show (4:3)</PresentationFormat>
  <Paragraphs>677</Paragraphs>
  <Slides>43</Slides>
  <Notes>42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43</vt:i4>
      </vt:variant>
    </vt:vector>
  </HeadingPairs>
  <TitlesOfParts>
    <vt:vector size="51" baseType="lpstr">
      <vt:lpstr>Custom_Constantia</vt:lpstr>
      <vt:lpstr>Arial Black</vt:lpstr>
      <vt:lpstr>Comic Sans MS</vt:lpstr>
      <vt:lpstr>Calibri</vt:lpstr>
      <vt:lpstr>Verdana</vt:lpstr>
      <vt:lpstr>Constantia</vt:lpstr>
      <vt:lpstr>NORMAL</vt:lpstr>
      <vt:lpstr>TITLE</vt:lpstr>
      <vt:lpstr>Einführung in die Programmierung  Prof. Dr. Bertrand Meyer</vt:lpstr>
      <vt:lpstr>Einführung in die Programmierung  Prof. Dr. Bertrand Meyer</vt:lpstr>
      <vt:lpstr>Das Programm für diese Lektion</vt:lpstr>
      <vt:lpstr>Referenzen sind schwierig…</vt:lpstr>
      <vt:lpstr>Erinnerung: Klassen und Objekte</vt:lpstr>
      <vt:lpstr>Objektstruktur</vt:lpstr>
      <vt:lpstr>Zwei Arten von Typen</vt:lpstr>
      <vt:lpstr>Expandierte und Referenztypen</vt:lpstr>
      <vt:lpstr>Expandierte Klassen</vt:lpstr>
      <vt:lpstr>Basistypen als expandierte Klassen</vt:lpstr>
      <vt:lpstr>Initialisierung</vt:lpstr>
      <vt:lpstr>Referenzen können Zyklen bilden</vt:lpstr>
      <vt:lpstr>Und was ist mit Zeichenketten (strings)?</vt:lpstr>
      <vt:lpstr>Felder widerspiegeln Attribute der Klasse</vt:lpstr>
      <vt:lpstr>Feldern einen Wert zuweisen (assign)</vt:lpstr>
      <vt:lpstr>Feldern einen Wert zuweisen</vt:lpstr>
      <vt:lpstr>Was Sie tun können</vt:lpstr>
      <vt:lpstr>Qualifizierte und unqualifizierte Featureaufrufe</vt:lpstr>
      <vt:lpstr>Das aktuelle Objekt (current object)</vt:lpstr>
      <vt:lpstr>Ausführung eines Systems</vt:lpstr>
      <vt:lpstr>Das aktuelle Objekt</vt:lpstr>
      <vt:lpstr>Featureaufrufe</vt:lpstr>
      <vt:lpstr>Die Kundenbeziehung (client relation)</vt:lpstr>
      <vt:lpstr>Kunden und Vererbung - graphisch</vt:lpstr>
      <vt:lpstr>Entitäten</vt:lpstr>
      <vt:lpstr>Werte von Variablen ändern: Zuweisungen</vt:lpstr>
      <vt:lpstr>Zuweisungen (Erinnerung)</vt:lpstr>
      <vt:lpstr>Zuweisung</vt:lpstr>
      <vt:lpstr>Zwei Arten von Typen</vt:lpstr>
      <vt:lpstr>Zuweisungen nicht mit Gleichheit verwechseln!</vt:lpstr>
      <vt:lpstr>Was mit unerreichbaren Objekten tun?</vt:lpstr>
      <vt:lpstr>Die Ansicht eines C-Programmierers</vt:lpstr>
      <vt:lpstr>Argumente für automatische Bereinigung</vt:lpstr>
      <vt:lpstr>Eigenschaften einer Speicherbereinigung</vt:lpstr>
      <vt:lpstr>Effekt einer Zuweisung</vt:lpstr>
      <vt:lpstr>Zuweisung</vt:lpstr>
      <vt:lpstr>Eine verkettete Liste von Strings</vt:lpstr>
      <vt:lpstr>Ein Element am Ende einfügen</vt:lpstr>
      <vt:lpstr>LINKABLE - Zellen</vt:lpstr>
      <vt:lpstr>Lokale Variablen (in Routinen)</vt:lpstr>
      <vt:lpstr>Übung (beinhaltet Schleifen)</vt:lpstr>
      <vt:lpstr>Leseaufgaben für die nächsten 2 Wochen</vt:lpstr>
      <vt:lpstr>Was wir in dieser Vorlesung gesehen haben</vt:lpstr>
    </vt:vector>
  </TitlesOfParts>
  <Company>ETH Zürich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Covariance</dc:title>
  <dc:creator>Prof. Dr. Bertrand Meyer</dc:creator>
  <cp:lastModifiedBy>Marco Piccioni</cp:lastModifiedBy>
  <cp:revision>2401</cp:revision>
  <dcterms:created xsi:type="dcterms:W3CDTF">2010-06-28T05:41:26Z</dcterms:created>
  <dcterms:modified xsi:type="dcterms:W3CDTF">2015-12-14T15:46:18Z</dcterms:modified>
</cp:coreProperties>
</file>