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39.xml" ContentType="application/vnd.openxmlformats-officedocument.presentationml.tags+xml"/>
  <Override PartName="/ppt/notesSlides/notesSlide47.xml" ContentType="application/vnd.openxmlformats-officedocument.presentationml.notesSlide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notesSlides/notesSlide4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27" r:id="rId1"/>
    <p:sldMasterId id="2147483833" r:id="rId2"/>
  </p:sldMasterIdLst>
  <p:notesMasterIdLst>
    <p:notesMasterId r:id="rId101"/>
  </p:notesMasterIdLst>
  <p:handoutMasterIdLst>
    <p:handoutMasterId r:id="rId102"/>
  </p:handoutMasterIdLst>
  <p:sldIdLst>
    <p:sldId id="915" r:id="rId3"/>
    <p:sldId id="916" r:id="rId4"/>
    <p:sldId id="1011" r:id="rId5"/>
    <p:sldId id="917" r:id="rId6"/>
    <p:sldId id="918" r:id="rId7"/>
    <p:sldId id="919" r:id="rId8"/>
    <p:sldId id="920" r:id="rId9"/>
    <p:sldId id="921" r:id="rId10"/>
    <p:sldId id="922" r:id="rId11"/>
    <p:sldId id="923" r:id="rId12"/>
    <p:sldId id="924" r:id="rId13"/>
    <p:sldId id="925" r:id="rId14"/>
    <p:sldId id="926" r:id="rId15"/>
    <p:sldId id="927" r:id="rId16"/>
    <p:sldId id="928" r:id="rId17"/>
    <p:sldId id="929" r:id="rId18"/>
    <p:sldId id="930" r:id="rId19"/>
    <p:sldId id="931" r:id="rId20"/>
    <p:sldId id="932" r:id="rId21"/>
    <p:sldId id="933" r:id="rId22"/>
    <p:sldId id="934" r:id="rId23"/>
    <p:sldId id="935" r:id="rId24"/>
    <p:sldId id="936" r:id="rId25"/>
    <p:sldId id="937" r:id="rId26"/>
    <p:sldId id="938" r:id="rId27"/>
    <p:sldId id="939" r:id="rId28"/>
    <p:sldId id="940" r:id="rId29"/>
    <p:sldId id="941" r:id="rId30"/>
    <p:sldId id="942" r:id="rId31"/>
    <p:sldId id="943" r:id="rId32"/>
    <p:sldId id="944" r:id="rId33"/>
    <p:sldId id="945" r:id="rId34"/>
    <p:sldId id="946" r:id="rId35"/>
    <p:sldId id="947" r:id="rId36"/>
    <p:sldId id="948" r:id="rId37"/>
    <p:sldId id="949" r:id="rId38"/>
    <p:sldId id="950" r:id="rId39"/>
    <p:sldId id="951" r:id="rId40"/>
    <p:sldId id="952" r:id="rId41"/>
    <p:sldId id="953" r:id="rId42"/>
    <p:sldId id="954" r:id="rId43"/>
    <p:sldId id="955" r:id="rId44"/>
    <p:sldId id="956" r:id="rId45"/>
    <p:sldId id="957" r:id="rId46"/>
    <p:sldId id="958" r:id="rId47"/>
    <p:sldId id="959" r:id="rId48"/>
    <p:sldId id="960" r:id="rId49"/>
    <p:sldId id="961" r:id="rId50"/>
    <p:sldId id="962" r:id="rId51"/>
    <p:sldId id="963" r:id="rId52"/>
    <p:sldId id="964" r:id="rId53"/>
    <p:sldId id="965" r:id="rId54"/>
    <p:sldId id="966" r:id="rId55"/>
    <p:sldId id="967" r:id="rId56"/>
    <p:sldId id="968" r:id="rId57"/>
    <p:sldId id="969" r:id="rId58"/>
    <p:sldId id="970" r:id="rId59"/>
    <p:sldId id="971" r:id="rId60"/>
    <p:sldId id="972" r:id="rId61"/>
    <p:sldId id="973" r:id="rId62"/>
    <p:sldId id="974" r:id="rId63"/>
    <p:sldId id="975" r:id="rId64"/>
    <p:sldId id="976" r:id="rId65"/>
    <p:sldId id="977" r:id="rId66"/>
    <p:sldId id="978" r:id="rId67"/>
    <p:sldId id="979" r:id="rId68"/>
    <p:sldId id="980" r:id="rId69"/>
    <p:sldId id="981" r:id="rId70"/>
    <p:sldId id="982" r:id="rId71"/>
    <p:sldId id="983" r:id="rId72"/>
    <p:sldId id="984" r:id="rId73"/>
    <p:sldId id="985" r:id="rId74"/>
    <p:sldId id="986" r:id="rId75"/>
    <p:sldId id="1012" r:id="rId76"/>
    <p:sldId id="987" r:id="rId77"/>
    <p:sldId id="988" r:id="rId78"/>
    <p:sldId id="989" r:id="rId79"/>
    <p:sldId id="990" r:id="rId80"/>
    <p:sldId id="991" r:id="rId81"/>
    <p:sldId id="992" r:id="rId82"/>
    <p:sldId id="993" r:id="rId83"/>
    <p:sldId id="994" r:id="rId84"/>
    <p:sldId id="995" r:id="rId85"/>
    <p:sldId id="996" r:id="rId86"/>
    <p:sldId id="997" r:id="rId87"/>
    <p:sldId id="998" r:id="rId88"/>
    <p:sldId id="999" r:id="rId89"/>
    <p:sldId id="1000" r:id="rId90"/>
    <p:sldId id="1001" r:id="rId91"/>
    <p:sldId id="1002" r:id="rId92"/>
    <p:sldId id="1003" r:id="rId93"/>
    <p:sldId id="1004" r:id="rId94"/>
    <p:sldId id="1005" r:id="rId95"/>
    <p:sldId id="1006" r:id="rId96"/>
    <p:sldId id="1007" r:id="rId97"/>
    <p:sldId id="1008" r:id="rId98"/>
    <p:sldId id="1009" r:id="rId99"/>
    <p:sldId id="1010" r:id="rId100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103"/>
      <p:bold r:id="rId104"/>
      <p:italic r:id="rId105"/>
      <p:boldItalic r:id="rId106"/>
    </p:embeddedFont>
    <p:embeddedFont>
      <p:font typeface="Custom_Constantia" panose="020B0604020202020204" charset="0"/>
      <p:regular r:id="rId107"/>
      <p:bold r:id="rId108"/>
      <p:italic r:id="rId109"/>
      <p:boldItalic r:id="rId110"/>
    </p:embeddedFont>
    <p:embeddedFont>
      <p:font typeface="Times" panose="02020603050405020304" pitchFamily="18" charset="0"/>
      <p:regular r:id="rId111"/>
      <p:bold r:id="rId112"/>
      <p:italic r:id="rId113"/>
      <p:boldItalic r:id="rId114"/>
    </p:embeddedFont>
    <p:embeddedFont>
      <p:font typeface="Comic Sans MS" panose="030F0702030302020204" pitchFamily="66" charset="0"/>
      <p:regular r:id="rId115"/>
      <p:bold r:id="rId116"/>
      <p:italic r:id="rId117"/>
      <p:boldItalic r:id="rId118"/>
    </p:embeddedFont>
    <p:embeddedFont>
      <p:font typeface="ＭＳ Ｐゴシック" panose="020B0600070205080204" pitchFamily="34" charset="-128"/>
      <p:regular r:id="rId119"/>
    </p:embeddedFont>
    <p:embeddedFont>
      <p:font typeface="Constantia" panose="02030602050306030303" pitchFamily="18" charset="0"/>
      <p:regular r:id="rId120"/>
      <p:bold r:id="rId121"/>
      <p:italic r:id="rId122"/>
      <p:boldItalic r:id="rId123"/>
    </p:embeddedFont>
    <p:embeddedFont>
      <p:font typeface="Arial Black" panose="020B0A04020102020204" pitchFamily="34" charset="0"/>
      <p:bold r:id="rId124"/>
    </p:embeddedFont>
  </p:embeddedFontLst>
  <p:custDataLst>
    <p:tags r:id="rId12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00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0000"/>
    <a:srgbClr val="0000FF"/>
    <a:srgbClr val="99FF99"/>
    <a:srgbClr val="FFCCCC"/>
    <a:srgbClr val="FF9966"/>
    <a:srgbClr val="FFCC99"/>
    <a:srgbClr val="000099"/>
    <a:srgbClr val="0066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90303" autoAdjust="0"/>
  </p:normalViewPr>
  <p:slideViewPr>
    <p:cSldViewPr snapToGrid="0">
      <p:cViewPr varScale="1">
        <p:scale>
          <a:sx n="51" d="100"/>
          <a:sy n="51" d="100"/>
        </p:scale>
        <p:origin x="2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772" y="-12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15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10.fntdata"/><Relationship Id="rId16" Type="http://schemas.openxmlformats.org/officeDocument/2006/relationships/slide" Target="slides/slide14.xml"/><Relationship Id="rId107" Type="http://schemas.openxmlformats.org/officeDocument/2006/relationships/font" Target="fonts/font5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handoutMaster" Target="handoutMasters/handoutMaster1.xml"/><Relationship Id="rId123" Type="http://schemas.openxmlformats.org/officeDocument/2006/relationships/font" Target="fonts/font21.fntdata"/><Relationship Id="rId128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11.fntdata"/><Relationship Id="rId118" Type="http://schemas.openxmlformats.org/officeDocument/2006/relationships/font" Target="fonts/font16.fntdata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1.fntdata"/><Relationship Id="rId108" Type="http://schemas.openxmlformats.org/officeDocument/2006/relationships/font" Target="fonts/font6.fntdata"/><Relationship Id="rId124" Type="http://schemas.openxmlformats.org/officeDocument/2006/relationships/font" Target="fonts/font22.fntdata"/><Relationship Id="rId129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12.fntdata"/><Relationship Id="rId119" Type="http://schemas.openxmlformats.org/officeDocument/2006/relationships/font" Target="fonts/font17.fntdata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7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font" Target="fonts/font2.fntdata"/><Relationship Id="rId120" Type="http://schemas.openxmlformats.org/officeDocument/2006/relationships/font" Target="fonts/font18.fntdata"/><Relationship Id="rId125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8.fntdata"/><Relationship Id="rId115" Type="http://schemas.openxmlformats.org/officeDocument/2006/relationships/font" Target="fonts/font13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font" Target="fonts/font3.fntdata"/><Relationship Id="rId12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19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font" Target="fonts/font9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font" Target="fonts/font4.fntdata"/><Relationship Id="rId12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122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C3599-E52C-44AF-B50D-285B68EB48A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die</a:t>
            </a:r>
            <a:r>
              <a:rPr lang="de-DE" baseline="0" dirty="0" smtClean="0"/>
              <a:t> Vorlesung umfasst…</a:t>
            </a:r>
          </a:p>
          <a:p>
            <a:pPr eaLnBrk="1" hangingPunct="1"/>
            <a:r>
              <a:rPr lang="de-DE" baseline="0" dirty="0" smtClean="0"/>
              <a:t>unendlich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2968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F980-9B34-4237-8A07-6635C506045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761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9A643-330E-4C36-BC5F-C9D690CA077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703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69CCB-21FC-4928-BEBC-9997DDFA183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584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1BA3D-C60F-489D-A2B6-CDBAD8F8F5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ärgerlich, unangenehm</a:t>
            </a:r>
          </a:p>
        </p:txBody>
      </p:sp>
    </p:spTree>
    <p:extLst>
      <p:ext uri="{BB962C8B-B14F-4D97-AF65-F5344CB8AC3E}">
        <p14:creationId xmlns:p14="http://schemas.microsoft.com/office/powerpoint/2010/main" val="2242812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0357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09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92102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01445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9F35C-CD86-4676-A232-D0643F32772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35888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0B15D-C611-4B03-8E2C-C8EA792778D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4934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4037F-6474-4781-A691-5B43DCD015B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4733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0801B-AD3F-49F2-B4BC-46CB3593F1A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44915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5414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05995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CEF5-1BA6-4462-AC75-2A2DEF940699}" type="slidenum">
              <a:rPr lang="en-US">
                <a:solidFill>
                  <a:prstClr val="black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25</a:t>
            </a:fld>
            <a:endParaRPr lang="en-US">
              <a:solidFill>
                <a:prstClr val="black"/>
              </a:solidFill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32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D92DB-A0C3-4576-A60C-D7CB6B54A42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7883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685CB-770A-461F-9C63-AB43B7D5908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92261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AC623-2377-45A7-BE80-37EE8621A94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718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D92DB-A0C3-4576-A60C-D7CB6B54A4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49281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8E690-337B-4049-9C69-E42DE845159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22244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D38AA-C75B-4AEB-92B9-7BAA520DD8F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8128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57D40-A309-4EE4-ACE5-BE4B465CDF9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89817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C3599-E52C-44AF-B50D-285B68EB48A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70708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C6CB8-F11E-4B9C-BBD9-BDDFC9C8949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51705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A8A55-B8F7-4F1F-8116-28FB1145D4D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7833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033BA-8AFF-4DF5-8705-48D31F49540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Vorsprung (step forward)</a:t>
            </a:r>
          </a:p>
          <a:p>
            <a:pPr eaLnBrk="1" hangingPunct="1"/>
            <a:r>
              <a:rPr lang="de-DE" dirty="0" smtClean="0"/>
              <a:t>Unterschiedlich</a:t>
            </a:r>
          </a:p>
        </p:txBody>
      </p:sp>
    </p:spTree>
    <p:extLst>
      <p:ext uri="{BB962C8B-B14F-4D97-AF65-F5344CB8AC3E}">
        <p14:creationId xmlns:p14="http://schemas.microsoft.com/office/powerpoint/2010/main" val="4209081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unbedingt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48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0CDB9-CCAC-48C9-A13A-45C9AE49146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05312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46523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02B0E-042D-47D5-AEFB-27B5FC34534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06797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98491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2686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E243E-B518-45A3-ABA9-0A47DD63B8A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4714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066495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548756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2376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640891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Erweiterung</a:t>
            </a:r>
            <a:endParaRPr lang="en-US" dirty="0" smtClean="0"/>
          </a:p>
          <a:p>
            <a:r>
              <a:rPr lang="en-US" dirty="0" smtClean="0"/>
              <a:t>das </a:t>
            </a:r>
            <a:r>
              <a:rPr lang="en-US" dirty="0" err="1" smtClean="0"/>
              <a:t>Anhängen</a:t>
            </a:r>
            <a:r>
              <a:rPr lang="en-US" dirty="0" smtClean="0"/>
              <a:t>, das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5C71B-DFF7-46C1-997C-AAC227F60FD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00176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463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979DF-B628-4051-96AC-B9E1729B700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535978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vorhergehend</a:t>
            </a:r>
          </a:p>
        </p:txBody>
      </p:sp>
    </p:spTree>
    <p:extLst>
      <p:ext uri="{BB962C8B-B14F-4D97-AF65-F5344CB8AC3E}">
        <p14:creationId xmlns:p14="http://schemas.microsoft.com/office/powerpoint/2010/main" val="209608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987D3-E814-4AA6-B249-561695B9A17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4650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8DCA9-001C-4070-83CE-EBD2F2BBC57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305382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783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8F56D-6967-4994-B760-30C92804907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12399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BE768-944F-4723-A0A2-7320C2B4500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806897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BE768-944F-4723-A0A2-7320C2B4500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53523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168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FCEF2-CA31-4386-9D04-4792B3235BF3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86535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205132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350509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06F2B-0C51-4E7E-B7D5-5C979ECF47EA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563229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102BF-A86C-4741-99FD-9D45A2D17600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0647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FB405-39D0-40FA-93F1-C25EFF40298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24709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E1AA9-7FC3-4CBC-A6C4-2585DA5D1E4E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85858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B43F109C-8D2A-4C4F-80D9-3DD8190833E9}" type="slidenum">
              <a:rPr lang="en-US" sz="1300">
                <a:latin typeface="Arial" charset="0"/>
              </a:rPr>
              <a:pPr algn="r" defTabSz="933199">
                <a:spcBef>
                  <a:spcPct val="0"/>
                </a:spcBef>
              </a:pPr>
              <a:t>65</a:t>
            </a:fld>
            <a:endParaRPr lang="en-US" sz="1300" dirty="0">
              <a:latin typeface="Arial" charset="0"/>
            </a:endParaRPr>
          </a:p>
        </p:txBody>
      </p:sp>
      <p:sp>
        <p:nvSpPr>
          <p:cNvPr id="100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202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7"/>
          <p:cNvSpPr txBox="1">
            <a:spLocks noGrp="1" noChangeArrowheads="1"/>
          </p:cNvSpPr>
          <p:nvPr/>
        </p:nvSpPr>
        <p:spPr bwMode="auto">
          <a:xfrm>
            <a:off x="3977769" y="8843174"/>
            <a:ext cx="3043763" cy="46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744">
              <a:spcBef>
                <a:spcPct val="0"/>
              </a:spcBef>
            </a:pPr>
            <a:fld id="{D795CC63-CD93-4BA1-BE44-EA61A3AC9388}" type="slidenum">
              <a:rPr lang="en-US" sz="1300">
                <a:latin typeface="Arial" charset="0"/>
              </a:rPr>
              <a:pPr algn="r" defTabSz="933744">
                <a:spcBef>
                  <a:spcPct val="0"/>
                </a:spcBef>
              </a:pPr>
              <a:t>66</a:t>
            </a:fld>
            <a:endParaRPr lang="en-US" sz="1300" dirty="0">
              <a:latin typeface="Arial" charset="0"/>
            </a:endParaRPr>
          </a:p>
        </p:txBody>
      </p:sp>
      <p:sp>
        <p:nvSpPr>
          <p:cNvPr id="100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303" rIns="9330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140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7"/>
          <p:cNvSpPr txBox="1">
            <a:spLocks noGrp="1" noChangeArrowheads="1"/>
          </p:cNvSpPr>
          <p:nvPr/>
        </p:nvSpPr>
        <p:spPr bwMode="auto">
          <a:xfrm>
            <a:off x="3977769" y="8843174"/>
            <a:ext cx="3043763" cy="46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744">
              <a:spcBef>
                <a:spcPct val="0"/>
              </a:spcBef>
            </a:pPr>
            <a:fld id="{639BF0AE-CE16-45A7-8357-6E4527678CCF}" type="slidenum">
              <a:rPr lang="en-US" sz="1300">
                <a:latin typeface="Arial" charset="0"/>
              </a:rPr>
              <a:pPr algn="r" defTabSz="933744">
                <a:spcBef>
                  <a:spcPct val="0"/>
                </a:spcBef>
              </a:pPr>
              <a:t>67</a:t>
            </a:fld>
            <a:endParaRPr lang="en-US" sz="1300" dirty="0">
              <a:latin typeface="Arial" charset="0"/>
            </a:endParaRPr>
          </a:p>
        </p:txBody>
      </p:sp>
      <p:sp>
        <p:nvSpPr>
          <p:cNvPr id="100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303" rIns="9330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46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362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B3DFEF55-B777-40D8-B082-6ADAB9C9FF6B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69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782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49799503-64C1-44ED-A228-F1513A17AA5E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70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708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27674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BB741-B2EA-47C5-91C1-9DB6B16CE1EC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90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4566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6CA57-9645-4CB8-9DD3-E5AF6C42685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79692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EF765-9AE0-4D14-9C1F-6EDED9F95B72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606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8847D-FD4B-4953-908B-E73E80FD1AF0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864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DAF87-955D-41A0-B843-DA4161D3B61C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086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551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353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185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9682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F167A-E62A-458E-8531-7D10BD26BAFC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10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40BD7-4CA7-4DF6-87B8-19436CD58252}" type="slidenum">
              <a:rPr lang="en-US"/>
              <a:pPr/>
              <a:t>83</a:t>
            </a:fld>
            <a:endParaRPr lang="en-US" dirty="0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597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7B73A-75A8-4CC3-8717-92B83E471FC9}" type="slidenum">
              <a:rPr lang="en-US"/>
              <a:pPr/>
              <a:t>84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8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76309-AC44-45AD-9D27-4DF80EF1431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633623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4CC1C-DC1D-4315-B845-2C2CBDFD56CF}" type="slidenum">
              <a:rPr lang="en-US"/>
              <a:pPr/>
              <a:t>85</a:t>
            </a:fld>
            <a:endParaRPr lang="en-US" dirty="0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8972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4635-C341-47C9-99D8-36FD1AEF5514}" type="slidenum">
              <a:rPr lang="en-US"/>
              <a:pPr/>
              <a:t>86</a:t>
            </a:fld>
            <a:endParaRPr lang="en-US" dirty="0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83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99B04-01CA-43B1-BA6C-E6D3532E1D8C}" type="slidenum">
              <a:rPr lang="en-US"/>
              <a:pPr/>
              <a:t>87</a:t>
            </a:fld>
            <a:endParaRPr lang="en-US" dirty="0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60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D1D72-E959-4827-B8AF-23CEAEE385AE}" type="slidenum">
              <a:rPr lang="en-US"/>
              <a:pPr/>
              <a:t>88</a:t>
            </a:fld>
            <a:endParaRPr lang="en-US" dirty="0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992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BBCEF-D6FB-493B-AEFA-6F3EA0395F6A}" type="slidenum">
              <a:rPr lang="en-US"/>
              <a:pPr/>
              <a:t>89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538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3F5CE-5275-432A-808C-C490D7673759}" type="slidenum">
              <a:rPr lang="en-US"/>
              <a:pPr/>
              <a:t>90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8657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E2CDC-014A-48AC-B66A-6E2127342BE8}" type="slidenum">
              <a:rPr lang="en-US"/>
              <a:pPr/>
              <a:t>91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059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672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B3DFEF55-B777-40D8-B082-6ADAB9C9FF6B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93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812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49799503-64C1-44ED-A228-F1513A17AA5E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94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9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F980-9B34-4237-8A07-6635C506045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9837357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0982F-4783-4FBC-B196-C6201347C477}" type="slidenum">
              <a:rPr lang="en-US"/>
              <a:pPr/>
              <a:t>95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873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D94D7-65A7-41AB-9387-1FA17AF9976B}" type="slidenum">
              <a:rPr lang="en-US"/>
              <a:pPr/>
              <a:t>96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64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6C86C-D26C-45FF-8791-5B5225BD0888}" type="slidenum">
              <a:rPr lang="en-US"/>
              <a:pPr/>
              <a:t>97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599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5EE66-8C05-4B23-8A75-C2452253CB47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8969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ustom_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ustom_Constantia" panose="02030602050306030303" pitchFamily="18" charset="0"/>
              </a:defRPr>
            </a:lvl1pPr>
            <a:lvl2pPr>
              <a:buSzPct val="65000"/>
              <a:defRPr baseline="0">
                <a:solidFill>
                  <a:srgbClr val="0000FF"/>
                </a:solidFill>
                <a:latin typeface="Custom_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ustom_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ustom_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ustom_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2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ustom_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ustom_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ustom_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ustom_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ustom_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ustom_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ustom_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ustom_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3253" y="287177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  <p:pic>
        <p:nvPicPr>
          <p:cNvPr id="11" name="Bild 10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9" y="40411"/>
            <a:ext cx="339766" cy="346364"/>
          </a:xfrm>
          <a:prstGeom prst="rect">
            <a:avLst/>
          </a:prstGeom>
        </p:spPr>
      </p:pic>
      <p:pic>
        <p:nvPicPr>
          <p:cNvPr id="12" name="Bild 11" descr="eth_logo_kurz_pos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" y="107521"/>
            <a:ext cx="1187834" cy="1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ustom_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ustom_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ustom_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ustom_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ustom_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notesSlide" Target="../notesSlides/notesSlide50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notesSlide" Target="../notesSlides/notesSlide54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</a:rPr>
            </a:br>
            <a:r>
              <a:rPr lang="de-CH" noProof="0" dirty="0" smtClean="0">
                <a:solidFill>
                  <a:srgbClr val="990000"/>
                </a:solidFill>
              </a:rPr>
              <a:t/>
            </a:r>
            <a:br>
              <a:rPr lang="de-CH" noProof="0" dirty="0" smtClean="0">
                <a:solidFill>
                  <a:srgbClr val="990000"/>
                </a:solidFill>
              </a:rPr>
            </a:br>
            <a:r>
              <a:rPr lang="de-CH" sz="2800" noProof="0" dirty="0" smtClean="0"/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1"/>
            <a:ext cx="7301344" cy="186732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Lektion </a:t>
            </a:r>
            <a:r>
              <a:rPr lang="de-CH" dirty="0">
                <a:solidFill>
                  <a:srgbClr val="3E609E"/>
                </a:solidFill>
                <a:latin typeface="Verdana" pitchFamily="34" charset="0"/>
              </a:rPr>
              <a:t>8: Kontrollstrukturen</a:t>
            </a:r>
          </a:p>
        </p:txBody>
      </p:sp>
    </p:spTree>
    <p:extLst>
      <p:ext uri="{BB962C8B-B14F-4D97-AF65-F5344CB8AC3E}">
        <p14:creationId xmlns:p14="http://schemas.microsoft.com/office/powerpoint/2010/main" val="713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450" dirty="0" smtClean="0"/>
              <a:t>Kontrollstrukturen als Techniken zur Problemlösung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993300"/>
                </a:solidFill>
              </a:rPr>
              <a:t>Sequenz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„Um von </a:t>
            </a:r>
            <a:r>
              <a:rPr lang="de-CH" dirty="0" smtClean="0">
                <a:solidFill>
                  <a:srgbClr val="3333FF"/>
                </a:solidFill>
              </a:rPr>
              <a:t>C</a:t>
            </a:r>
            <a:r>
              <a:rPr lang="de-CH" dirty="0" smtClean="0">
                <a:solidFill>
                  <a:schemeClr val="tx1"/>
                </a:solidFill>
              </a:rPr>
              <a:t> aus </a:t>
            </a:r>
            <a:r>
              <a:rPr lang="de-CH" dirty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zu erreichen, erreiche zuerst das Zwischenziel </a:t>
            </a:r>
            <a:r>
              <a:rPr lang="de-CH" dirty="0">
                <a:solidFill>
                  <a:srgbClr val="3333FF"/>
                </a:solidFill>
              </a:rPr>
              <a:t>B</a:t>
            </a:r>
            <a:r>
              <a:rPr lang="de-CH" dirty="0" smtClean="0">
                <a:solidFill>
                  <a:schemeClr val="tx1"/>
                </a:solidFill>
              </a:rPr>
              <a:t> von </a:t>
            </a:r>
            <a:r>
              <a:rPr lang="de-CH" dirty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aus, und dann </a:t>
            </a:r>
            <a:r>
              <a:rPr lang="de-CH" dirty="0">
                <a:solidFill>
                  <a:srgbClr val="3333FF"/>
                </a:solidFill>
              </a:rPr>
              <a:t>C</a:t>
            </a:r>
            <a:r>
              <a:rPr lang="de-CH" dirty="0" smtClean="0">
                <a:solidFill>
                  <a:schemeClr val="tx1"/>
                </a:solidFill>
              </a:rPr>
              <a:t> von </a:t>
            </a:r>
            <a:r>
              <a:rPr lang="de-CH" dirty="0">
                <a:solidFill>
                  <a:srgbClr val="3333FF"/>
                </a:solidFill>
              </a:rPr>
              <a:t>B</a:t>
            </a:r>
            <a:r>
              <a:rPr lang="de-CH" dirty="0" smtClean="0">
                <a:solidFill>
                  <a:schemeClr val="tx1"/>
                </a:solidFill>
              </a:rPr>
              <a:t> ausgehend“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Schleife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„Löse das Problem mithilfe von aufeinanderfolgenden Annäherungen der Input-Menge“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>
                <a:solidFill>
                  <a:srgbClr val="993300"/>
                </a:solidFill>
              </a:rPr>
              <a:t>K</a:t>
            </a:r>
            <a:r>
              <a:rPr lang="de-CH" dirty="0" smtClean="0">
                <a:solidFill>
                  <a:srgbClr val="993300"/>
                </a:solidFill>
              </a:rPr>
              <a:t>onditional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„Löse das Problem separat für zwei oder mehrere Teilmengen der Input-Menge“</a:t>
            </a:r>
          </a:p>
        </p:txBody>
      </p:sp>
    </p:spTree>
    <p:extLst>
      <p:ext uri="{BB962C8B-B14F-4D97-AF65-F5344CB8AC3E}">
        <p14:creationId xmlns:p14="http://schemas.microsoft.com/office/powerpoint/2010/main" val="23357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Die Sequenz (auch: Verbund (</a:t>
            </a:r>
            <a:r>
              <a:rPr lang="de-CH" i="1" smtClean="0">
                <a:solidFill>
                  <a:srgbClr val="990000"/>
                </a:solidFill>
              </a:rPr>
              <a:t>Compound </a:t>
            </a:r>
            <a:r>
              <a:rPr lang="de-CH" smtClean="0"/>
              <a:t>) 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sz="3200" i="1" dirty="0" smtClean="0">
                <a:solidFill>
                  <a:srgbClr val="3333FF"/>
                </a:solidFill>
              </a:rPr>
              <a:t>Instruktion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sz="3200" baseline="-25000" dirty="0" smtClean="0">
                <a:solidFill>
                  <a:srgbClr val="3333FF"/>
                </a:solidFill>
              </a:rPr>
              <a:t>1 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r>
              <a:rPr lang="de-CH" sz="3200" i="1" dirty="0">
                <a:solidFill>
                  <a:srgbClr val="3333FF"/>
                </a:solidFill>
              </a:rPr>
              <a:t>Instruktion</a:t>
            </a:r>
            <a:r>
              <a:rPr lang="de-CH" sz="1200" i="1" dirty="0">
                <a:solidFill>
                  <a:srgbClr val="3333FF"/>
                </a:solidFill>
              </a:rPr>
              <a:t> </a:t>
            </a:r>
            <a:r>
              <a:rPr lang="de-CH" sz="3200" baseline="-25000" dirty="0" smtClean="0">
                <a:solidFill>
                  <a:srgbClr val="3333FF"/>
                </a:solidFill>
              </a:rPr>
              <a:t>2 </a:t>
            </a: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... 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>
              <a:spcBef>
                <a:spcPts val="1900"/>
              </a:spcBef>
            </a:pPr>
            <a:r>
              <a:rPr lang="de-CH" sz="3200" i="1" dirty="0">
                <a:solidFill>
                  <a:srgbClr val="3333FF"/>
                </a:solidFill>
              </a:rPr>
              <a:t>Instruktion</a:t>
            </a:r>
            <a:r>
              <a:rPr lang="de-CH" sz="1200" i="1" dirty="0">
                <a:solidFill>
                  <a:srgbClr val="3333FF"/>
                </a:solidFill>
              </a:rPr>
              <a:t> </a:t>
            </a:r>
            <a:r>
              <a:rPr lang="de-CH" sz="3200" i="1" baseline="-25000" dirty="0" smtClean="0">
                <a:solidFill>
                  <a:srgbClr val="3333FF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177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549527" y="990254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549771" y="2016284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32184" y="3018726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Eiffel: Das Semikolon als optionale Trennung</a:t>
            </a:r>
            <a:endParaRPr lang="de-CH" noProof="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3200" i="1" dirty="0">
                <a:solidFill>
                  <a:srgbClr val="3333FF"/>
                </a:solidFill>
              </a:rPr>
              <a:t>Instruktion</a:t>
            </a:r>
            <a:r>
              <a:rPr lang="de-CH" sz="1400" i="1" dirty="0">
                <a:solidFill>
                  <a:srgbClr val="3333FF"/>
                </a:solidFill>
              </a:rPr>
              <a:t> </a:t>
            </a:r>
            <a:r>
              <a:rPr lang="de-CH" sz="3200" baseline="-25000" dirty="0" smtClean="0">
                <a:solidFill>
                  <a:srgbClr val="3333FF"/>
                </a:solidFill>
              </a:rPr>
              <a:t>1  </a:t>
            </a:r>
            <a:r>
              <a:rPr lang="de-CH" sz="3200" dirty="0" smtClean="0">
                <a:solidFill>
                  <a:srgbClr val="3333FF"/>
                </a:solidFill>
              </a:rPr>
              <a:t>;</a:t>
            </a:r>
            <a:r>
              <a:rPr lang="de-CH" sz="3200" baseline="-25000" noProof="0" dirty="0" smtClean="0">
                <a:solidFill>
                  <a:srgbClr val="3333FF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sz="3200" i="1" dirty="0">
                <a:solidFill>
                  <a:srgbClr val="3333FF"/>
                </a:solidFill>
              </a:rPr>
              <a:t>Instruktion</a:t>
            </a:r>
            <a:r>
              <a:rPr lang="de-CH" sz="1200" i="1" dirty="0">
                <a:solidFill>
                  <a:srgbClr val="3333FF"/>
                </a:solidFill>
              </a:rPr>
              <a:t> </a:t>
            </a:r>
            <a:r>
              <a:rPr lang="de-CH" sz="3200" baseline="-25000" noProof="0" dirty="0" smtClean="0">
                <a:solidFill>
                  <a:srgbClr val="3333FF"/>
                </a:solidFill>
              </a:rPr>
              <a:t>2 </a:t>
            </a:r>
            <a:r>
              <a:rPr lang="de-CH" sz="3200" baseline="-25000" dirty="0" smtClean="0">
                <a:solidFill>
                  <a:srgbClr val="3333FF"/>
                </a:solidFill>
              </a:rPr>
              <a:t> </a:t>
            </a:r>
            <a:r>
              <a:rPr lang="de-CH" sz="3200" dirty="0" smtClean="0">
                <a:solidFill>
                  <a:srgbClr val="3333FF"/>
                </a:solidFill>
              </a:rPr>
              <a:t>;</a:t>
            </a:r>
            <a:endParaRPr lang="de-CH" sz="3200" noProof="0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sz="3200" noProof="0" dirty="0" smtClean="0">
                <a:solidFill>
                  <a:srgbClr val="3333FF"/>
                </a:solidFill>
              </a:rPr>
              <a:t>... </a:t>
            </a:r>
            <a:r>
              <a:rPr lang="de-CH" sz="3200" baseline="-25000" dirty="0" smtClean="0">
                <a:solidFill>
                  <a:srgbClr val="3333FF"/>
                </a:solidFill>
              </a:rPr>
              <a:t>  </a:t>
            </a:r>
            <a:r>
              <a:rPr lang="de-CH" sz="3200" dirty="0" smtClean="0">
                <a:solidFill>
                  <a:srgbClr val="3333FF"/>
                </a:solidFill>
              </a:rPr>
              <a:t>;</a:t>
            </a:r>
            <a:endParaRPr lang="de-CH" sz="3200" noProof="0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sz="3200" i="1" dirty="0">
                <a:solidFill>
                  <a:srgbClr val="3333FF"/>
                </a:solidFill>
              </a:rPr>
              <a:t>Instruktion</a:t>
            </a:r>
            <a:r>
              <a:rPr lang="de-CH" sz="1200" i="1" dirty="0">
                <a:solidFill>
                  <a:srgbClr val="3333FF"/>
                </a:solidFill>
              </a:rPr>
              <a:t> </a:t>
            </a:r>
            <a:r>
              <a:rPr lang="de-CH" sz="3200" i="1" baseline="-25000" noProof="0" dirty="0" smtClean="0">
                <a:solidFill>
                  <a:srgbClr val="3333FF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726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Korrektheit eines Verbunds</a:t>
            </a:r>
            <a:endParaRPr lang="de-CH" smtClean="0">
              <a:solidFill>
                <a:srgbClr val="009900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4110082" y="735291"/>
            <a:ext cx="4751114" cy="59765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 bwMode="auto">
          <a:xfrm>
            <a:off x="225384" y="870163"/>
            <a:ext cx="3776007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Die Vorbedingung von 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Instruktion</a:t>
            </a:r>
            <a:r>
              <a:rPr kumimoji="0" lang="de-CH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1</a:t>
            </a:r>
            <a:r>
              <a:rPr kumimoji="0" lang="de-CH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muss zu Beginn erfüllt sein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Die Nachbedingung von 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Instruktion </a:t>
            </a:r>
            <a:r>
              <a:rPr kumimoji="0" lang="de-CH" sz="2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</a:t>
            </a:r>
            <a:r>
              <a:rPr kumimoji="0" lang="de-CH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muss die Vorbedingung von 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Instruktion</a:t>
            </a:r>
            <a:r>
              <a:rPr kumimoji="0" lang="de-CH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</a:t>
            </a:r>
            <a:r>
              <a:rPr kumimoji="0" lang="de-CH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  <a:r>
              <a:rPr kumimoji="0" lang="de-CH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1</a:t>
            </a:r>
            <a:r>
              <a:rPr kumimoji="0" lang="de-CH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implizieren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1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Das Schlussresultat ist die Nachbedingung von 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Instruktion</a:t>
            </a:r>
            <a:r>
              <a:rPr kumimoji="0" lang="de-CH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</a:t>
            </a:r>
            <a:endParaRPr kumimoji="0" lang="de-CH" sz="2400" b="0" i="1" u="none" strike="noStrike" kern="0" cap="none" spc="0" normalizeH="0" baseline="-2500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7" name="Rectangle 3"/>
          <p:cNvSpPr txBox="1">
            <a:spLocks noChangeArrowheads="1"/>
          </p:cNvSpPr>
          <p:nvPr/>
        </p:nvSpPr>
        <p:spPr bwMode="auto">
          <a:xfrm>
            <a:off x="5024476" y="829559"/>
            <a:ext cx="2724354" cy="58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Instruktion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r>
              <a:rPr kumimoji="0" lang="de-CH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1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Tx/>
              <a:buNone/>
              <a:tabLst/>
              <a:defRPr/>
            </a:pP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Instruktion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r>
              <a:rPr kumimoji="0" lang="de-CH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2 </a:t>
            </a: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...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Tx/>
              <a:buNone/>
              <a:tabLst/>
              <a:defRPr/>
            </a:pP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Instruktion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r>
              <a:rPr kumimoji="0" lang="de-CH" sz="3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i</a:t>
            </a:r>
            <a:r>
              <a:rPr kumimoji="0" lang="de-CH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...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8B0000"/>
              </a:buClr>
              <a:buSzTx/>
              <a:buFontTx/>
              <a:buNone/>
              <a:tabLst/>
              <a:defRPr/>
            </a:pP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Instruktion</a:t>
            </a:r>
            <a:r>
              <a:rPr kumimoji="0" lang="de-CH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r>
              <a:rPr kumimoji="0" lang="de-CH" sz="3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n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317480" y="829558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{</a:t>
            </a: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P</a:t>
            </a:r>
            <a:r>
              <a:rPr kumimoji="0" lang="de-CH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1</a:t>
            </a: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}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495883" y="849981"/>
            <a:ext cx="96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{</a:t>
            </a: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Q</a:t>
            </a:r>
            <a:r>
              <a:rPr kumimoji="0" lang="de-CH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1</a:t>
            </a: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}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47333" y="1858651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{</a:t>
            </a: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P</a:t>
            </a:r>
            <a:r>
              <a:rPr kumimoji="0" lang="de-CH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2</a:t>
            </a: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}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525736" y="1879074"/>
            <a:ext cx="103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{</a:t>
            </a: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Q</a:t>
            </a:r>
            <a:r>
              <a:rPr kumimoji="0" lang="de-CH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2</a:t>
            </a: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}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320626" y="3743535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{</a:t>
            </a: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P</a:t>
            </a:r>
            <a:r>
              <a:rPr kumimoji="0" lang="de-CH" sz="3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i </a:t>
            </a: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}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95883" y="3743535"/>
            <a:ext cx="103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{</a:t>
            </a:r>
            <a:r>
              <a:rPr kumimoji="0" lang="de-CH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Q</a:t>
            </a:r>
            <a:r>
              <a:rPr kumimoji="0" lang="de-CH" sz="3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i </a:t>
            </a: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}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284491" y="6023113"/>
            <a:ext cx="92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{</a:t>
            </a:r>
            <a:r>
              <a:rPr kumimoji="0" lang="de-CH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P</a:t>
            </a:r>
            <a:r>
              <a:rPr kumimoji="0" lang="de-CH" sz="32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n</a:t>
            </a:r>
            <a:r>
              <a:rPr kumimoji="0" lang="de-CH" sz="3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}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615182" y="6023112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{</a:t>
            </a:r>
            <a:r>
              <a:rPr kumimoji="0" lang="de-CH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Q</a:t>
            </a:r>
            <a:r>
              <a:rPr kumimoji="0" lang="de-CH" sz="32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n</a:t>
            </a:r>
            <a:r>
              <a:rPr kumimoji="0" lang="de-CH" sz="3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r>
              <a:rPr kumimoji="0" lang="de-C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ustom_Constantia" panose="02030602050306030303" pitchFamily="18" charset="0"/>
              </a:rPr>
              <a:t>}</a:t>
            </a:r>
            <a:endParaRPr kumimoji="0" lang="de-CH" sz="3200" b="0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974346" y="1595563"/>
            <a:ext cx="3024808" cy="384026"/>
            <a:chOff x="5341210" y="1595563"/>
            <a:chExt cx="3024808" cy="384026"/>
          </a:xfrm>
        </p:grpSpPr>
        <p:sp>
          <p:nvSpPr>
            <p:cNvPr id="127" name="Rectangle 126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endParaRPr>
            </a:p>
          </p:txBody>
        </p:sp>
        <p:sp>
          <p:nvSpPr>
            <p:cNvPr id="128" name="Isosceles Triangle 127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974346" y="2634082"/>
            <a:ext cx="3024808" cy="384026"/>
            <a:chOff x="5341210" y="1595563"/>
            <a:chExt cx="3024808" cy="384026"/>
          </a:xfrm>
        </p:grpSpPr>
        <p:sp>
          <p:nvSpPr>
            <p:cNvPr id="130" name="Rectangle 129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endParaRPr>
            </a:p>
          </p:txBody>
        </p:sp>
        <p:sp>
          <p:nvSpPr>
            <p:cNvPr id="131" name="Isosceles Triangle 130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974346" y="3435361"/>
            <a:ext cx="3024808" cy="384026"/>
            <a:chOff x="5341210" y="1595563"/>
            <a:chExt cx="3024808" cy="384026"/>
          </a:xfrm>
        </p:grpSpPr>
        <p:sp>
          <p:nvSpPr>
            <p:cNvPr id="133" name="Rectangle 132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endParaRPr>
            </a:p>
          </p:txBody>
        </p:sp>
        <p:sp>
          <p:nvSpPr>
            <p:cNvPr id="134" name="Isosceles Triangle 133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974346" y="5556391"/>
            <a:ext cx="3024808" cy="384026"/>
            <a:chOff x="5341210" y="1595563"/>
            <a:chExt cx="3024808" cy="384026"/>
          </a:xfrm>
        </p:grpSpPr>
        <p:sp>
          <p:nvSpPr>
            <p:cNvPr id="136" name="Rectangle 135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endParaRPr>
            </a:p>
          </p:txBody>
        </p:sp>
        <p:sp>
          <p:nvSpPr>
            <p:cNvPr id="137" name="Isosceles Triangle 136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205412" y="5646720"/>
            <a:ext cx="2477918" cy="712933"/>
            <a:chOff x="1753386" y="5782133"/>
            <a:chExt cx="1777762" cy="712933"/>
          </a:xfrm>
        </p:grpSpPr>
        <p:grpSp>
          <p:nvGrpSpPr>
            <p:cNvPr id="139" name="Group 138"/>
            <p:cNvGrpSpPr/>
            <p:nvPr/>
          </p:nvGrpSpPr>
          <p:grpSpPr>
            <a:xfrm>
              <a:off x="1753386" y="6197738"/>
              <a:ext cx="1244339" cy="297328"/>
              <a:chOff x="1121790" y="6103470"/>
              <a:chExt cx="1244339" cy="297328"/>
            </a:xfrm>
          </p:grpSpPr>
          <p:sp>
            <p:nvSpPr>
              <p:cNvPr id="141" name="Rectangle 140"/>
              <p:cNvSpPr/>
              <p:nvPr/>
            </p:nvSpPr>
            <p:spPr bwMode="auto">
              <a:xfrm rot="10296072">
                <a:off x="1277755" y="6114145"/>
                <a:ext cx="1088374" cy="101973"/>
              </a:xfrm>
              <a:prstGeom prst="rect">
                <a:avLst/>
              </a:prstGeom>
              <a:solidFill>
                <a:srgbClr val="99FF99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</a:endParaRPr>
              </a:p>
            </p:txBody>
          </p:sp>
          <p:sp>
            <p:nvSpPr>
              <p:cNvPr id="142" name="Isosceles Triangle 141"/>
              <p:cNvSpPr/>
              <p:nvPr/>
            </p:nvSpPr>
            <p:spPr bwMode="auto">
              <a:xfrm rot="15696072">
                <a:off x="1097479" y="6127781"/>
                <a:ext cx="297328" cy="248705"/>
              </a:xfrm>
              <a:prstGeom prst="triangle">
                <a:avLst/>
              </a:prstGeom>
              <a:solidFill>
                <a:srgbClr val="99FF99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 rot="21073637">
              <a:off x="1955706" y="5782133"/>
              <a:ext cx="1575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</a:rPr>
                <a:t>impliziert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4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Konditional (Bedingte Instruktion)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if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Bedingung</a:t>
            </a:r>
            <a:r>
              <a:rPr lang="de-CH" i="1" dirty="0" smtClean="0">
                <a:solidFill>
                  <a:schemeClr val="accent2"/>
                </a:solidFill>
              </a:rPr>
              <a:t>	       	</a:t>
            </a:r>
            <a:endParaRPr lang="de-CH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then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Instruktionen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endParaRPr lang="de-CH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else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Andere_Instruktionen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dirty="0" smtClean="0">
              <a:solidFill>
                <a:srgbClr val="009900"/>
              </a:solidFill>
            </a:endParaRP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4458331" y="127401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Boole’scher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Ausdruck</a:t>
            </a:r>
            <a:endParaRPr lang="de-CH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4458331" y="2169196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Verbund</a:t>
            </a:r>
            <a:endParaRPr lang="de-CH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4458331" y="303849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Verbund</a:t>
            </a:r>
            <a:endParaRPr lang="de-CH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/>
      <p:bldP spid="419845" grpId="0"/>
      <p:bldP spid="4198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Das Maximum von zwei Zahlen ermitteln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9044" y="1059701"/>
            <a:ext cx="3807907" cy="425417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if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 </a:t>
            </a:r>
            <a:r>
              <a:rPr lang="de-CH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&gt;</a:t>
            </a:r>
            <a:r>
              <a:rPr lang="de-CH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b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       	</a:t>
            </a:r>
            <a:endParaRPr lang="de-CH" dirty="0" smtClean="0">
              <a:solidFill>
                <a:srgbClr val="009900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then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latin typeface="Custom_Constantia" panose="02030602050306030303" pitchFamily="18" charset="0"/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max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   </a:t>
            </a:r>
            <a:r>
              <a:rPr lang="de-CH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</a:t>
            </a:r>
            <a:r>
              <a:rPr lang="de-CH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else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latin typeface="Custom_Constantia" panose="02030602050306030303" pitchFamily="18" charset="0"/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max</a:t>
            </a:r>
            <a:r>
              <a:rPr lang="de-CH" b="1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  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b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endParaRPr lang="de-CH" dirty="0" smtClean="0">
              <a:solidFill>
                <a:srgbClr val="009900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  <a:endParaRPr lang="de-CH" dirty="0" smtClean="0">
              <a:solidFill>
                <a:srgbClr val="009900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Als Feature (Abfrage)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greater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a, b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INTEGER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INTEGER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	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Das Maximum von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 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und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b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do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end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8" y="2762650"/>
            <a:ext cx="3149828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if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b	       	</a:t>
            </a:r>
            <a:endParaRPr lang="de-CH" sz="2800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then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else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b</a:t>
            </a:r>
            <a:endParaRPr lang="de-CH" sz="2800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>
                <a:latin typeface="Custom_Constantia" panose="02030602050306030303" pitchFamily="18" charset="0"/>
              </a:rPr>
              <a:t>In einer beliebigen Klasse: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Typische Aufrufe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 smtClean="0">
              <a:solidFill>
                <a:srgbClr val="0000FF"/>
              </a:solidFill>
            </a:endParaRP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i="1" dirty="0" smtClean="0">
                <a:solidFill>
                  <a:srgbClr val="3333FF"/>
                </a:solidFill>
              </a:rPr>
              <a:t>i</a:t>
            </a:r>
            <a:r>
              <a:rPr lang="de-CH" dirty="0" smtClean="0">
                <a:solidFill>
                  <a:srgbClr val="3333FF"/>
                </a:solidFill>
              </a:rPr>
              <a:t>,</a:t>
            </a:r>
            <a:r>
              <a:rPr lang="de-CH" i="1" dirty="0" smtClean="0">
                <a:solidFill>
                  <a:srgbClr val="3333FF"/>
                </a:solidFill>
              </a:rPr>
              <a:t> j</a:t>
            </a:r>
            <a:r>
              <a:rPr lang="de-CH" dirty="0" smtClean="0">
                <a:solidFill>
                  <a:srgbClr val="3333FF"/>
                </a:solidFill>
              </a:rPr>
              <a:t>,</a:t>
            </a:r>
            <a:r>
              <a:rPr lang="de-CH" i="1" dirty="0" smtClean="0">
                <a:solidFill>
                  <a:srgbClr val="3333FF"/>
                </a:solidFill>
              </a:rPr>
              <a:t> k</a:t>
            </a:r>
            <a:r>
              <a:rPr lang="de-CH" dirty="0" smtClean="0">
                <a:solidFill>
                  <a:srgbClr val="3333FF"/>
                </a:solidFill>
              </a:rPr>
              <a:t>,</a:t>
            </a:r>
            <a:r>
              <a:rPr lang="de-CH" i="1" dirty="0" smtClean="0">
                <a:solidFill>
                  <a:srgbClr val="3333FF"/>
                </a:solidFill>
              </a:rPr>
              <a:t> m</a:t>
            </a:r>
            <a:r>
              <a:rPr lang="de-CH" dirty="0" smtClean="0">
                <a:solidFill>
                  <a:srgbClr val="3333FF"/>
                </a:solidFill>
              </a:rPr>
              <a:t>,</a:t>
            </a:r>
            <a:r>
              <a:rPr lang="de-CH" i="1" dirty="0" smtClean="0">
                <a:solidFill>
                  <a:srgbClr val="3333FF"/>
                </a:solidFill>
              </a:rPr>
              <a:t> n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INTEGER</a:t>
            </a:r>
          </a:p>
          <a:p>
            <a:endParaRPr lang="de-CH" dirty="0" smtClean="0">
              <a:solidFill>
                <a:srgbClr val="3333FF"/>
              </a:solidFill>
            </a:endParaRPr>
          </a:p>
          <a:p>
            <a:r>
              <a:rPr lang="de-CH" dirty="0" smtClean="0">
                <a:solidFill>
                  <a:srgbClr val="3333FF"/>
                </a:solidFill>
              </a:rPr>
              <a:t>		…</a:t>
            </a:r>
          </a:p>
          <a:p>
            <a:endParaRPr lang="de-CH" dirty="0" smtClean="0">
              <a:solidFill>
                <a:srgbClr val="3333FF"/>
              </a:solidFill>
            </a:endParaRPr>
          </a:p>
          <a:p>
            <a:r>
              <a:rPr lang="de-CH" dirty="0" smtClean="0">
                <a:solidFill>
                  <a:srgbClr val="3333FF"/>
                </a:solidFill>
              </a:rPr>
              <a:t>		</a:t>
            </a:r>
            <a:r>
              <a:rPr lang="de-CH" i="1" dirty="0" smtClean="0">
                <a:solidFill>
                  <a:srgbClr val="3333FF"/>
                </a:solidFill>
              </a:rPr>
              <a:t>m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err="1" smtClean="0">
                <a:solidFill>
                  <a:srgbClr val="3333FF"/>
                </a:solidFill>
              </a:rPr>
              <a:t>greater</a:t>
            </a:r>
            <a:r>
              <a:rPr lang="de-CH" dirty="0" smtClean="0">
                <a:solidFill>
                  <a:srgbClr val="3333FF"/>
                </a:solidFill>
              </a:rPr>
              <a:t> (25, 32)</a:t>
            </a:r>
          </a:p>
          <a:p>
            <a:endParaRPr lang="de-CH" dirty="0" smtClean="0">
              <a:solidFill>
                <a:srgbClr val="3333FF"/>
              </a:solidFill>
            </a:endParaRPr>
          </a:p>
          <a:p>
            <a:r>
              <a:rPr lang="de-CH" dirty="0" smtClean="0">
                <a:solidFill>
                  <a:srgbClr val="3333FF"/>
                </a:solidFill>
              </a:rPr>
              <a:t>		</a:t>
            </a:r>
            <a:r>
              <a:rPr lang="de-CH" i="1" dirty="0" smtClean="0">
                <a:solidFill>
                  <a:srgbClr val="3333FF"/>
                </a:solidFill>
              </a:rPr>
              <a:t>n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err="1" smtClean="0">
                <a:solidFill>
                  <a:srgbClr val="3333FF"/>
                </a:solidFill>
              </a:rPr>
              <a:t>greater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>
                <a:solidFill>
                  <a:srgbClr val="3333FF"/>
                </a:solidFill>
              </a:rPr>
              <a:t>i</a:t>
            </a:r>
            <a:r>
              <a:rPr lang="de-CH" dirty="0" smtClean="0">
                <a:solidFill>
                  <a:srgbClr val="3333FF"/>
                </a:solidFill>
              </a:rPr>
              <a:t> + </a:t>
            </a:r>
            <a:r>
              <a:rPr lang="de-CH" i="1" dirty="0" smtClean="0">
                <a:solidFill>
                  <a:srgbClr val="3333FF"/>
                </a:solidFill>
              </a:rPr>
              <a:t>j</a:t>
            </a:r>
            <a:r>
              <a:rPr lang="de-CH" dirty="0" smtClean="0">
                <a:solidFill>
                  <a:srgbClr val="3333FF"/>
                </a:solidFill>
              </a:rPr>
              <a:t>, </a:t>
            </a:r>
            <a:r>
              <a:rPr lang="de-CH" i="1" dirty="0" smtClean="0">
                <a:solidFill>
                  <a:srgbClr val="3333FF"/>
                </a:solidFill>
              </a:rPr>
              <a:t>k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endParaRPr lang="de-CH" dirty="0" smtClean="0">
              <a:solidFill>
                <a:srgbClr val="0000FF"/>
              </a:solidFill>
            </a:endParaRP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</a:p>
          <a:p>
            <a:endParaRPr lang="de-CH" dirty="0" smtClean="0">
              <a:solidFill>
                <a:srgbClr val="0000FF"/>
              </a:solidFill>
            </a:endParaRPr>
          </a:p>
          <a:p>
            <a:r>
              <a:rPr lang="de-CH" dirty="0" smtClean="0">
                <a:solidFill>
                  <a:srgbClr val="0000FF"/>
                </a:solidFill>
              </a:rPr>
              <a:t>	</a:t>
            </a:r>
            <a:endParaRPr lang="de-C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Nicht im O-O Stil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greater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a, b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INTEGER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INTEGER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	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Das Maximum von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 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und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b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do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end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8" y="2762650"/>
            <a:ext cx="3149828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if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b	       	</a:t>
            </a:r>
            <a:endParaRPr lang="de-CH" sz="2800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then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else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b</a:t>
            </a:r>
            <a:endParaRPr lang="de-CH" sz="2800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>
                <a:latin typeface="Custom_Constantia" panose="02030602050306030303" pitchFamily="18" charset="0"/>
              </a:rPr>
              <a:t>In einer beliebigen Klasse: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Im O-O Stil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	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und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>
                <a:solidFill>
                  <a:srgbClr val="3333FF"/>
                </a:solidFill>
                <a:latin typeface="Custom_Constantia" panose="02030602050306030303" pitchFamily="18" charset="0"/>
              </a:rPr>
              <a:t>d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do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end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762650"/>
            <a:ext cx="4659032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if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dirty="0" err="1">
                <a:solidFill>
                  <a:srgbClr val="002060"/>
                </a:solidFill>
                <a:latin typeface="Custom_Constantia" panose="02030602050306030303" pitchFamily="18" charset="0"/>
              </a:rPr>
              <a:t>Current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then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else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dirty="0" err="1">
                <a:solidFill>
                  <a:srgbClr val="002060"/>
                </a:solidFill>
                <a:latin typeface="Custom_Constantia" panose="02030602050306030303" pitchFamily="18" charset="0"/>
              </a:rPr>
              <a:t>Current</a:t>
            </a:r>
            <a:endParaRPr lang="de-CH" sz="2800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>
                <a:latin typeface="Custom_Constantia" panose="02030602050306030303" pitchFamily="18" charset="0"/>
              </a:rPr>
              <a:t>In einer Klasse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DATE</a:t>
            </a:r>
            <a:r>
              <a:rPr lang="de-CH" sz="16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latin typeface="Custom_Constantia" panose="02030602050306030303" pitchFamily="18" charset="0"/>
              </a:rPr>
              <a:t>: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In dieser (Doppel-)Lektion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100" dirty="0" smtClean="0">
                <a:solidFill>
                  <a:srgbClr val="3333FF"/>
                </a:solidFill>
              </a:rPr>
              <a:t>Der Begriff des Algorithmus</a:t>
            </a:r>
          </a:p>
          <a:p>
            <a:pPr marL="342900" indent="-342900" eaLnBrk="1" hangingPunct="1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100" dirty="0" smtClean="0">
                <a:solidFill>
                  <a:srgbClr val="3333FF"/>
                </a:solidFill>
              </a:rPr>
              <a:t>Grundlegende Kontrollstrukturen: Sequenz (</a:t>
            </a:r>
            <a:r>
              <a:rPr lang="de-CH" sz="2100" i="1" dirty="0" err="1" smtClean="0">
                <a:solidFill>
                  <a:srgbClr val="3333FF"/>
                </a:solidFill>
              </a:rPr>
              <a:t>sequence</a:t>
            </a:r>
            <a:r>
              <a:rPr lang="de-CH" sz="2100" dirty="0" smtClean="0">
                <a:solidFill>
                  <a:srgbClr val="3333FF"/>
                </a:solidFill>
              </a:rPr>
              <a:t>, </a:t>
            </a:r>
            <a:r>
              <a:rPr lang="de-CH" sz="2100" i="1" dirty="0" err="1" smtClean="0">
                <a:solidFill>
                  <a:srgbClr val="3333FF"/>
                </a:solidFill>
              </a:rPr>
              <a:t>compound</a:t>
            </a:r>
            <a:r>
              <a:rPr lang="de-CH" sz="2100" dirty="0" smtClean="0">
                <a:solidFill>
                  <a:srgbClr val="3333FF"/>
                </a:solidFill>
              </a:rPr>
              <a:t>), Konditional (</a:t>
            </a:r>
            <a:r>
              <a:rPr lang="de-CH" sz="2100" i="1" dirty="0" err="1" smtClean="0">
                <a:solidFill>
                  <a:srgbClr val="3333FF"/>
                </a:solidFill>
              </a:rPr>
              <a:t>conditional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sz="2100" dirty="0" smtClean="0">
                <a:solidFill>
                  <a:srgbClr val="3333FF"/>
                </a:solidFill>
              </a:rPr>
              <a:t>), Schleife (</a:t>
            </a:r>
            <a:r>
              <a:rPr lang="de-CH" sz="2100" i="1" dirty="0" err="1" smtClean="0">
                <a:solidFill>
                  <a:srgbClr val="3333FF"/>
                </a:solidFill>
              </a:rPr>
              <a:t>loop</a:t>
            </a:r>
            <a:r>
              <a:rPr lang="de-CH" sz="2100" dirty="0" smtClean="0">
                <a:solidFill>
                  <a:srgbClr val="3333FF"/>
                </a:solidFill>
              </a:rPr>
              <a:t>)</a:t>
            </a: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100" dirty="0" smtClean="0">
                <a:solidFill>
                  <a:srgbClr val="3333FF"/>
                </a:solidFill>
              </a:rPr>
              <a:t>Bedingungsinstruktionen: Der Konditional und seine Variante</a:t>
            </a:r>
          </a:p>
          <a:p>
            <a:pPr marL="342900" indent="-342900" eaLnBrk="1" hangingPunct="1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100" dirty="0" smtClean="0">
                <a:solidFill>
                  <a:srgbClr val="3333FF"/>
                </a:solidFill>
              </a:rPr>
              <a:t>Operationen wiederholen: Die Schleife</a:t>
            </a:r>
          </a:p>
          <a:p>
            <a:pPr marL="342900" indent="-342900" eaLnBrk="1" hangingPunct="1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100" dirty="0" smtClean="0">
                <a:solidFill>
                  <a:srgbClr val="3333FF"/>
                </a:solidFill>
              </a:rPr>
              <a:t>Schleifen als Annäherungsstrategie: Die Schleifeninvariante</a:t>
            </a:r>
          </a:p>
          <a:p>
            <a:pPr marL="342900" indent="-342900" eaLnBrk="1" hangingPunct="1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100" dirty="0" smtClean="0">
                <a:solidFill>
                  <a:srgbClr val="3333FF"/>
                </a:solidFill>
              </a:rPr>
              <a:t>Was braucht es, um sicherzustellen, dass eine Schleife terminiert?</a:t>
            </a:r>
          </a:p>
          <a:p>
            <a:pPr marL="342900" indent="-342900" eaLnBrk="1" hangingPunct="1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100" dirty="0" smtClean="0">
                <a:solidFill>
                  <a:srgbClr val="3333FF"/>
                </a:solidFill>
              </a:rPr>
              <a:t>Kontrollstrukturen auf einer tieferen Ebene:  “Goto” und Flussdiagramme (</a:t>
            </a:r>
            <a:r>
              <a:rPr lang="de-CH" sz="2100" dirty="0" err="1" smtClean="0">
                <a:solidFill>
                  <a:srgbClr val="3333FF"/>
                </a:solidFill>
              </a:rPr>
              <a:t>flowcharts</a:t>
            </a:r>
            <a:r>
              <a:rPr lang="de-CH" sz="2100" dirty="0" smtClean="0">
                <a:solidFill>
                  <a:srgbClr val="3333FF"/>
                </a:solidFill>
              </a:rPr>
              <a:t>); siehe Argument für die „Kontrollstrukturen der strukturierten Programmierung“</a:t>
            </a: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100" dirty="0" smtClean="0">
                <a:solidFill>
                  <a:srgbClr val="3333FF"/>
                </a:solidFill>
              </a:rPr>
              <a:t>Das </a:t>
            </a:r>
            <a:r>
              <a:rPr lang="de-CH" sz="2100" b="1" dirty="0" smtClean="0">
                <a:solidFill>
                  <a:srgbClr val="3333FF"/>
                </a:solidFill>
              </a:rPr>
              <a:t>Entscheidungsproblem </a:t>
            </a:r>
            <a:r>
              <a:rPr lang="de-CH" sz="2100" dirty="0" smtClean="0">
                <a:solidFill>
                  <a:srgbClr val="3333FF"/>
                </a:solidFill>
              </a:rPr>
              <a:t>und die </a:t>
            </a:r>
            <a:r>
              <a:rPr lang="de-CH" sz="2000" dirty="0" smtClean="0">
                <a:solidFill>
                  <a:srgbClr val="3333FF"/>
                </a:solidFill>
              </a:rPr>
              <a:t>Unentscheidbarkeit der Programm-Terminierung</a:t>
            </a:r>
            <a:endParaRPr lang="de-CH" sz="2100" b="1" dirty="0" smtClean="0">
              <a:solidFill>
                <a:srgbClr val="3333FF"/>
              </a:solidFill>
            </a:endParaRPr>
          </a:p>
          <a:p>
            <a:pPr marL="357188" indent="-357188"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sz="2100" dirty="0" smtClean="0"/>
          </a:p>
          <a:p>
            <a:pPr marL="357188" indent="-357188" eaLnBrk="1" hangingPunct="1">
              <a:spcBef>
                <a:spcPts val="0"/>
              </a:spcBef>
              <a:buClr>
                <a:srgbClr val="990000"/>
              </a:buClr>
              <a:buSzPct val="80000"/>
            </a:pPr>
            <a:r>
              <a:rPr lang="de-CH" sz="2100" dirty="0" smtClean="0">
                <a:solidFill>
                  <a:srgbClr val="990000"/>
                </a:solidFill>
              </a:rPr>
              <a:t>Bitte lesen Sie Kapitel 8  von </a:t>
            </a:r>
            <a:r>
              <a:rPr lang="de-CH" sz="2100" i="1" dirty="0" smtClean="0">
                <a:solidFill>
                  <a:srgbClr val="990000"/>
                </a:solidFill>
              </a:rPr>
              <a:t>Touch </a:t>
            </a:r>
            <a:r>
              <a:rPr lang="de-CH" sz="2100" i="1" dirty="0" err="1" smtClean="0">
                <a:solidFill>
                  <a:srgbClr val="990000"/>
                </a:solidFill>
              </a:rPr>
              <a:t>of</a:t>
            </a:r>
            <a:r>
              <a:rPr lang="de-CH" sz="2100" i="1" dirty="0" smtClean="0">
                <a:solidFill>
                  <a:srgbClr val="990000"/>
                </a:solidFill>
              </a:rPr>
              <a:t> Class</a:t>
            </a:r>
            <a:r>
              <a:rPr lang="de-CH" sz="2100" dirty="0" smtClean="0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3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2800" smtClean="0"/>
              <a:t>Der </a:t>
            </a:r>
            <a:r>
              <a:rPr lang="de-CH" smtClean="0"/>
              <a:t>Konditional als Technik zur Problemlösung</a:t>
            </a:r>
            <a:endParaRPr lang="de-CH" sz="2800" smtClean="0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 rot="-1301439">
            <a:off x="513658" y="1894819"/>
            <a:ext cx="5410200" cy="2438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2266258" y="2199619"/>
            <a:ext cx="2133600" cy="1676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428058" y="3495019"/>
            <a:ext cx="17195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dirty="0" smtClean="0">
                <a:latin typeface="Custom_Constantia" panose="02030602050306030303" pitchFamily="18" charset="0"/>
              </a:rPr>
              <a:t>Region 1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3637857" y="2352019"/>
            <a:ext cx="1699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dirty="0" smtClean="0">
                <a:latin typeface="Custom_Constantia" panose="02030602050306030303" pitchFamily="18" charset="0"/>
              </a:rPr>
              <a:t>Region 2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1596902" y="1084654"/>
            <a:ext cx="3112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dirty="0" smtClean="0">
                <a:latin typeface="Custom_Constantia" panose="02030602050306030303" pitchFamily="18" charset="0"/>
              </a:rPr>
              <a:t>PROBLEMRAUM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2024554" y="514181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Benutze Technik 1</a:t>
            </a:r>
            <a:endParaRPr lang="de-CH" sz="2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rot="-180000" flipV="1">
            <a:off x="1799675" y="4788945"/>
            <a:ext cx="45719" cy="98089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999593" y="2637709"/>
            <a:ext cx="2441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Benutze Technik 2</a:t>
            </a:r>
            <a:endParaRPr lang="de-CH" sz="2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rot="-60000" flipH="1" flipV="1">
            <a:off x="5597165" y="3056565"/>
            <a:ext cx="2562649" cy="4571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/>
      <p:bldP spid="20487" grpId="0"/>
      <p:bldP spid="20489" grpId="0"/>
      <p:bldP spid="20490" grpId="0" animBg="1"/>
      <p:bldP spid="20491" grpId="0"/>
      <p:bldP spid="204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Grundform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if </a:t>
            </a:r>
            <a:r>
              <a:rPr lang="de-CH" sz="2800" i="1" smtClean="0">
                <a:solidFill>
                  <a:srgbClr val="3333FF"/>
                </a:solidFill>
              </a:rPr>
              <a:t>Bedingung </a:t>
            </a:r>
            <a:r>
              <a:rPr lang="de-CH" sz="2800" b="1" smtClean="0">
                <a:solidFill>
                  <a:schemeClr val="accent2"/>
                </a:solidFill>
              </a:rPr>
              <a:t>then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/>
              <a:t>	</a:t>
            </a:r>
            <a:r>
              <a:rPr lang="de-CH" sz="2800" i="1" smtClean="0">
                <a:solidFill>
                  <a:srgbClr val="3333FF"/>
                </a:solidFill>
              </a:rPr>
              <a:t>Instruktionen</a:t>
            </a:r>
            <a:endParaRPr lang="de-CH" sz="2800" i="1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else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/>
              <a:t>	</a:t>
            </a:r>
            <a:r>
              <a:rPr lang="de-CH" sz="2800" i="1" smtClean="0">
                <a:solidFill>
                  <a:srgbClr val="3333FF"/>
                </a:solidFill>
              </a:rPr>
              <a:t>andere_Instruktionen</a:t>
            </a:r>
            <a:r>
              <a:rPr lang="de-CH" sz="2800" i="1" smtClean="0">
                <a:solidFill>
                  <a:schemeClr val="accent2"/>
                </a:solidFill>
              </a:rPr>
              <a:t>	</a:t>
            </a:r>
            <a:endParaRPr lang="de-CH" sz="280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end</a:t>
            </a:r>
            <a:endParaRPr lang="de-CH" sz="280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1296" y="4508388"/>
            <a:ext cx="3336403" cy="1040155"/>
          </a:xfrm>
          <a:prstGeom prst="roundRect">
            <a:avLst/>
          </a:prstGeom>
          <a:solidFill>
            <a:srgbClr val="FFCC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dirty="0" smtClean="0">
              <a:latin typeface="Custom_Constantia" panose="02030602050306030303" pitchFamily="18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Eine Variante des Konditionals</a:t>
            </a:r>
          </a:p>
        </p:txBody>
      </p:sp>
      <p:sp>
        <p:nvSpPr>
          <p:cNvPr id="523268" name="Rectangle 4"/>
          <p:cNvSpPr>
            <a:spLocks noGrp="1" noChangeArrowheads="1"/>
          </p:cNvSpPr>
          <p:nvPr>
            <p:ph idx="1"/>
          </p:nvPr>
        </p:nvSpPr>
        <p:spPr>
          <a:xfrm>
            <a:off x="249238" y="2694432"/>
            <a:ext cx="8594725" cy="38286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dirty="0" smtClean="0">
                <a:solidFill>
                  <a:schemeClr val="tx1"/>
                </a:solidFill>
              </a:rPr>
              <a:t>Ist semantisch äquivalent zu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</a:t>
            </a:r>
            <a:r>
              <a:rPr lang="de-CH" sz="2800" b="1" dirty="0" err="1" smtClean="0">
                <a:solidFill>
                  <a:schemeClr val="accent2"/>
                </a:solidFill>
              </a:rPr>
              <a:t>if</a:t>
            </a:r>
            <a:r>
              <a:rPr lang="de-CH" sz="2800" b="1" dirty="0" smtClean="0">
                <a:solidFill>
                  <a:schemeClr val="accent2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Bedingung </a:t>
            </a:r>
            <a:r>
              <a:rPr lang="de-CH" sz="2800" b="1" dirty="0" err="1" smtClean="0">
                <a:solidFill>
                  <a:schemeClr val="accent2"/>
                </a:solidFill>
              </a:rPr>
              <a:t>then</a:t>
            </a:r>
            <a:endParaRPr lang="de-CH" sz="2800" b="1" dirty="0" smtClean="0">
              <a:solidFill>
                <a:schemeClr val="accent2"/>
              </a:solidFill>
            </a:endParaRPr>
          </a:p>
          <a:p>
            <a:pPr indent="1346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Instruktionen</a:t>
            </a:r>
            <a:endParaRPr lang="de-CH" sz="2800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</a:t>
            </a:r>
            <a:r>
              <a:rPr lang="de-CH" sz="2800" b="1" dirty="0" err="1" smtClean="0">
                <a:solidFill>
                  <a:schemeClr val="accent2"/>
                </a:solidFill>
              </a:rPr>
              <a:t>else</a:t>
            </a:r>
            <a:endParaRPr lang="de-CH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end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146175" y="1046163"/>
            <a:ext cx="3319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if</a:t>
            </a:r>
            <a:r>
              <a:rPr lang="de-CH" sz="28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Bedingung </a:t>
            </a:r>
            <a:r>
              <a:rPr lang="de-CH" sz="28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then</a:t>
            </a:r>
            <a:endParaRPr lang="de-CH" sz="28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>
                <a:latin typeface="Custom_Constantia" panose="02030602050306030303" pitchFamily="18" charset="0"/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Instruktionen</a:t>
            </a:r>
            <a:endParaRPr lang="de-CH" sz="2800" i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  <a:endParaRPr lang="de-CH" sz="2800" b="1" dirty="0">
              <a:solidFill>
                <a:schemeClr val="accent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1090613" y="3454562"/>
            <a:ext cx="33670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684424" y="3162542"/>
            <a:ext cx="2574298" cy="751323"/>
          </a:xfrm>
          <a:prstGeom prst="wedgeRoundRectCallout">
            <a:avLst>
              <a:gd name="adj1" fmla="val -101106"/>
              <a:gd name="adj2" fmla="val 17681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latin typeface="Custom_Constantia" panose="02030602050306030303" pitchFamily="18" charset="0"/>
                <a:ea typeface="+mn-ea"/>
                <a:cs typeface="+mn-cs"/>
              </a:rPr>
              <a:t>Leere Klausel</a:t>
            </a:r>
            <a:endParaRPr lang="de-CH" sz="2400" kern="1200" dirty="0">
              <a:latin typeface="Custom_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23268" grpId="0" uiExpand="1" build="p"/>
      <p:bldP spid="523270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Früheres Beispiel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	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und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>
                <a:solidFill>
                  <a:srgbClr val="3333FF"/>
                </a:solidFill>
                <a:latin typeface="Custom_Constantia" panose="02030602050306030303" pitchFamily="18" charset="0"/>
              </a:rPr>
              <a:t>d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do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5448900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end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762651"/>
            <a:ext cx="4659032" cy="252844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if</a:t>
            </a:r>
            <a:r>
              <a:rPr lang="de-CH" sz="28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Custom_Constantia" panose="02030602050306030303" pitchFamily="18" charset="0"/>
              </a:rPr>
              <a:t>Current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then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else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dirty="0" err="1">
                <a:solidFill>
                  <a:srgbClr val="002060"/>
                </a:solidFill>
                <a:latin typeface="Custom_Constantia" panose="02030602050306030303" pitchFamily="18" charset="0"/>
              </a:rPr>
              <a:t>Current</a:t>
            </a:r>
            <a:endParaRPr lang="de-CH" sz="2800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Eine mögliche Variante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	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und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>
                <a:solidFill>
                  <a:srgbClr val="3333FF"/>
                </a:solidFill>
                <a:latin typeface="Custom_Constantia" panose="02030602050306030303" pitchFamily="18" charset="0"/>
              </a:rPr>
              <a:t>d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do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5617582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end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762651"/>
            <a:ext cx="4659032" cy="248041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dirty="0" err="1">
                <a:solidFill>
                  <a:srgbClr val="002060"/>
                </a:solidFill>
                <a:latin typeface="Custom_Constantia" panose="02030602050306030303" pitchFamily="18" charset="0"/>
              </a:rPr>
              <a:t>Current</a:t>
            </a:r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if</a:t>
            </a:r>
            <a:r>
              <a:rPr lang="de-CH" sz="28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d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Custom_Constantia" panose="02030602050306030303" pitchFamily="18" charset="0"/>
              </a:rPr>
              <a:t>Current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then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d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2" name="Rectangle 9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28" name="Rectangle 8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29" name="Text 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Custom_Constantia" panose="02030602050306030303" pitchFamily="18" charset="0"/>
              </a:rPr>
              <a:t>Featuredeklaration</a:t>
            </a: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30" name="Line 9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ln w="38100">
                <a:solidFill>
                  <a:srgbClr val="000000"/>
                </a:solidFill>
              </a:ln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22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0916" y="1403483"/>
            <a:ext cx="1394543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23" name="Rectangle 8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24" name="Text Box 8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2019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Custom_Constantia" panose="02030602050306030303" pitchFamily="18" charset="0"/>
              </a:rPr>
              <a:t>Klassennamen</a:t>
            </a: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25" name="Line 8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133088" y="1147011"/>
            <a:ext cx="966056" cy="59504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17" name="Rectangle 7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19" name="Text Box 7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Custom_Constantia" panose="02030602050306030303" pitchFamily="18" charset="0"/>
              </a:rPr>
              <a:t>Kommentar</a:t>
            </a: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20" name="Line 8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485560" y="2727157"/>
            <a:ext cx="1444628" cy="33146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10" name="Rectangle 7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12" name="Text Box 7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Custom_Constantia" panose="02030602050306030303" pitchFamily="18" charset="0"/>
              </a:rPr>
              <a:t>Featurerumpf</a:t>
            </a: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92" name="Rectangle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CC66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94" name="Rectangle 5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CC66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07" name="Line 6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84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17417" y="4750672"/>
            <a:ext cx="1129688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83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99245" y="4740134"/>
            <a:ext cx="166226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82" name="Rectangle 4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10799" y="4010733"/>
            <a:ext cx="1244427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81" name="Rectangle 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12358" y="4021243"/>
            <a:ext cx="1752818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85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86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738494" y="3457073"/>
            <a:ext cx="1654285" cy="1293598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488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Custom_Constantia" panose="02030602050306030303" pitchFamily="18" charset="0"/>
              </a:rPr>
              <a:t>Featurenamen</a:t>
            </a:r>
            <a:endParaRPr lang="en-US" dirty="0">
              <a:solidFill>
                <a:srgbClr val="FFFF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74832" name="Rectangle 4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b="1" dirty="0">
                <a:solidFill>
                  <a:srgbClr val="00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rgbClr val="0000FF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rgbClr val="0099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CC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003399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CC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rgbClr val="33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rgbClr val="33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003399"/>
              </a:solidFill>
              <a:latin typeface="Custom_Constantia" panose="02030602050306030303" pitchFamily="18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3399"/>
                </a:solidFill>
                <a:latin typeface="Custom_Constantia" panose="02030602050306030303" pitchFamily="18" charset="0"/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41" name="Line 8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458333" y="1106905"/>
            <a:ext cx="2632787" cy="296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06" name="Text Box 6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Custom_Constantia" panose="02030602050306030303" pitchFamily="18" charset="0"/>
              </a:rPr>
              <a:t>Instruktionen</a:t>
            </a:r>
            <a:endParaRPr lang="en-US" dirty="0">
              <a:solidFill>
                <a:srgbClr val="FFFF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11" name="Line 7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6399418" y="5147692"/>
            <a:ext cx="964418" cy="423157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7508" name="Line 6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5363" y="6450976"/>
            <a:ext cx="2793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Custom_Constantia" panose="02030602050306030303" pitchFamily="18" charset="0"/>
              </a:rPr>
              <a:t>*</a:t>
            </a:r>
            <a:r>
              <a:rPr lang="en-US" dirty="0" err="1" smtClean="0">
                <a:latin typeface="Custom_Constantia" panose="02030602050306030303" pitchFamily="18" charset="0"/>
              </a:rPr>
              <a:t>Engl</a:t>
            </a:r>
            <a:r>
              <a:rPr lang="en-US" dirty="0" smtClean="0">
                <a:latin typeface="Custom_Constantia" panose="02030602050306030303" pitchFamily="18" charset="0"/>
              </a:rPr>
              <a:t>: </a:t>
            </a:r>
            <a:r>
              <a:rPr lang="en-US" i="1" dirty="0" smtClean="0">
                <a:latin typeface="Custom_Constantia" panose="02030602050306030303" pitchFamily="18" charset="0"/>
              </a:rPr>
              <a:t>Embedding</a:t>
            </a:r>
            <a:endParaRPr lang="en-US" i="1" dirty="0">
              <a:latin typeface="Custom_Constantia" panose="02030602050306030303" pitchFamily="18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249238" y="115888"/>
            <a:ext cx="7942262" cy="4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i="0" baseline="0">
                <a:solidFill>
                  <a:srgbClr val="006699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de-CH" kern="0" dirty="0">
                <a:latin typeface="Custom_Constantia" panose="02030602050306030303" pitchFamily="18" charset="0"/>
              </a:rPr>
              <a:t>Erinnerung: Verschachtelung* (von Lektion 3)</a:t>
            </a:r>
            <a:endParaRPr lang="de-CH" kern="0" dirty="0" smtClean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9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Verschachtelung von bedingten Instruktionen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878114"/>
            <a:ext cx="8594725" cy="59798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err="1" smtClean="0">
                <a:solidFill>
                  <a:srgbClr val="0000FF"/>
                </a:solidFill>
              </a:rPr>
              <a:t>if</a:t>
            </a:r>
            <a:r>
              <a:rPr lang="de-CH" sz="3200" b="1" dirty="0" smtClean="0">
                <a:solidFill>
                  <a:srgbClr val="0000FF"/>
                </a:solidFill>
              </a:rPr>
              <a:t> </a:t>
            </a:r>
            <a:r>
              <a:rPr lang="de-CH" sz="3200" i="1" dirty="0" smtClean="0">
                <a:solidFill>
                  <a:srgbClr val="0000FF"/>
                </a:solidFill>
              </a:rPr>
              <a:t>Bedingung</a:t>
            </a:r>
            <a:r>
              <a:rPr lang="de-CH" sz="3200" b="1" baseline="-25000" dirty="0" smtClean="0">
                <a:solidFill>
                  <a:srgbClr val="0000FF"/>
                </a:solidFill>
              </a:rPr>
              <a:t>1</a:t>
            </a:r>
            <a:r>
              <a:rPr lang="de-CH" sz="3200" i="1" dirty="0" smtClean="0">
                <a:solidFill>
                  <a:srgbClr val="0000FF"/>
                </a:solidFill>
              </a:rPr>
              <a:t> </a:t>
            </a:r>
            <a:r>
              <a:rPr lang="de-CH" sz="3200" b="1" dirty="0" err="1" smtClean="0">
                <a:solidFill>
                  <a:srgbClr val="0000FF"/>
                </a:solidFill>
              </a:rPr>
              <a:t>then</a:t>
            </a: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smtClean="0">
                <a:solidFill>
                  <a:srgbClr val="0000FF"/>
                </a:solidFill>
              </a:rPr>
              <a:t>	</a:t>
            </a:r>
            <a:r>
              <a:rPr lang="de-CH" sz="3200" i="1" dirty="0" smtClean="0">
                <a:solidFill>
                  <a:srgbClr val="0000FF"/>
                </a:solidFill>
              </a:rPr>
              <a:t>Instruktionen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3200" b="1" baseline="-25000" dirty="0" smtClean="0">
                <a:solidFill>
                  <a:srgbClr val="0000FF"/>
                </a:solidFill>
              </a:rPr>
              <a:t>1</a:t>
            </a:r>
            <a:endParaRPr lang="de-CH" sz="3200" b="1" i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err="1" smtClean="0">
                <a:solidFill>
                  <a:srgbClr val="0000FF"/>
                </a:solidFill>
              </a:rPr>
              <a:t>else</a:t>
            </a: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smtClean="0">
                <a:solidFill>
                  <a:srgbClr val="0000FF"/>
                </a:solidFill>
              </a:rPr>
              <a:t/>
            </a:r>
            <a:br>
              <a:rPr lang="de-CH" sz="3200" b="1" dirty="0" smtClean="0">
                <a:solidFill>
                  <a:srgbClr val="0000FF"/>
                </a:solidFill>
              </a:rPr>
            </a:br>
            <a:r>
              <a:rPr lang="de-CH" sz="3200" b="1" dirty="0" smtClean="0">
                <a:solidFill>
                  <a:srgbClr val="0000FF"/>
                </a:solidFill>
              </a:rPr>
              <a:t>end</a:t>
            </a:r>
            <a:endParaRPr lang="de-CH" sz="3200" dirty="0" smtClean="0">
              <a:solidFill>
                <a:srgbClr val="0000FF"/>
              </a:solidFill>
            </a:endParaRP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1536700" y="2660650"/>
            <a:ext cx="4167188" cy="36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err="1" smtClean="0">
                <a:solidFill>
                  <a:srgbClr val="006600"/>
                </a:solidFill>
                <a:latin typeface="Custom_Constantia" panose="02030602050306030303" pitchFamily="18" charset="0"/>
              </a:rPr>
              <a:t>if</a:t>
            </a:r>
            <a:r>
              <a:rPr lang="de-CH" sz="2400" b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Bedingung</a:t>
            </a:r>
            <a:r>
              <a:rPr lang="de-CH" sz="2400" baseline="-250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2</a:t>
            </a:r>
            <a:r>
              <a:rPr lang="de-CH" sz="2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 </a:t>
            </a:r>
            <a:r>
              <a:rPr lang="de-CH" sz="2400" b="1" dirty="0" err="1" smtClean="0">
                <a:solidFill>
                  <a:srgbClr val="006600"/>
                </a:solidFill>
                <a:latin typeface="Custom_Constantia" panose="02030602050306030303" pitchFamily="18" charset="0"/>
              </a:rPr>
              <a:t>then</a:t>
            </a: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	</a:t>
            </a:r>
            <a:r>
              <a:rPr lang="de-CH" sz="2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Instruktionen</a:t>
            </a:r>
            <a:r>
              <a:rPr lang="de-CH" sz="1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baseline="-250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2</a:t>
            </a:r>
            <a:endParaRPr lang="de-CH" sz="2800" b="1" i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err="1" smtClean="0">
                <a:solidFill>
                  <a:srgbClr val="006600"/>
                </a:solidFill>
                <a:latin typeface="Custom_Constantia" panose="02030602050306030303" pitchFamily="18" charset="0"/>
              </a:rPr>
              <a:t>else</a:t>
            </a: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end</a:t>
            </a:r>
            <a:r>
              <a:rPr lang="de-CH" sz="2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 	</a:t>
            </a:r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2489200" y="3802063"/>
            <a:ext cx="31162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if</a:t>
            </a:r>
            <a:r>
              <a:rPr lang="de-CH" sz="1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18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Bedingung</a:t>
            </a:r>
            <a:r>
              <a:rPr lang="de-CH" sz="1600" b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  <a:r>
              <a:rPr lang="de-CH" sz="18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1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then</a:t>
            </a:r>
            <a:endParaRPr lang="de-CH" sz="1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</a:t>
            </a:r>
            <a:r>
              <a:rPr lang="de-CH" sz="18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Instruktionen</a:t>
            </a:r>
            <a:r>
              <a:rPr lang="de-CH" sz="12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1800" b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else</a:t>
            </a:r>
            <a:endParaRPr lang="de-CH" sz="1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1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1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end</a:t>
            </a:r>
            <a:endParaRPr lang="de-CH" sz="1800" b="1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4114939" y="5327226"/>
            <a:ext cx="730446" cy="28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CH" sz="2800" b="1" dirty="0" smtClean="0">
                <a:solidFill>
                  <a:srgbClr val="996633"/>
                </a:solidFill>
                <a:latin typeface="Custom_Constantia" panose="02030602050306030303" pitchFamily="18" charset="0"/>
              </a:rPr>
              <a:t>...</a:t>
            </a:r>
            <a:endParaRPr lang="de-CH" sz="2800" b="1" dirty="0">
              <a:solidFill>
                <a:srgbClr val="996633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0020" y="4746315"/>
            <a:ext cx="3023908" cy="10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err="1" smtClean="0">
                <a:latin typeface="Custom_Constantia" panose="02030602050306030303" pitchFamily="18" charset="0"/>
              </a:rPr>
              <a:t>if</a:t>
            </a:r>
            <a:r>
              <a:rPr lang="de-CH" sz="1600" b="1" dirty="0" smtClean="0">
                <a:latin typeface="Custom_Constantia" panose="02030602050306030303" pitchFamily="18" charset="0"/>
              </a:rPr>
              <a:t> </a:t>
            </a:r>
            <a:r>
              <a:rPr lang="de-CH" sz="1600" i="1" dirty="0" smtClean="0">
                <a:latin typeface="Custom_Constantia" panose="02030602050306030303" pitchFamily="18" charset="0"/>
              </a:rPr>
              <a:t>Bedingung</a:t>
            </a:r>
            <a:r>
              <a:rPr lang="de-CH" sz="1400" b="1" baseline="-25000" dirty="0" smtClean="0">
                <a:latin typeface="Custom_Constantia" panose="02030602050306030303" pitchFamily="18" charset="0"/>
              </a:rPr>
              <a:t>4</a:t>
            </a:r>
            <a:r>
              <a:rPr lang="de-CH" sz="1600" i="1" dirty="0" smtClean="0">
                <a:latin typeface="Custom_Constantia" panose="02030602050306030303" pitchFamily="18" charset="0"/>
              </a:rPr>
              <a:t> </a:t>
            </a:r>
            <a:r>
              <a:rPr lang="de-CH" sz="1600" b="1" dirty="0" err="1" smtClean="0">
                <a:latin typeface="Custom_Constantia" panose="02030602050306030303" pitchFamily="18" charset="0"/>
              </a:rPr>
              <a:t>then</a:t>
            </a:r>
            <a:endParaRPr lang="de-CH" sz="1600" b="1" dirty="0" smtClean="0">
              <a:latin typeface="Custom_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smtClean="0">
                <a:latin typeface="Custom_Constantia" panose="02030602050306030303" pitchFamily="18" charset="0"/>
              </a:rPr>
              <a:t>	</a:t>
            </a:r>
            <a:r>
              <a:rPr lang="de-CH" sz="1600" i="1" dirty="0" smtClean="0">
                <a:latin typeface="Custom_Constantia" panose="02030602050306030303" pitchFamily="18" charset="0"/>
              </a:rPr>
              <a:t>Instruktionen </a:t>
            </a:r>
            <a:r>
              <a:rPr lang="de-CH" sz="1600" b="1" baseline="-25000" dirty="0" smtClean="0">
                <a:latin typeface="Custom_Constantia" panose="02030602050306030303" pitchFamily="18" charset="0"/>
              </a:rPr>
              <a:t>4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err="1" smtClean="0">
                <a:latin typeface="Custom_Constantia" panose="02030602050306030303" pitchFamily="18" charset="0"/>
              </a:rPr>
              <a:t>else</a:t>
            </a:r>
            <a:r>
              <a:rPr lang="de-CH" sz="1600" b="1" dirty="0" smtClean="0">
                <a:latin typeface="Custom_Constantia" panose="02030602050306030303" pitchFamily="18" charset="0"/>
              </a:rPr>
              <a:t/>
            </a:r>
            <a:br>
              <a:rPr lang="de-CH" sz="1600" b="1" dirty="0" smtClean="0">
                <a:latin typeface="Custom_Constantia" panose="02030602050306030303" pitchFamily="18" charset="0"/>
              </a:rPr>
            </a:br>
            <a:endParaRPr lang="de-CH" sz="1600" b="1" dirty="0" smtClean="0">
              <a:latin typeface="Custom_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smtClean="0">
                <a:latin typeface="Custom_Constantia" panose="02030602050306030303" pitchFamily="18" charset="0"/>
              </a:rPr>
              <a:t>end</a:t>
            </a:r>
            <a:endParaRPr lang="de-CH" sz="1600" b="1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1" grpId="0"/>
      <p:bldP spid="423942" grpId="0"/>
      <p:bldP spid="42394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Eine verschachtelte Struktur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17" y="877888"/>
            <a:ext cx="8473822" cy="56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Eine Kamm-ähnliche Struktur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1" y="1143000"/>
            <a:ext cx="2070100" cy="45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Verschachtelung von bedingten Instruktionen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err="1" smtClean="0">
                <a:solidFill>
                  <a:srgbClr val="0000FF"/>
                </a:solidFill>
              </a:rPr>
              <a:t>if</a:t>
            </a:r>
            <a:r>
              <a:rPr lang="de-CH" sz="3200" b="1" dirty="0" smtClean="0">
                <a:solidFill>
                  <a:srgbClr val="0000FF"/>
                </a:solidFill>
              </a:rPr>
              <a:t> </a:t>
            </a:r>
            <a:r>
              <a:rPr lang="de-CH" sz="3200" i="1" dirty="0" smtClean="0">
                <a:solidFill>
                  <a:srgbClr val="0000FF"/>
                </a:solidFill>
              </a:rPr>
              <a:t>Bedingung</a:t>
            </a:r>
            <a:r>
              <a:rPr lang="de-CH" sz="3200" b="1" baseline="-25000" dirty="0" smtClean="0">
                <a:solidFill>
                  <a:srgbClr val="0000FF"/>
                </a:solidFill>
              </a:rPr>
              <a:t>1</a:t>
            </a:r>
            <a:r>
              <a:rPr lang="de-CH" sz="3200" i="1" dirty="0" smtClean="0">
                <a:solidFill>
                  <a:srgbClr val="0000FF"/>
                </a:solidFill>
              </a:rPr>
              <a:t> </a:t>
            </a:r>
            <a:r>
              <a:rPr lang="de-CH" sz="3200" b="1" dirty="0" err="1" smtClean="0">
                <a:solidFill>
                  <a:srgbClr val="0000FF"/>
                </a:solidFill>
              </a:rPr>
              <a:t>then</a:t>
            </a: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smtClean="0">
                <a:solidFill>
                  <a:srgbClr val="0000FF"/>
                </a:solidFill>
              </a:rPr>
              <a:t>	</a:t>
            </a:r>
            <a:r>
              <a:rPr lang="de-CH" sz="3200" i="1" dirty="0" smtClean="0">
                <a:solidFill>
                  <a:srgbClr val="0000FF"/>
                </a:solidFill>
              </a:rPr>
              <a:t>Instruktionen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3200" b="1" baseline="-25000" dirty="0" smtClean="0">
                <a:solidFill>
                  <a:srgbClr val="0000FF"/>
                </a:solidFill>
              </a:rPr>
              <a:t>1</a:t>
            </a:r>
            <a:endParaRPr lang="de-CH" sz="3200" b="1" i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err="1" smtClean="0">
                <a:solidFill>
                  <a:srgbClr val="0000FF"/>
                </a:solidFill>
              </a:rPr>
              <a:t>else</a:t>
            </a: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smtClean="0">
                <a:solidFill>
                  <a:srgbClr val="0000FF"/>
                </a:solidFill>
              </a:rPr>
              <a:t/>
            </a:r>
            <a:br>
              <a:rPr lang="de-CH" sz="3200" b="1" dirty="0" smtClean="0">
                <a:solidFill>
                  <a:srgbClr val="0000FF"/>
                </a:solidFill>
              </a:rPr>
            </a:br>
            <a:r>
              <a:rPr lang="de-CH" sz="3200" b="1" dirty="0" smtClean="0">
                <a:solidFill>
                  <a:srgbClr val="0000FF"/>
                </a:solidFill>
              </a:rPr>
              <a:t>end</a:t>
            </a:r>
            <a:endParaRPr lang="de-CH" sz="3200" dirty="0" smtClean="0">
              <a:solidFill>
                <a:srgbClr val="0000FF"/>
              </a:solidFill>
            </a:endParaRP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1536700" y="2210950"/>
            <a:ext cx="4167188" cy="36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err="1" smtClean="0">
                <a:solidFill>
                  <a:srgbClr val="006600"/>
                </a:solidFill>
                <a:latin typeface="Custom_Constantia" panose="02030602050306030303" pitchFamily="18" charset="0"/>
              </a:rPr>
              <a:t>if</a:t>
            </a:r>
            <a:r>
              <a:rPr lang="de-CH" sz="2400" b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Bedingung</a:t>
            </a:r>
            <a:r>
              <a:rPr lang="de-CH" sz="2400" baseline="-250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2</a:t>
            </a:r>
            <a:r>
              <a:rPr lang="de-CH" sz="2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 </a:t>
            </a:r>
            <a:r>
              <a:rPr lang="de-CH" sz="2400" b="1" dirty="0" err="1" smtClean="0">
                <a:solidFill>
                  <a:srgbClr val="006600"/>
                </a:solidFill>
                <a:latin typeface="Custom_Constantia" panose="02030602050306030303" pitchFamily="18" charset="0"/>
              </a:rPr>
              <a:t>then</a:t>
            </a: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	</a:t>
            </a:r>
            <a:r>
              <a:rPr lang="de-CH" sz="2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Instruktionen</a:t>
            </a:r>
            <a:r>
              <a:rPr lang="de-CH" sz="1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1" baseline="-250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2</a:t>
            </a:r>
            <a:endParaRPr lang="de-CH" sz="2800" b="1" i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err="1" smtClean="0">
                <a:solidFill>
                  <a:srgbClr val="006600"/>
                </a:solidFill>
                <a:latin typeface="Custom_Constantia" panose="02030602050306030303" pitchFamily="18" charset="0"/>
              </a:rPr>
              <a:t>else</a:t>
            </a: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end</a:t>
            </a:r>
            <a:r>
              <a:rPr lang="de-CH" sz="2400" i="1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 	</a:t>
            </a:r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2489200" y="3367353"/>
            <a:ext cx="31162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if</a:t>
            </a:r>
            <a:r>
              <a:rPr lang="de-CH" sz="1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18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Bedingung</a:t>
            </a:r>
            <a:r>
              <a:rPr lang="de-CH" sz="1600" b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  <a:r>
              <a:rPr lang="de-CH" sz="18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1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then</a:t>
            </a:r>
            <a:endParaRPr lang="de-CH" sz="1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</a:t>
            </a:r>
            <a:r>
              <a:rPr lang="de-CH" sz="18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Instruktionen</a:t>
            </a:r>
            <a:r>
              <a:rPr lang="de-CH" sz="12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1800" b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else</a:t>
            </a:r>
            <a:endParaRPr lang="de-CH" sz="1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1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1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end</a:t>
            </a:r>
            <a:endParaRPr lang="de-CH" sz="1800" b="1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4114939" y="4892516"/>
            <a:ext cx="730446" cy="28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CH" sz="2800" b="1" dirty="0" smtClean="0">
                <a:solidFill>
                  <a:srgbClr val="996633"/>
                </a:solidFill>
                <a:latin typeface="Custom_Constantia" panose="02030602050306030303" pitchFamily="18" charset="0"/>
              </a:rPr>
              <a:t>...</a:t>
            </a:r>
            <a:endParaRPr lang="de-CH" sz="2800" b="1" dirty="0">
              <a:solidFill>
                <a:srgbClr val="996633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0020" y="4311605"/>
            <a:ext cx="3023908" cy="10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err="1" smtClean="0">
                <a:latin typeface="Custom_Constantia" panose="02030602050306030303" pitchFamily="18" charset="0"/>
              </a:rPr>
              <a:t>if</a:t>
            </a:r>
            <a:r>
              <a:rPr lang="de-CH" sz="1600" b="1" dirty="0" smtClean="0">
                <a:latin typeface="Custom_Constantia" panose="02030602050306030303" pitchFamily="18" charset="0"/>
              </a:rPr>
              <a:t> </a:t>
            </a:r>
            <a:r>
              <a:rPr lang="de-CH" sz="1600" i="1" dirty="0" smtClean="0">
                <a:latin typeface="Custom_Constantia" panose="02030602050306030303" pitchFamily="18" charset="0"/>
              </a:rPr>
              <a:t>Bedingung</a:t>
            </a:r>
            <a:r>
              <a:rPr lang="de-CH" sz="1400" b="1" baseline="-25000" dirty="0" smtClean="0">
                <a:latin typeface="Custom_Constantia" panose="02030602050306030303" pitchFamily="18" charset="0"/>
              </a:rPr>
              <a:t>4</a:t>
            </a:r>
            <a:r>
              <a:rPr lang="de-CH" sz="1600" i="1" dirty="0" smtClean="0">
                <a:latin typeface="Custom_Constantia" panose="02030602050306030303" pitchFamily="18" charset="0"/>
              </a:rPr>
              <a:t> </a:t>
            </a:r>
            <a:r>
              <a:rPr lang="de-CH" sz="1600" b="1" dirty="0" err="1" smtClean="0">
                <a:latin typeface="Custom_Constantia" panose="02030602050306030303" pitchFamily="18" charset="0"/>
              </a:rPr>
              <a:t>then</a:t>
            </a:r>
            <a:endParaRPr lang="de-CH" sz="1600" b="1" dirty="0" smtClean="0">
              <a:latin typeface="Custom_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smtClean="0">
                <a:latin typeface="Custom_Constantia" panose="02030602050306030303" pitchFamily="18" charset="0"/>
              </a:rPr>
              <a:t>	</a:t>
            </a:r>
            <a:r>
              <a:rPr lang="de-CH" sz="1600" i="1" dirty="0" smtClean="0">
                <a:latin typeface="Custom_Constantia" panose="02030602050306030303" pitchFamily="18" charset="0"/>
              </a:rPr>
              <a:t>Instruktionen </a:t>
            </a:r>
            <a:r>
              <a:rPr lang="de-CH" sz="1600" b="1" baseline="-25000" dirty="0" smtClean="0">
                <a:latin typeface="Custom_Constantia" panose="02030602050306030303" pitchFamily="18" charset="0"/>
              </a:rPr>
              <a:t>4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err="1" smtClean="0">
                <a:latin typeface="Custom_Constantia" panose="02030602050306030303" pitchFamily="18" charset="0"/>
              </a:rPr>
              <a:t>else</a:t>
            </a:r>
            <a:r>
              <a:rPr lang="de-CH" sz="1600" b="1" dirty="0" smtClean="0">
                <a:latin typeface="Custom_Constantia" panose="02030602050306030303" pitchFamily="18" charset="0"/>
              </a:rPr>
              <a:t/>
            </a:r>
            <a:br>
              <a:rPr lang="de-CH" sz="1600" b="1" dirty="0" smtClean="0">
                <a:latin typeface="Custom_Constantia" panose="02030602050306030303" pitchFamily="18" charset="0"/>
              </a:rPr>
            </a:br>
            <a:endParaRPr lang="de-CH" sz="1600" b="1" dirty="0" smtClean="0">
              <a:latin typeface="Custom_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smtClean="0">
                <a:latin typeface="Custom_Constantia" panose="02030602050306030303" pitchFamily="18" charset="0"/>
              </a:rPr>
              <a:t>end</a:t>
            </a:r>
            <a:endParaRPr lang="de-CH" sz="1600" b="1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762000"/>
            <a:ext cx="8579969" cy="6008914"/>
          </a:xfrm>
        </p:spPr>
        <p:txBody>
          <a:bodyPr/>
          <a:lstStyle/>
          <a:p>
            <a:r>
              <a:rPr lang="de-CH" sz="2000" dirty="0" smtClean="0"/>
              <a:t>Ihre Chefin </a:t>
            </a:r>
            <a:r>
              <a:rPr lang="de-CH" sz="2000" dirty="0"/>
              <a:t>gibt Ihnen den </a:t>
            </a:r>
            <a:r>
              <a:rPr lang="de-CH" sz="2000" dirty="0" smtClean="0"/>
              <a:t>Quellcode </a:t>
            </a:r>
            <a:r>
              <a:rPr lang="de-CH" sz="2000" dirty="0"/>
              <a:t>eines </a:t>
            </a:r>
            <a:r>
              <a:rPr lang="de-CH" sz="2000" dirty="0" smtClean="0"/>
              <a:t>C-Compiler</a:t>
            </a:r>
            <a:endParaRPr lang="en-US" sz="2000" dirty="0"/>
          </a:p>
          <a:p>
            <a:pPr lvl="1"/>
            <a:r>
              <a:rPr lang="de-CH" sz="2000" dirty="0" smtClean="0"/>
              <a:t>Beachten Sie</a:t>
            </a:r>
            <a:r>
              <a:rPr lang="de-CH" sz="2000" dirty="0"/>
              <a:t>, dass der Compiler mehr als ein Übersetzer in Maschinencode ist. Er ist auch ein “Prüfer” (</a:t>
            </a:r>
            <a:r>
              <a:rPr lang="de-CH" sz="2000" dirty="0" err="1"/>
              <a:t>verifier</a:t>
            </a:r>
            <a:r>
              <a:rPr lang="de-CH" sz="2000" dirty="0"/>
              <a:t>)</a:t>
            </a:r>
            <a:endParaRPr lang="en-US" sz="2000" dirty="0"/>
          </a:p>
          <a:p>
            <a:pPr lvl="1"/>
            <a:r>
              <a:rPr lang="de-CH" sz="2000" dirty="0"/>
              <a:t> Er prüft viele Eigenschaften, z.B. Typ-Eigenschaften, und  weist Programme ab, wenn sie diese Eigenschaften nicht erfüllen.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de-CH" sz="2000" dirty="0" smtClean="0"/>
              <a:t>Ihre Chefin </a:t>
            </a:r>
            <a:r>
              <a:rPr lang="de-CH" sz="2000" dirty="0"/>
              <a:t>verlangt, dass Sie neue solche Überprüfungen </a:t>
            </a:r>
            <a:r>
              <a:rPr lang="de-CH" sz="2000" dirty="0" smtClean="0"/>
              <a:t>hinzufügen</a:t>
            </a:r>
            <a:r>
              <a:rPr lang="de-CH" sz="2000" dirty="0"/>
              <a:t>; spezifisch will sie, dass der Compiler </a:t>
            </a:r>
            <a:r>
              <a:rPr lang="de-CH" sz="2000" dirty="0" smtClean="0"/>
              <a:t>analysiert, </a:t>
            </a:r>
            <a:r>
              <a:rPr lang="de-CH" sz="2000" dirty="0"/>
              <a:t>ob das Programm zur Laufzeit immer </a:t>
            </a:r>
            <a:r>
              <a:rPr lang="de-CH" sz="2000" dirty="0" smtClean="0"/>
              <a:t>terminiert</a:t>
            </a:r>
            <a:endParaRPr lang="en-US" sz="2000" dirty="0"/>
          </a:p>
          <a:p>
            <a:r>
              <a:rPr lang="de-CH" sz="2000" dirty="0"/>
              <a:t>Ihre Antwort:</a:t>
            </a:r>
            <a:endParaRPr lang="en-US" sz="2000" dirty="0"/>
          </a:p>
          <a:p>
            <a:pPr lvl="1"/>
            <a:r>
              <a:rPr lang="de-CH" sz="2000" dirty="0"/>
              <a:t>1. Ja, sehr einfach, das kann ich schaffen.</a:t>
            </a:r>
            <a:endParaRPr lang="en-US" sz="2000" dirty="0"/>
          </a:p>
          <a:p>
            <a:pPr lvl="1"/>
            <a:r>
              <a:rPr lang="de-CH" sz="2000" dirty="0"/>
              <a:t>2. Ich kann es tun, </a:t>
            </a:r>
            <a:r>
              <a:rPr lang="de-CH" sz="2000" dirty="0" smtClean="0"/>
              <a:t>es wird aber </a:t>
            </a:r>
            <a:r>
              <a:rPr lang="de-CH" sz="2000" dirty="0"/>
              <a:t>schwer, ich brauche mehrere Wochen oder möglicherweise ein paar </a:t>
            </a:r>
            <a:r>
              <a:rPr lang="de-CH" sz="2000" dirty="0" smtClean="0"/>
              <a:t>Monate.</a:t>
            </a:r>
            <a:endParaRPr lang="en-US" sz="2000" dirty="0"/>
          </a:p>
          <a:p>
            <a:pPr lvl="1"/>
            <a:r>
              <a:rPr lang="de-CH" sz="2000" dirty="0"/>
              <a:t>3. Es ist nicht möglich für C, </a:t>
            </a:r>
            <a:r>
              <a:rPr lang="de-CH" sz="2000" dirty="0" smtClean="0"/>
              <a:t>es wäre jedoch </a:t>
            </a:r>
            <a:r>
              <a:rPr lang="de-CH" sz="2000" dirty="0"/>
              <a:t>möglich für Java.</a:t>
            </a:r>
            <a:endParaRPr lang="en-US" sz="2000" dirty="0"/>
          </a:p>
          <a:p>
            <a:pPr lvl="1"/>
            <a:r>
              <a:rPr lang="de-CH" sz="2000" dirty="0"/>
              <a:t>4. </a:t>
            </a:r>
            <a:r>
              <a:rPr lang="de-CH" sz="2000" dirty="0" smtClean="0"/>
              <a:t>Es </a:t>
            </a:r>
            <a:r>
              <a:rPr lang="de-CH" sz="2000" dirty="0"/>
              <a:t>ist nicht möglich für C, </a:t>
            </a:r>
            <a:r>
              <a:rPr lang="de-CH" sz="2000" dirty="0" smtClean="0"/>
              <a:t>es wäre jedoch </a:t>
            </a:r>
            <a:r>
              <a:rPr lang="de-CH" sz="2000" dirty="0"/>
              <a:t>möglich für Eiffel.</a:t>
            </a:r>
            <a:endParaRPr lang="en-US" sz="2000" dirty="0"/>
          </a:p>
          <a:p>
            <a:pPr lvl="1"/>
            <a:r>
              <a:rPr lang="de-CH" sz="2000" dirty="0"/>
              <a:t>5. Sorry, Chef, ich kann nicht helfen.</a:t>
            </a:r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Kamm-ähnlicher Konditional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0000FF"/>
                </a:solidFill>
              </a:rPr>
              <a:t>if</a:t>
            </a:r>
            <a:r>
              <a:rPr lang="de-CH" b="1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Bedingung</a:t>
            </a:r>
            <a:r>
              <a:rPr lang="de-CH" baseline="-25000" dirty="0" smtClean="0">
                <a:solidFill>
                  <a:srgbClr val="0000FF"/>
                </a:solidFill>
              </a:rPr>
              <a:t>1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b="1" dirty="0" err="1" smtClean="0">
                <a:solidFill>
                  <a:srgbClr val="0000FF"/>
                </a:solidFill>
              </a:rPr>
              <a:t>then</a:t>
            </a:r>
            <a:endParaRPr lang="de-CH" b="1" dirty="0" smtClean="0">
              <a:solidFill>
                <a:srgbClr val="0000FF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Instruktionen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b="1" baseline="-25000" dirty="0" smtClean="0">
                <a:solidFill>
                  <a:srgbClr val="0000FF"/>
                </a:solidFill>
              </a:rPr>
              <a:t>1</a:t>
            </a:r>
            <a:endParaRPr lang="de-CH" b="1" i="1" dirty="0" smtClean="0">
              <a:solidFill>
                <a:srgbClr val="0000FF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006600"/>
                </a:solidFill>
              </a:rPr>
              <a:t>elseif</a:t>
            </a:r>
            <a:r>
              <a:rPr lang="de-CH" b="1" dirty="0" smtClean="0">
                <a:solidFill>
                  <a:srgbClr val="006600"/>
                </a:solidFill>
              </a:rPr>
              <a:t> </a:t>
            </a:r>
            <a:r>
              <a:rPr lang="de-CH" i="1" dirty="0" smtClean="0">
                <a:solidFill>
                  <a:srgbClr val="006600"/>
                </a:solidFill>
              </a:rPr>
              <a:t>Bedingung</a:t>
            </a:r>
            <a:r>
              <a:rPr lang="de-CH" sz="1200" i="1" dirty="0" smtClean="0">
                <a:solidFill>
                  <a:srgbClr val="006600"/>
                </a:solidFill>
              </a:rPr>
              <a:t> </a:t>
            </a:r>
            <a:r>
              <a:rPr lang="de-CH" b="1" baseline="-25000" dirty="0" smtClean="0">
                <a:solidFill>
                  <a:srgbClr val="006600"/>
                </a:solidFill>
              </a:rPr>
              <a:t>2</a:t>
            </a:r>
            <a:r>
              <a:rPr lang="de-CH" i="1" dirty="0" smtClean="0">
                <a:solidFill>
                  <a:srgbClr val="006600"/>
                </a:solidFill>
              </a:rPr>
              <a:t> </a:t>
            </a:r>
            <a:r>
              <a:rPr lang="de-CH" b="1" dirty="0" err="1" smtClean="0">
                <a:solidFill>
                  <a:srgbClr val="006600"/>
                </a:solidFill>
              </a:rPr>
              <a:t>then</a:t>
            </a:r>
            <a:endParaRPr lang="de-CH" b="1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006600"/>
                </a:solidFill>
              </a:rPr>
              <a:t>	</a:t>
            </a:r>
            <a:r>
              <a:rPr lang="de-CH" i="1" dirty="0" smtClean="0">
                <a:solidFill>
                  <a:srgbClr val="006600"/>
                </a:solidFill>
              </a:rPr>
              <a:t>Instruktionen</a:t>
            </a:r>
            <a:r>
              <a:rPr lang="de-CH" sz="1200" i="1" dirty="0" smtClean="0">
                <a:solidFill>
                  <a:srgbClr val="006600"/>
                </a:solidFill>
              </a:rPr>
              <a:t> </a:t>
            </a:r>
            <a:r>
              <a:rPr lang="de-CH" b="1" baseline="-25000" dirty="0" smtClean="0">
                <a:solidFill>
                  <a:srgbClr val="006600"/>
                </a:solidFill>
              </a:rPr>
              <a:t>2</a:t>
            </a:r>
            <a:endParaRPr lang="de-CH" b="1" i="1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990000"/>
                </a:solidFill>
              </a:rPr>
              <a:t>elseif</a:t>
            </a:r>
            <a:r>
              <a:rPr lang="de-CH" b="1" dirty="0" smtClean="0">
                <a:solidFill>
                  <a:srgbClr val="99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Bedingung</a:t>
            </a:r>
            <a:r>
              <a:rPr lang="de-CH" baseline="-25000" dirty="0" smtClean="0">
                <a:solidFill>
                  <a:srgbClr val="990000"/>
                </a:solidFill>
              </a:rPr>
              <a:t>3</a:t>
            </a:r>
            <a:r>
              <a:rPr lang="de-CH" i="1" dirty="0" smtClean="0">
                <a:solidFill>
                  <a:srgbClr val="990000"/>
                </a:solidFill>
              </a:rPr>
              <a:t> </a:t>
            </a:r>
            <a:r>
              <a:rPr lang="de-CH" b="1" dirty="0" err="1" smtClean="0">
                <a:solidFill>
                  <a:srgbClr val="990000"/>
                </a:solidFill>
              </a:rPr>
              <a:t>then</a:t>
            </a:r>
            <a:endParaRPr lang="de-CH" b="1" dirty="0" smtClean="0">
              <a:solidFill>
                <a:srgbClr val="9900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990000"/>
                </a:solidFill>
              </a:rPr>
              <a:t>	</a:t>
            </a:r>
            <a:r>
              <a:rPr lang="de-CH" i="1" dirty="0" smtClean="0">
                <a:solidFill>
                  <a:srgbClr val="990000"/>
                </a:solidFill>
              </a:rPr>
              <a:t>Instruktionen</a:t>
            </a:r>
            <a:r>
              <a:rPr lang="de-CH" sz="1200" i="1" dirty="0" smtClean="0">
                <a:solidFill>
                  <a:srgbClr val="990000"/>
                </a:solidFill>
              </a:rPr>
              <a:t> </a:t>
            </a:r>
            <a:r>
              <a:rPr lang="de-CH" b="1" baseline="-25000" dirty="0" smtClean="0">
                <a:solidFill>
                  <a:srgbClr val="990000"/>
                </a:solidFill>
              </a:rPr>
              <a:t>3</a:t>
            </a: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tx1"/>
                </a:solidFill>
              </a:rPr>
              <a:t>elseif</a:t>
            </a:r>
            <a:endParaRPr lang="de-CH" b="1" dirty="0" smtClean="0">
              <a:solidFill>
                <a:schemeClr val="tx1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sz="3200" b="1" i="1" dirty="0" smtClean="0">
                <a:solidFill>
                  <a:schemeClr val="tx1"/>
                </a:solidFill>
              </a:rPr>
              <a:t>...</a:t>
            </a:r>
            <a:endParaRPr lang="de-CH" b="1" i="1" dirty="0" smtClean="0">
              <a:solidFill>
                <a:schemeClr val="tx1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tx1"/>
                </a:solidFill>
              </a:rPr>
              <a:t>else</a:t>
            </a:r>
            <a:r>
              <a:rPr lang="de-CH" i="1" dirty="0" smtClean="0"/>
              <a:t> 	</a:t>
            </a:r>
            <a:endParaRPr lang="de-CH" dirty="0" smtClean="0"/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Instruktionen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b="1" baseline="-25000" dirty="0" smtClean="0">
                <a:solidFill>
                  <a:srgbClr val="0000FF"/>
                </a:solidFill>
              </a:rPr>
              <a:t>0</a:t>
            </a:r>
            <a:r>
              <a:rPr lang="de-CH" i="1" dirty="0" smtClean="0">
                <a:solidFill>
                  <a:srgbClr val="006600"/>
                </a:solidFill>
              </a:rPr>
              <a:t> 	</a:t>
            </a:r>
            <a:endParaRPr lang="de-CH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8012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Eine Kamm-ähnliche Struktur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03" y="1133856"/>
            <a:ext cx="5783656" cy="48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Auch in Eiffel: «</a:t>
            </a:r>
            <a:r>
              <a:rPr lang="de-CH" smtClean="0"/>
              <a:t>Inspect</a:t>
            </a:r>
            <a:r>
              <a:rPr lang="de-CH" dirty="0" smtClean="0"/>
              <a:t>» (Multi-</a:t>
            </a:r>
            <a:r>
              <a:rPr lang="de-CH" dirty="0" err="1" smtClean="0"/>
              <a:t>branch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inspect</a:t>
            </a:r>
          </a:p>
          <a:p>
            <a:r>
              <a:rPr lang="en-US" dirty="0"/>
              <a:t>	</a:t>
            </a:r>
            <a:r>
              <a:rPr lang="en-US" i="1" dirty="0" err="1" smtClean="0">
                <a:solidFill>
                  <a:srgbClr val="3333FF"/>
                </a:solidFill>
              </a:rPr>
              <a:t>eingabe</a:t>
            </a:r>
            <a:endParaRPr lang="en-US" i="1" dirty="0" smtClean="0">
              <a:solidFill>
                <a:srgbClr val="3333FF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33FF"/>
                </a:solidFill>
              </a:rPr>
              <a:t>“E”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2060"/>
                </a:solidFill>
              </a:rPr>
              <a:t>then</a:t>
            </a:r>
          </a:p>
          <a:p>
            <a:r>
              <a:rPr lang="en-US" dirty="0"/>
              <a:t>	</a:t>
            </a:r>
            <a:r>
              <a:rPr lang="de-CH" i="1" dirty="0">
                <a:solidFill>
                  <a:srgbClr val="0000FF"/>
                </a:solidFill>
              </a:rPr>
              <a:t> </a:t>
            </a:r>
            <a:r>
              <a:rPr lang="de-CH" i="1" dirty="0">
                <a:solidFill>
                  <a:srgbClr val="3333FF"/>
                </a:solidFill>
              </a:rPr>
              <a:t>Instruktionen</a:t>
            </a:r>
            <a:r>
              <a:rPr lang="de-CH" sz="1200" i="1" dirty="0">
                <a:solidFill>
                  <a:srgbClr val="3333FF"/>
                </a:solidFill>
              </a:rPr>
              <a:t> </a:t>
            </a:r>
            <a:r>
              <a:rPr lang="de-CH" b="1" baseline="-25000" dirty="0">
                <a:solidFill>
                  <a:srgbClr val="3333FF"/>
                </a:solidFill>
              </a:rPr>
              <a:t>1</a:t>
            </a:r>
            <a:endParaRPr lang="en-US" dirty="0" smtClean="0">
              <a:solidFill>
                <a:srgbClr val="3333FF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“K”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2060"/>
                </a:solidFill>
              </a:rPr>
              <a:t>then</a:t>
            </a:r>
          </a:p>
          <a:p>
            <a:r>
              <a:rPr lang="en-US" dirty="0"/>
              <a:t>	</a:t>
            </a:r>
            <a:r>
              <a:rPr lang="de-CH" i="1" dirty="0">
                <a:solidFill>
                  <a:srgbClr val="0000FF"/>
                </a:solidFill>
              </a:rPr>
              <a:t> </a:t>
            </a:r>
            <a:r>
              <a:rPr lang="de-CH" i="1" dirty="0">
                <a:solidFill>
                  <a:srgbClr val="3333FF"/>
                </a:solidFill>
              </a:rPr>
              <a:t>Instruktionen</a:t>
            </a:r>
            <a:r>
              <a:rPr lang="de-CH" sz="1200" i="1" dirty="0">
                <a:solidFill>
                  <a:srgbClr val="3333FF"/>
                </a:solidFill>
              </a:rPr>
              <a:t> </a:t>
            </a:r>
            <a:r>
              <a:rPr lang="de-CH" b="1" baseline="-25000" dirty="0" smtClean="0">
                <a:solidFill>
                  <a:srgbClr val="3333FF"/>
                </a:solidFill>
              </a:rPr>
              <a:t>2</a:t>
            </a:r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…</a:t>
            </a:r>
          </a:p>
          <a:p>
            <a:r>
              <a:rPr lang="en-US" b="1" dirty="0">
                <a:solidFill>
                  <a:srgbClr val="002060"/>
                </a:solidFill>
              </a:rPr>
              <a:t>else</a:t>
            </a:r>
          </a:p>
          <a:p>
            <a:r>
              <a:rPr lang="en-US" dirty="0"/>
              <a:t>	</a:t>
            </a:r>
            <a:r>
              <a:rPr lang="de-CH" i="1" dirty="0">
                <a:solidFill>
                  <a:srgbClr val="0000FF"/>
                </a:solidFill>
              </a:rPr>
              <a:t> </a:t>
            </a:r>
            <a:r>
              <a:rPr lang="de-CH" i="1" dirty="0">
                <a:solidFill>
                  <a:srgbClr val="3333FF"/>
                </a:solidFill>
              </a:rPr>
              <a:t>Instruktionen</a:t>
            </a:r>
            <a:r>
              <a:rPr lang="de-CH" sz="1200" i="1" dirty="0">
                <a:solidFill>
                  <a:srgbClr val="3333FF"/>
                </a:solidFill>
              </a:rPr>
              <a:t> </a:t>
            </a:r>
            <a:r>
              <a:rPr lang="de-CH" b="1" baseline="-25000" dirty="0" smtClean="0">
                <a:solidFill>
                  <a:srgbClr val="3333FF"/>
                </a:solidFill>
              </a:rPr>
              <a:t>0</a:t>
            </a:r>
            <a:endParaRPr lang="en-US" dirty="0" smtClean="0">
              <a:solidFill>
                <a:srgbClr val="3333FF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end 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745806" y="869006"/>
            <a:ext cx="2509736" cy="810638"/>
          </a:xfrm>
          <a:prstGeom prst="wedgeRoundRectCallout">
            <a:avLst>
              <a:gd name="adj1" fmla="val -177266"/>
              <a:gd name="adj2" fmla="val 3136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+mn-cs"/>
              </a:rPr>
              <a:t>CHARACTER </a:t>
            </a:r>
            <a:r>
              <a:rPr lang="en-US" sz="2400" kern="1200" dirty="0" err="1" smtClean="0">
                <a:latin typeface="Custom_Constantia" panose="02030602050306030303" pitchFamily="18" charset="0"/>
                <a:ea typeface="+mn-ea"/>
                <a:cs typeface="+mn-cs"/>
              </a:rPr>
              <a:t>oder</a:t>
            </a:r>
            <a:r>
              <a:rPr lang="en-US" sz="2400" kern="1200" dirty="0" smtClean="0">
                <a:latin typeface="Custom_Constantia" panose="02030602050306030303" pitchFamily="18" charset="0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+mn-cs"/>
              </a:rPr>
              <a:t>INTEGER</a:t>
            </a:r>
            <a:endParaRPr lang="en-US" sz="2400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Weitere Themen zu Kontrollstrukturen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rgbClr val="3333FF"/>
                </a:solidFill>
              </a:rPr>
              <a:t>Schleifen </a:t>
            </a:r>
            <a:r>
              <a:rPr lang="de-CH" dirty="0">
                <a:solidFill>
                  <a:srgbClr val="3333FF"/>
                </a:solidFill>
              </a:rPr>
              <a:t>und ihre Invarianten</a:t>
            </a: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endParaRPr lang="de-CH" dirty="0" smtClean="0">
              <a:solidFill>
                <a:srgbClr val="3333FF"/>
              </a:solidFill>
            </a:endParaRP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rgbClr val="3333FF"/>
                </a:solidFill>
              </a:rPr>
              <a:t>Was </a:t>
            </a:r>
            <a:r>
              <a:rPr lang="de-CH" dirty="0">
                <a:solidFill>
                  <a:srgbClr val="3333FF"/>
                </a:solidFill>
              </a:rPr>
              <a:t>braucht es, um sicherzustellen, dass eine Schleife terminiert?</a:t>
            </a: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endParaRPr lang="de-CH" dirty="0">
              <a:solidFill>
                <a:srgbClr val="3333FF"/>
              </a:solidFill>
            </a:endParaRP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rgbClr val="3333FF"/>
                </a:solidFill>
              </a:rPr>
              <a:t>Ein </a:t>
            </a:r>
            <a:r>
              <a:rPr lang="de-CH" dirty="0">
                <a:solidFill>
                  <a:srgbClr val="3333FF"/>
                </a:solidFill>
              </a:rPr>
              <a:t>Blick auf das allgemeine Problem der Schleifen- und Programmterminierung</a:t>
            </a: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endParaRPr lang="de-CH" dirty="0">
              <a:solidFill>
                <a:srgbClr val="3333FF"/>
              </a:solidFill>
            </a:endParaRP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rgbClr val="3333FF"/>
                </a:solidFill>
              </a:rPr>
              <a:t>Kontrollstrukturen </a:t>
            </a:r>
            <a:r>
              <a:rPr lang="de-CH" dirty="0">
                <a:solidFill>
                  <a:srgbClr val="3333FF"/>
                </a:solidFill>
              </a:rPr>
              <a:t>auf einer tieferen Ebene:  “Goto” und Flussdiagramme (</a:t>
            </a:r>
            <a:r>
              <a:rPr lang="de-CH" dirty="0" err="1">
                <a:solidFill>
                  <a:srgbClr val="3333FF"/>
                </a:solidFill>
              </a:rPr>
              <a:t>flowcharts</a:t>
            </a:r>
            <a:r>
              <a:rPr lang="de-CH" dirty="0">
                <a:solidFill>
                  <a:srgbClr val="3333FF"/>
                </a:solidFill>
              </a:rPr>
              <a:t>); siehe Argument für die „Kontrollstrukturen der strukturierten Programmierung“</a:t>
            </a: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endParaRPr lang="de-CH" dirty="0">
              <a:solidFill>
                <a:srgbClr val="3333FF"/>
              </a:solidFill>
            </a:endParaRPr>
          </a:p>
          <a:p>
            <a:pPr marL="342900" indent="-342900"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rgbClr val="3333FF"/>
                </a:solidFill>
              </a:rPr>
              <a:t>Die </a:t>
            </a:r>
            <a:r>
              <a:rPr lang="de-CH" dirty="0">
                <a:solidFill>
                  <a:srgbClr val="3333FF"/>
                </a:solidFill>
              </a:rPr>
              <a:t>Unentscheidbarkeit des Entscheidungsproblems </a:t>
            </a:r>
            <a:r>
              <a:rPr lang="de-CH" dirty="0" smtClean="0">
                <a:solidFill>
                  <a:srgbClr val="3333FF"/>
                </a:solidFill>
              </a:rPr>
              <a:t>beweisen</a:t>
            </a:r>
            <a:endParaRPr lang="de-CH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Die Schleife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Initialisierung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Abbruchbedingung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Rumpf	</a:t>
            </a:r>
            <a:r>
              <a:rPr lang="de-CH" i="1" dirty="0" smtClean="0">
                <a:solidFill>
                  <a:schemeClr val="accent2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299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080" y="1772816"/>
            <a:ext cx="8251326" cy="177280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Die volle Form der Schleife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Initialisierung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invarianter Ausdruck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varianter Ausdruck		</a:t>
            </a:r>
            <a:r>
              <a:rPr lang="de-CH" dirty="0" smtClean="0">
                <a:solidFill>
                  <a:srgbClr val="990000"/>
                </a:solidFill>
              </a:rPr>
              <a:t>-- Integer-Ausdruck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Abbruchbedingung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	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Rumpf</a:t>
            </a:r>
            <a:r>
              <a:rPr lang="de-CH" i="1" dirty="0" smtClean="0">
                <a:solidFill>
                  <a:schemeClr val="accent2"/>
                </a:solidFill>
              </a:rPr>
              <a:t>				</a:t>
            </a:r>
            <a:r>
              <a:rPr lang="de-CH" dirty="0" smtClean="0">
                <a:solidFill>
                  <a:srgbClr val="990000"/>
                </a:solidFill>
              </a:rPr>
              <a:t>-- Verbund (Schleifenrumpf)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831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2800" noProof="0" dirty="0" smtClean="0"/>
              <a:t>Eine andere Schleifensyntax</a:t>
            </a:r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9815" y="2231136"/>
            <a:ext cx="8885557" cy="2962655"/>
          </a:xfrm>
          <a:noFill/>
        </p:spPr>
      </p:pic>
    </p:spTree>
    <p:extLst>
      <p:ext uri="{BB962C8B-B14F-4D97-AF65-F5344CB8AC3E}">
        <p14:creationId xmlns:p14="http://schemas.microsoft.com/office/powerpoint/2010/main" val="1531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Schleifenformen (in verschiedenen Sprachen)</a:t>
            </a:r>
            <a:endParaRPr lang="de-CH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4970" y="696787"/>
            <a:ext cx="3653459" cy="2529740"/>
          </a:xfrm>
          <a:prstGeom prst="roundRect">
            <a:avLst/>
          </a:prstGeom>
          <a:solidFill>
            <a:srgbClr val="99FF99"/>
          </a:solidFill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tIns="0" bIns="0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from		</a:t>
            </a:r>
            <a:r>
              <a:rPr lang="de-CH" b="1" dirty="0" smtClean="0">
                <a:solidFill>
                  <a:srgbClr val="996633"/>
                </a:solidFill>
              </a:rPr>
              <a:t>-- Eiffel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/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Initialiesirung</a:t>
            </a:r>
            <a:endParaRPr lang="de-CH" b="1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Exit_Bedingung</a:t>
            </a:r>
            <a:endParaRPr lang="de-CH" i="1" dirty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>
                <a:solidFill>
                  <a:srgbClr val="3333FF"/>
                </a:solidFill>
              </a:rPr>
              <a:t>Rumpf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endParaRPr lang="de-CH" b="1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473260" y="686274"/>
            <a:ext cx="3274815" cy="1247270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while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Bedingung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do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Rumpf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/>
            </a:r>
            <a:b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</a:b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458121" y="2045459"/>
            <a:ext cx="3289954" cy="1906057"/>
          </a:xfrm>
          <a:prstGeom prst="round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repeat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Rumpf</a:t>
            </a:r>
            <a: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/>
            </a:r>
            <a:b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</a:b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until</a:t>
            </a:r>
            <a: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	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Exit_Bedingung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/>
            </a:r>
            <a:b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</a:b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392663" y="4075856"/>
            <a:ext cx="3289954" cy="986001"/>
          </a:xfrm>
          <a:prstGeom prst="round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5400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for </a:t>
            </a:r>
            <a: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i </a:t>
            </a:r>
            <a:r>
              <a:rPr lang="de-CH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</a:t>
            </a:r>
            <a: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i="1" kern="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a</a:t>
            </a:r>
            <a:r>
              <a:rPr lang="de-CH" sz="4400" kern="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..</a:t>
            </a:r>
            <a:r>
              <a:rPr lang="de-CH" i="1" kern="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b</a:t>
            </a:r>
            <a: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do</a:t>
            </a:r>
          </a:p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Rumpf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988502" y="5466810"/>
            <a:ext cx="6619905" cy="1325880"/>
          </a:xfrm>
          <a:prstGeom prst="round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/>
            </a:r>
            <a:b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</a:b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for</a:t>
            </a:r>
            <a: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</a:t>
            </a:r>
            <a:r>
              <a:rPr lang="de-CH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(</a:t>
            </a:r>
            <a:r>
              <a:rPr lang="de-CH" i="1" kern="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Initialiesirung</a:t>
            </a:r>
            <a: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; </a:t>
            </a:r>
            <a: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Bedingung; Instruktion</a:t>
            </a:r>
            <a:r>
              <a:rPr lang="de-CH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r>
              <a:rPr lang="de-CH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do</a:t>
            </a:r>
          </a:p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Rumpf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2239" y="3442155"/>
            <a:ext cx="5165890" cy="1743809"/>
          </a:xfrm>
          <a:prstGeom prst="round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across		     </a:t>
            </a:r>
            <a:r>
              <a:rPr lang="de-CH" b="1" dirty="0" smtClean="0">
                <a:solidFill>
                  <a:srgbClr val="996633"/>
                </a:solidFill>
                <a:latin typeface="Custom_Constantia" panose="02030602050306030303" pitchFamily="18" charset="0"/>
              </a:rPr>
              <a:t>-- Eiffel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latin typeface="Custom_Constantia" panose="02030602050306030303" pitchFamily="18" charset="0"/>
              </a:rPr>
              <a:t>	</a:t>
            </a:r>
            <a:r>
              <a:rPr lang="de-CH" i="1" dirty="0" err="1" smtClean="0">
                <a:latin typeface="Custom_Constantia" panose="02030602050306030303" pitchFamily="18" charset="0"/>
              </a:rPr>
              <a:t>Struktur</a:t>
            </a:r>
            <a:r>
              <a:rPr lang="de-CH" i="1" dirty="0" smtClean="0">
                <a:latin typeface="Custom_Constantia" panose="02030602050306030303" pitchFamily="18" charset="0"/>
              </a:rPr>
              <a:t> </a:t>
            </a:r>
            <a:r>
              <a:rPr lang="de-CH" b="1" dirty="0" err="1">
                <a:solidFill>
                  <a:schemeClr val="accent2"/>
                </a:solidFill>
                <a:latin typeface="Custom_Constantia" panose="02030602050306030303" pitchFamily="18" charset="0"/>
              </a:rPr>
              <a:t>as</a:t>
            </a:r>
            <a:r>
              <a:rPr lang="de-CH" i="1" dirty="0" smtClean="0">
                <a:latin typeface="Custom_Constantia" panose="02030602050306030303" pitchFamily="18" charset="0"/>
              </a:rPr>
              <a:t> </a:t>
            </a:r>
            <a:r>
              <a:rPr lang="de-CH" i="1" dirty="0" err="1" smtClean="0">
                <a:latin typeface="Custom_Constantia" panose="02030602050306030303" pitchFamily="18" charset="0"/>
              </a:rPr>
              <a:t>var</a:t>
            </a:r>
            <a:endParaRPr lang="de-CH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Rumpf </a:t>
            </a:r>
            <a:r>
              <a:rPr lang="de-CH" b="1" dirty="0" smtClean="0">
                <a:solidFill>
                  <a:srgbClr val="996633"/>
                </a:solidFill>
                <a:latin typeface="Custom_Constantia" panose="02030602050306030303" pitchFamily="18" charset="0"/>
              </a:rPr>
              <a:t>-- </a:t>
            </a:r>
            <a:r>
              <a:rPr lang="de-CH" b="1" dirty="0">
                <a:solidFill>
                  <a:srgbClr val="996633"/>
                </a:solidFill>
                <a:latin typeface="Custom_Constantia" panose="02030602050306030303" pitchFamily="18" charset="0"/>
              </a:rPr>
              <a:t>Auf </a:t>
            </a:r>
            <a:r>
              <a:rPr lang="de-CH" i="1" dirty="0" err="1" smtClean="0">
                <a:latin typeface="Custom_Constantia" panose="02030602050306030303" pitchFamily="18" charset="0"/>
              </a:rPr>
              <a:t>var</a:t>
            </a:r>
            <a:endParaRPr lang="de-CH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  <a:p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5615" y="724148"/>
            <a:ext cx="374754" cy="4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E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3700" y="744903"/>
            <a:ext cx="374754" cy="4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W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5615" y="3069385"/>
            <a:ext cx="374754" cy="4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A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3371" y="2090872"/>
            <a:ext cx="374754" cy="4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R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9246" y="4075856"/>
            <a:ext cx="374754" cy="4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F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9766" y="5884791"/>
            <a:ext cx="374754" cy="4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C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In Eiffel (volle Form)</a:t>
            </a:r>
            <a:endParaRPr lang="de-CH" noProof="0" dirty="0" smtClean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45806" y="878114"/>
            <a:ext cx="884360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</a:t>
            </a:r>
          </a:p>
          <a:p>
            <a:r>
              <a:rPr lang="de-CH" b="1" dirty="0" smtClean="0"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Initialisierung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	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Verbund</a:t>
            </a:r>
            <a:endParaRPr lang="de-CH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invariant</a:t>
            </a:r>
          </a:p>
          <a:p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invarianter Ausdruck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Boole‘scher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Ausdruck</a:t>
            </a:r>
          </a:p>
          <a:p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variant</a:t>
            </a:r>
          </a:p>
          <a:p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varianter Ausdruck		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Integer-Ausdruck</a:t>
            </a:r>
            <a:endParaRPr lang="de-CH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until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Abbruchbedingung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Boole‘scher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Ausdruck	</a:t>
            </a:r>
            <a:endParaRPr lang="de-CH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Rumpf</a:t>
            </a:r>
            <a:r>
              <a:rPr lang="de-CH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		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Verbund (Schleifenrumpf)</a:t>
            </a:r>
            <a:endParaRPr lang="de-CH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0152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Über Stationen einer Linie iterieren („loopen“)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9238" y="2073287"/>
            <a:ext cx="8594725" cy="35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Line8</a:t>
            </a:r>
            <a:r>
              <a:rPr lang="de-CH" sz="1100" i="1" dirty="0" smtClean="0">
                <a:latin typeface="Custom_Constantia" panose="02030602050306030303" pitchFamily="18" charset="0"/>
              </a:rPr>
              <a:t> </a:t>
            </a:r>
            <a:r>
              <a:rPr lang="de-CH" sz="1000" dirty="0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err="1" smtClean="0">
                <a:latin typeface="Custom_Constantia" panose="02030602050306030303" pitchFamily="18" charset="0"/>
              </a:rPr>
              <a:t>start</a:t>
            </a:r>
            <a:endParaRPr lang="de-CH" i="1" dirty="0" smtClean="0">
              <a:latin typeface="Custom_Constantia" panose="02030602050306030303" pitchFamily="18" charset="0"/>
            </a:endParaRPr>
          </a:p>
          <a:p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until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>
                <a:latin typeface="Custom_Constantia" panose="02030602050306030303" pitchFamily="18" charset="0"/>
              </a:rPr>
              <a:t>	Line8</a:t>
            </a:r>
            <a:r>
              <a:rPr lang="de-CH" sz="1100" i="1" dirty="0" smtClean="0">
                <a:latin typeface="Custom_Constantia" panose="02030602050306030303" pitchFamily="18" charset="0"/>
              </a:rPr>
              <a:t> </a:t>
            </a:r>
            <a:r>
              <a:rPr lang="de-CH" sz="1000" dirty="0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smtClean="0">
                <a:latin typeface="Custom_Constantia" panose="02030602050306030303" pitchFamily="18" charset="0"/>
              </a:rPr>
              <a:t>after</a:t>
            </a:r>
          </a:p>
          <a:p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ts val="3000"/>
              </a:lnSpc>
            </a:pPr>
            <a:r>
              <a:rPr lang="de-CH" dirty="0" smtClean="0">
                <a:latin typeface="Custom_Constantia" panose="02030602050306030303" pitchFamily="18" charset="0"/>
              </a:rPr>
              <a:t>	</a:t>
            </a:r>
            <a:r>
              <a:rPr lang="de-CH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-- “Tu was mit </a:t>
            </a:r>
            <a:r>
              <a:rPr lang="de-CH" i="1" dirty="0" smtClean="0">
                <a:latin typeface="Custom_Constantia" panose="02030602050306030303" pitchFamily="18" charset="0"/>
              </a:rPr>
              <a:t>Line8</a:t>
            </a:r>
            <a:r>
              <a:rPr lang="de-CH" sz="1100" i="1" dirty="0" smtClean="0">
                <a:latin typeface="Custom_Constantia" panose="02030602050306030303" pitchFamily="18" charset="0"/>
              </a:rPr>
              <a:t> </a:t>
            </a:r>
            <a:r>
              <a:rPr lang="de-CH" sz="1000" dirty="0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item.</a:t>
            </a:r>
            <a:r>
              <a:rPr lang="de-CH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Line8</a:t>
            </a:r>
            <a:r>
              <a:rPr lang="de-CH" sz="1100" i="1" dirty="0" smtClean="0">
                <a:latin typeface="Custom_Constantia" panose="02030602050306030303" pitchFamily="18" charset="0"/>
              </a:rPr>
              <a:t>  </a:t>
            </a:r>
            <a:r>
              <a:rPr lang="de-CH" sz="1000" dirty="0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err="1" smtClean="0">
                <a:latin typeface="Custom_Constantia" panose="02030602050306030303" pitchFamily="18" charset="0"/>
              </a:rPr>
              <a:t>forth</a:t>
            </a:r>
            <a:endParaRPr lang="de-CH" i="1" dirty="0" smtClean="0">
              <a:latin typeface="Custom_Constantia" panose="02030602050306030303" pitchFamily="18" charset="0"/>
            </a:endParaRPr>
          </a:p>
          <a:p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971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Der Begriff des Algorithmus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3333FF"/>
                </a:solidFill>
              </a:rPr>
              <a:t>Allgemeine Definition:</a:t>
            </a:r>
          </a:p>
          <a:p>
            <a:pPr lvl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/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>
                <a:solidFill>
                  <a:srgbClr val="3333FF"/>
                </a:solidFill>
              </a:rPr>
              <a:t>	Ein </a:t>
            </a:r>
            <a:r>
              <a:rPr lang="de-CH" b="1" dirty="0" smtClean="0">
                <a:solidFill>
                  <a:srgbClr val="990000"/>
                </a:solidFill>
              </a:rPr>
              <a:t>Algorithmus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3333FF"/>
                </a:solidFill>
              </a:rPr>
              <a:t>ist die Spezifikation eines Prozesses, der von einem </a:t>
            </a:r>
            <a:r>
              <a:rPr lang="de-CH" dirty="0" err="1" smtClean="0">
                <a:solidFill>
                  <a:srgbClr val="3333FF"/>
                </a:solidFill>
              </a:rPr>
              <a:t>Berechner</a:t>
            </a:r>
            <a:r>
              <a:rPr lang="de-CH" dirty="0" smtClean="0">
                <a:solidFill>
                  <a:srgbClr val="3333FF"/>
                </a:solidFill>
              </a:rPr>
              <a:t> ausgeführt wird</a:t>
            </a:r>
          </a:p>
        </p:txBody>
      </p:sp>
    </p:spTree>
    <p:extLst>
      <p:ext uri="{BB962C8B-B14F-4D97-AF65-F5344CB8AC3E}">
        <p14:creationId xmlns:p14="http://schemas.microsoft.com/office/powerpoint/2010/main" val="9760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2800" smtClean="0"/>
              <a:t>Auf eine Liste anwendbare Operationen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5869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  <p:sp>
          <p:nvSpPr>
            <p:cNvPr id="35870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</p:grpSp>
      <p:sp>
        <p:nvSpPr>
          <p:cNvPr id="35851" name="Line 14"/>
          <p:cNvSpPr>
            <a:spLocks noChangeShapeType="1"/>
          </p:cNvSpPr>
          <p:nvPr/>
        </p:nvSpPr>
        <p:spPr bwMode="auto">
          <a:xfrm flipV="1">
            <a:off x="3938588" y="3862388"/>
            <a:ext cx="0" cy="198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93583" name="Line 15"/>
          <p:cNvSpPr>
            <a:spLocks noChangeShapeType="1"/>
          </p:cNvSpPr>
          <p:nvPr/>
        </p:nvSpPr>
        <p:spPr bwMode="auto">
          <a:xfrm>
            <a:off x="4227513" y="40862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93584" name="Line 16"/>
          <p:cNvSpPr>
            <a:spLocks noChangeShapeType="1"/>
          </p:cNvSpPr>
          <p:nvPr/>
        </p:nvSpPr>
        <p:spPr bwMode="auto">
          <a:xfrm flipH="1">
            <a:off x="2930525" y="41148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93585" name="Text Box 17"/>
          <p:cNvSpPr txBox="1">
            <a:spLocks noChangeArrowheads="1"/>
          </p:cNvSpPr>
          <p:nvPr/>
        </p:nvSpPr>
        <p:spPr bwMode="auto">
          <a:xfrm>
            <a:off x="3635375" y="2711450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item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93586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before</a:t>
            </a:r>
            <a:endParaRPr lang="de-CH" sz="2000" i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93587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after</a:t>
            </a:r>
            <a:endParaRPr lang="de-CH" sz="2000" i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93588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count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93589" name="Text Box 21"/>
          <p:cNvSpPr txBox="1">
            <a:spLocks noChangeArrowheads="1"/>
          </p:cNvSpPr>
          <p:nvPr/>
        </p:nvSpPr>
        <p:spPr bwMode="auto">
          <a:xfrm>
            <a:off x="4154488" y="4159250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latin typeface="Custom_Constantia" panose="02030602050306030303" pitchFamily="18" charset="0"/>
              </a:rPr>
              <a:t>forth</a:t>
            </a:r>
            <a:endParaRPr lang="de-CH" sz="2000" i="1" dirty="0">
              <a:latin typeface="Custom_Constantia" panose="02030602050306030303" pitchFamily="18" charset="0"/>
            </a:endParaRPr>
          </a:p>
        </p:txBody>
      </p:sp>
      <p:sp>
        <p:nvSpPr>
          <p:cNvPr id="493590" name="Text Box 22"/>
          <p:cNvSpPr txBox="1">
            <a:spLocks noChangeArrowheads="1"/>
          </p:cNvSpPr>
          <p:nvPr/>
        </p:nvSpPr>
        <p:spPr bwMode="auto">
          <a:xfrm>
            <a:off x="2787650" y="4187825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smtClean="0">
                <a:latin typeface="Custom_Constantia" panose="02030602050306030303" pitchFamily="18" charset="0"/>
              </a:rPr>
              <a:t>back</a:t>
            </a:r>
            <a:endParaRPr lang="de-CH" sz="2000" i="1" dirty="0">
              <a:latin typeface="Custom_Constantia" panose="02030602050306030303" pitchFamily="18" charset="0"/>
            </a:endParaRPr>
          </a:p>
        </p:txBody>
      </p:sp>
      <p:sp>
        <p:nvSpPr>
          <p:cNvPr id="493591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index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9359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9359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latin typeface="Custom_Constantia" panose="02030602050306030303" pitchFamily="18" charset="0"/>
              </a:rPr>
              <a:t>start</a:t>
            </a:r>
            <a:endParaRPr lang="de-CH" sz="2000" i="1" dirty="0">
              <a:latin typeface="Custom_Constantia" panose="02030602050306030303" pitchFamily="18" charset="0"/>
            </a:endParaRPr>
          </a:p>
        </p:txBody>
      </p:sp>
      <p:sp>
        <p:nvSpPr>
          <p:cNvPr id="493595" name="Text Box 27"/>
          <p:cNvSpPr txBox="1">
            <a:spLocks noChangeArrowheads="1"/>
          </p:cNvSpPr>
          <p:nvPr/>
        </p:nvSpPr>
        <p:spPr bwMode="auto">
          <a:xfrm>
            <a:off x="6592349" y="4572000"/>
            <a:ext cx="1752600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latin typeface="Custom_Constantia" panose="02030602050306030303" pitchFamily="18" charset="0"/>
              </a:rPr>
              <a:t>Befehle</a:t>
            </a:r>
            <a:endParaRPr lang="de-CH" sz="2000" dirty="0">
              <a:latin typeface="Custom_Constantia" panose="02030602050306030303" pitchFamily="18" charset="0"/>
            </a:endParaRPr>
          </a:p>
        </p:txBody>
      </p:sp>
      <p:sp>
        <p:nvSpPr>
          <p:cNvPr id="35865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93597" name="Text Box 29"/>
          <p:cNvSpPr txBox="1">
            <a:spLocks noChangeArrowheads="1"/>
          </p:cNvSpPr>
          <p:nvPr/>
        </p:nvSpPr>
        <p:spPr bwMode="auto">
          <a:xfrm>
            <a:off x="5105401" y="4997395"/>
            <a:ext cx="2909516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(</a:t>
            </a:r>
            <a:r>
              <a:rPr lang="de-CH" sz="2000" i="1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boole’sche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) Abfragen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5868" name="Text Box 31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smtClean="0">
                <a:latin typeface="Custom_Constantia" panose="02030602050306030303" pitchFamily="18" charset="0"/>
              </a:rPr>
              <a:t>1</a:t>
            </a:r>
            <a:endParaRPr lang="de-CH" sz="1600" dirty="0">
              <a:latin typeface="Custom_Constantia" panose="02030602050306030303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976654" y="5559147"/>
            <a:ext cx="2026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Der Zeiger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cursor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)</a:t>
            </a:r>
            <a:endParaRPr lang="de-CH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83" grpId="0" animBg="1"/>
      <p:bldP spid="493584" grpId="0" animBg="1"/>
      <p:bldP spid="493585" grpId="0"/>
      <p:bldP spid="493586" grpId="0"/>
      <p:bldP spid="493587" grpId="0"/>
      <p:bldP spid="493588" grpId="0"/>
      <p:bldP spid="493589" grpId="0"/>
      <p:bldP spid="493590" grpId="0"/>
      <p:bldP spid="493591" grpId="0"/>
      <p:bldP spid="493592" grpId="0" animBg="1"/>
      <p:bldP spid="493593" grpId="0"/>
      <p:bldP spid="493595" grpId="0"/>
      <p:bldP spid="4935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Auf eine Liste anwendbare Operationen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31338" y="3862387"/>
            <a:ext cx="7250" cy="198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5" y="2715552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item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before</a:t>
            </a:r>
            <a:endParaRPr lang="de-CH" sz="2000" i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after</a:t>
            </a:r>
            <a:endParaRPr lang="de-CH" sz="2000" i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count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95637" name="Text Box 21"/>
          <p:cNvSpPr txBox="1">
            <a:spLocks noChangeArrowheads="1"/>
          </p:cNvSpPr>
          <p:nvPr/>
        </p:nvSpPr>
        <p:spPr bwMode="auto">
          <a:xfrm>
            <a:off x="4143375" y="4938713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latin typeface="Custom_Constantia" panose="02030602050306030303" pitchFamily="18" charset="0"/>
              </a:rPr>
              <a:t>forth</a:t>
            </a:r>
            <a:endParaRPr lang="de-CH" sz="2000" i="1" dirty="0">
              <a:latin typeface="Custom_Constantia" panose="02030602050306030303" pitchFamily="18" charset="0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index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latin typeface="Custom_Constantia" panose="02030602050306030303" pitchFamily="18" charset="0"/>
              </a:rPr>
              <a:t>start</a:t>
            </a:r>
            <a:endParaRPr lang="de-CH" sz="2000" i="1" dirty="0">
              <a:latin typeface="Custom_Constantia" panose="02030602050306030303" pitchFamily="18" charset="0"/>
            </a:endParaRPr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1730164" y="5416024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(Der Zeiger)</a:t>
            </a:r>
            <a:endParaRPr lang="de-CH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smtClean="0">
                <a:latin typeface="Custom_Constantia" panose="02030602050306030303" pitchFamily="18" charset="0"/>
              </a:rPr>
              <a:t>1</a:t>
            </a:r>
            <a:endParaRPr lang="de-CH" sz="16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3628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5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2605 4.07407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13663 -1.48148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0" grpId="0" animBg="1"/>
      <p:bldP spid="495633" grpId="0"/>
      <p:bldP spid="495637" grpId="0"/>
      <p:bldP spid="4956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Das Problem mit internen Zeigern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9238" y="776835"/>
            <a:ext cx="8611541" cy="55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defTabSz="540000">
              <a:spcBef>
                <a:spcPts val="0"/>
              </a:spcBef>
            </a:pPr>
            <a:r>
              <a:rPr lang="en-US" sz="2000" i="1" dirty="0" err="1" smtClean="0">
                <a:latin typeface="Custom_Constantia" panose="02030602050306030303" pitchFamily="18" charset="0"/>
              </a:rPr>
              <a:t>has_duplicates</a:t>
            </a:r>
            <a:r>
              <a:rPr lang="en-US" sz="2000" dirty="0" smtClean="0">
                <a:latin typeface="Custom_Constantia" panose="02030602050306030303" pitchFamily="18" charset="0"/>
              </a:rPr>
              <a:t>: </a:t>
            </a:r>
            <a:r>
              <a:rPr lang="en-US" sz="2000" i="1" dirty="0" smtClean="0">
                <a:latin typeface="Custom_Constantia" panose="02030602050306030303" pitchFamily="18" charset="0"/>
              </a:rPr>
              <a:t>BOOLEAN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en-US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Hat Linie 8 Duplikate?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local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</a:t>
            </a:r>
            <a:r>
              <a:rPr lang="en-US" sz="2000" i="1" dirty="0" smtClean="0">
                <a:latin typeface="Custom_Constantia" panose="02030602050306030303" pitchFamily="18" charset="0"/>
              </a:rPr>
              <a:t>s</a:t>
            </a:r>
            <a:r>
              <a:rPr lang="en-US" sz="2000" dirty="0" smtClean="0">
                <a:latin typeface="Custom_Constantia" panose="02030602050306030303" pitchFamily="18" charset="0"/>
              </a:rPr>
              <a:t>: </a:t>
            </a:r>
            <a:r>
              <a:rPr lang="en-US" sz="2000" i="1" dirty="0" smtClean="0">
                <a:latin typeface="Custom_Constantia" panose="02030602050306030303" pitchFamily="18" charset="0"/>
              </a:rPr>
              <a:t>STATION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do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from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	</a:t>
            </a:r>
            <a:r>
              <a:rPr lang="en-US" sz="2000" i="1" dirty="0" smtClean="0">
                <a:latin typeface="Custom_Constantia" panose="02030602050306030303" pitchFamily="18" charset="0"/>
              </a:rPr>
              <a:t>Line8.start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until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	</a:t>
            </a:r>
            <a:r>
              <a:rPr lang="en-US" sz="2000" i="1" dirty="0" smtClean="0">
                <a:latin typeface="Custom_Constantia" panose="02030602050306030303" pitchFamily="18" charset="0"/>
              </a:rPr>
              <a:t>Line8.after 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or</a:t>
            </a:r>
            <a:r>
              <a:rPr lang="en-US" sz="2000" dirty="0" smtClean="0">
                <a:latin typeface="Custom_Constantia" panose="02030602050306030303" pitchFamily="18" charset="0"/>
              </a:rPr>
              <a:t> 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loop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	</a:t>
            </a:r>
            <a:r>
              <a:rPr lang="en-US" sz="2000" i="1" dirty="0" smtClean="0">
                <a:latin typeface="Custom_Constantia" panose="02030602050306030303" pitchFamily="18" charset="0"/>
              </a:rPr>
              <a:t>s</a:t>
            </a:r>
            <a:r>
              <a:rPr lang="en-US" sz="2000" dirty="0" smtClean="0">
                <a:latin typeface="Custom_Constantia" panose="02030602050306030303" pitchFamily="18" charset="0"/>
              </a:rPr>
              <a:t> := </a:t>
            </a:r>
            <a:r>
              <a:rPr lang="en-US" sz="2000" i="1" dirty="0" smtClean="0">
                <a:latin typeface="Custom_Constantia" panose="02030602050306030303" pitchFamily="18" charset="0"/>
              </a:rPr>
              <a:t>Line8.item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	</a:t>
            </a:r>
            <a:r>
              <a:rPr lang="en-US" sz="2000" i="1" dirty="0" smtClean="0">
                <a:latin typeface="Custom_Constantia" panose="02030602050306030303" pitchFamily="18" charset="0"/>
              </a:rPr>
              <a:t>Line8.forth</a:t>
            </a:r>
          </a:p>
          <a:p>
            <a:pPr defTabSz="540000">
              <a:spcBef>
                <a:spcPts val="0"/>
              </a:spcBef>
            </a:pPr>
            <a:r>
              <a:rPr lang="en-US" sz="2000" i="1" dirty="0" smtClean="0">
                <a:latin typeface="Custom_Constantia" panose="02030602050306030303" pitchFamily="18" charset="0"/>
              </a:rPr>
              <a:t>			</a:t>
            </a:r>
            <a:r>
              <a:rPr lang="en-US" sz="20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DE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Überprüfen, ob </a:t>
            </a:r>
            <a:r>
              <a:rPr lang="de-DE" sz="2000" i="1" dirty="0" smtClean="0">
                <a:latin typeface="Custom_Constantia" panose="02030602050306030303" pitchFamily="18" charset="0"/>
              </a:rPr>
              <a:t>s</a:t>
            </a:r>
            <a:r>
              <a:rPr lang="de-DE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nochmals in der Linie vorkommt:</a:t>
            </a:r>
            <a:endParaRPr lang="de-CH" sz="2000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	</a:t>
            </a:r>
            <a:r>
              <a:rPr lang="en-US" sz="2000" i="1" dirty="0" smtClean="0">
                <a:latin typeface="Custom_Constantia" panose="02030602050306030303" pitchFamily="18" charset="0"/>
              </a:rPr>
              <a:t>Line8.search_forth</a:t>
            </a:r>
            <a:r>
              <a:rPr lang="en-US" sz="2000" dirty="0" smtClean="0">
                <a:latin typeface="Custom_Constantia" panose="02030602050306030303" pitchFamily="18" charset="0"/>
              </a:rPr>
              <a:t> (</a:t>
            </a:r>
            <a:r>
              <a:rPr lang="en-US" sz="2000" i="1" dirty="0" smtClean="0">
                <a:latin typeface="Custom_Constantia" panose="02030602050306030303" pitchFamily="18" charset="0"/>
              </a:rPr>
              <a:t>s</a:t>
            </a:r>
            <a:r>
              <a:rPr lang="en-US" sz="2000" dirty="0" smtClean="0">
                <a:latin typeface="Custom_Constantia" panose="02030602050306030303" pitchFamily="18" charset="0"/>
              </a:rPr>
              <a:t>)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	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en-US" sz="2000" dirty="0" smtClean="0">
                <a:latin typeface="Custom_Constantia" panose="02030602050306030303" pitchFamily="18" charset="0"/>
              </a:rPr>
              <a:t> := 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not</a:t>
            </a:r>
            <a:r>
              <a:rPr lang="en-US" sz="2000" dirty="0" smtClean="0">
                <a:latin typeface="Custom_Constantia" panose="02030602050306030303" pitchFamily="18" charset="0"/>
              </a:rPr>
              <a:t> </a:t>
            </a:r>
            <a:r>
              <a:rPr lang="en-US" sz="2000" i="1" dirty="0" smtClean="0">
                <a:latin typeface="Custom_Constantia" panose="02030602050306030303" pitchFamily="18" charset="0"/>
              </a:rPr>
              <a:t>Line8.after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	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end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latin typeface="Custom_Constantia" panose="02030602050306030303" pitchFamily="18" charset="0"/>
              </a:rPr>
              <a:t>	</a:t>
            </a:r>
            <a:r>
              <a:rPr lang="en-US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end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711505" y="5013287"/>
            <a:ext cx="2574298" cy="952180"/>
          </a:xfrm>
          <a:prstGeom prst="wedgeRoundRectCallout">
            <a:avLst>
              <a:gd name="adj1" fmla="val -98366"/>
              <a:gd name="adj2" fmla="val -5636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DE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search</a:t>
            </a:r>
            <a:r>
              <a:rPr lang="de-DE" sz="2000" dirty="0" smtClean="0">
                <a:latin typeface="Custom_Constantia" panose="02030602050306030303" pitchFamily="18" charset="0"/>
              </a:rPr>
              <a:t> verändert den Zeiger ebenfalls!</a:t>
            </a:r>
            <a:endParaRPr lang="de-CH" sz="2000" kern="1200" dirty="0"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76140" y="1813684"/>
            <a:ext cx="3890429" cy="1123725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dirty="0" smtClean="0">
                <a:latin typeface="Custom_Constantia" panose="02030602050306030303" pitchFamily="18" charset="0"/>
              </a:rPr>
              <a:t>Die Zeigerposition muss </a:t>
            </a:r>
            <a:br>
              <a:rPr lang="de-CH" sz="2000" dirty="0" smtClean="0">
                <a:latin typeface="Custom_Constantia" panose="02030602050306030303" pitchFamily="18" charset="0"/>
              </a:rPr>
            </a:br>
            <a:r>
              <a:rPr lang="de-CH" sz="2000" dirty="0" smtClean="0">
                <a:latin typeface="Custom_Constantia" panose="02030602050306030303" pitchFamily="18" charset="0"/>
              </a:rPr>
              <a:t>immer gespeichert und </a:t>
            </a:r>
            <a:br>
              <a:rPr lang="de-CH" sz="2000" dirty="0" smtClean="0">
                <a:latin typeface="Custom_Constantia" panose="02030602050306030303" pitchFamily="18" charset="0"/>
              </a:rPr>
            </a:br>
            <a:r>
              <a:rPr lang="de-CH" sz="2000" dirty="0" smtClean="0">
                <a:latin typeface="Custom_Constantia" panose="02030602050306030303" pitchFamily="18" charset="0"/>
              </a:rPr>
              <a:t>wiederhergestellt werden </a:t>
            </a:r>
            <a:endParaRPr lang="de-CH" sz="20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Listen mit internem Zeiger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38588" y="3862387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5" y="2715552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item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before</a:t>
            </a:r>
            <a:endParaRPr lang="de-CH" sz="2000" i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after</a:t>
            </a:r>
            <a:endParaRPr lang="de-CH" sz="2000" i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count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index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latin typeface="Custom_Constantia" panose="02030602050306030303" pitchFamily="18" charset="0"/>
              </a:rPr>
              <a:t>start</a:t>
            </a:r>
            <a:endParaRPr lang="de-CH" sz="2000" i="1" dirty="0">
              <a:latin typeface="Custom_Constantia" panose="02030602050306030303" pitchFamily="18" charset="0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smtClean="0">
                <a:latin typeface="Custom_Constantia" panose="02030602050306030303" pitchFamily="18" charset="0"/>
              </a:rPr>
              <a:t>1</a:t>
            </a:r>
            <a:endParaRPr lang="de-CH" sz="1600" dirty="0">
              <a:latin typeface="Custom_Constantia" panose="02030602050306030303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150948" y="4663468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latin typeface="Custom_Constantia" panose="02030602050306030303" pitchFamily="18" charset="0"/>
              </a:rPr>
              <a:t>Der Zeiger</a:t>
            </a:r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4156425" y="4662120"/>
            <a:ext cx="490774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(Hier nur ein abstraktes Konzept!)</a:t>
            </a:r>
            <a:endParaRPr lang="de-CH" sz="2300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Listen mit externem Zeiger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95232" y="3862387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6" y="2909760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“AA”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before</a:t>
            </a:r>
            <a:endParaRPr lang="de-CH" sz="2000" i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after</a:t>
            </a:r>
            <a:endParaRPr lang="de-CH" sz="2000" i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count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index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dirty="0" err="1" smtClean="0">
                <a:latin typeface="Custom_Constantia" panose="02030602050306030303" pitchFamily="18" charset="0"/>
              </a:rPr>
              <a:t>start</a:t>
            </a:r>
            <a:endParaRPr lang="de-CH" sz="2000" i="1" dirty="0">
              <a:latin typeface="Custom_Constantia" panose="02030602050306030303" pitchFamily="18" charset="0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smtClean="0">
                <a:latin typeface="Custom_Constantia" panose="02030602050306030303" pitchFamily="18" charset="0"/>
              </a:rPr>
              <a:t>1</a:t>
            </a:r>
            <a:endParaRPr lang="de-CH" sz="1600" dirty="0">
              <a:latin typeface="Custom_Constantia" panose="02030602050306030303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349835" y="5262279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latin typeface="Custom_Constantia" panose="02030602050306030303" pitchFamily="18" charset="0"/>
              </a:rPr>
              <a:t>Der Zeiger</a:t>
            </a:r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97104" y="5705992"/>
            <a:ext cx="333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(Ein aktuelles Objekt)</a:t>
            </a:r>
            <a:endParaRPr lang="de-CH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3382835" y="5097702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3381486" y="5492863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601659" y="5546416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“AA”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03256" y="5057522"/>
            <a:ext cx="42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3</a:t>
            </a:r>
            <a:endParaRPr lang="de-CH" sz="2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4268548" y="3455918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smtClean="0">
                <a:latin typeface="Custom_Constantia" panose="02030602050306030303" pitchFamily="18" charset="0"/>
              </a:rPr>
              <a:t>3</a:t>
            </a:r>
            <a:endParaRPr lang="de-CH" sz="1600" dirty="0">
              <a:latin typeface="Custom_Constantia" panose="02030602050306030303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829624" y="593525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count</a:t>
            </a:r>
            <a:endParaRPr lang="de-CH" sz="2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3380138" y="5888023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6</a:t>
            </a:r>
            <a:endParaRPr lang="de-CH" sz="2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545900" y="2439496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item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5988810" y="2835583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“FF”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6330668" y="3486938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smtClean="0">
                <a:latin typeface="Custom_Constantia" panose="02030602050306030303" pitchFamily="18" charset="0"/>
              </a:rPr>
              <a:t>5</a:t>
            </a:r>
            <a:endParaRPr lang="de-CH" sz="1600" dirty="0">
              <a:latin typeface="Custom_Constantia" panose="02030602050306030303" pitchFamily="18" charset="0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 flipV="1">
            <a:off x="6360862" y="3861038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5708005" y="5112537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5706656" y="5507698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5926829" y="5561251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“FF”</a:t>
            </a:r>
            <a:endParaRPr lang="de-CH" sz="200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28426" y="5072357"/>
            <a:ext cx="42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5</a:t>
            </a:r>
            <a:endParaRPr lang="de-CH" sz="2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>
            <a:off x="5705308" y="5902858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6</a:t>
            </a:r>
            <a:endParaRPr lang="de-CH" sz="2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6591867" y="4008959"/>
            <a:ext cx="2273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>
                <a:latin typeface="Custom_Constantia" panose="02030602050306030303" pitchFamily="18" charset="0"/>
              </a:rPr>
              <a:t>Ein anderer Zeiger (auf dieselbe Liste)</a:t>
            </a:r>
            <a:endParaRPr lang="de-CH" sz="20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7409E-6 C 0.02604 0.0199 0.08056 0.08351 0.10955 0.10664 C 0.12969 0.14527 0.14271 0.21398 0.13698 0.23271 " pathEditMode="relative" rAng="0" ptsTypes="fff">
                                      <p:cBhvr>
                                        <p:cTn id="14" dur="2000" fill="hold"/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1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6426E-6 C 0.00295 0.01041 0.00851 0.01272 0.0158 0.01666 C 0.01893 0.02059 0.02292 0.01943 0.02657 0.02244 C 0.05157 0.04118 0.14167 0.10178 0.16545 0.12862 C 0.16771 0.13949 0.1757 0.1307 0.16979 0.1839 C 0.16233 0.23525 0.13299 0.40597 0.12639 0.44992 " pathEditMode="relative" rAng="0" ptsTypes="ffffff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9" grpId="0"/>
      <p:bldP spid="33" grpId="0"/>
      <p:bldP spid="33" grpId="1"/>
      <p:bldP spid="45" grpId="0"/>
      <p:bldP spid="48" grpId="0" animBg="1"/>
      <p:bldP spid="55" grpId="0" animBg="1"/>
      <p:bldP spid="56" grpId="0" animBg="1"/>
      <p:bldP spid="57" grpId="0"/>
      <p:bldP spid="58" grpId="0"/>
      <p:bldP spid="59" grpId="0" animBg="1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Über Stationen einer Linie iterieren (1)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2279904"/>
            <a:ext cx="8594725" cy="424313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Line8</a:t>
            </a:r>
            <a:r>
              <a:rPr lang="de-CH" sz="1100" i="1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start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Line8</a:t>
            </a:r>
            <a:r>
              <a:rPr lang="de-CH" sz="1100" i="1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i="1" dirty="0" smtClean="0">
                <a:solidFill>
                  <a:srgbClr val="3333FF"/>
                </a:solidFill>
              </a:rPr>
              <a:t>after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ts val="3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3300"/>
                </a:solidFill>
              </a:rPr>
              <a:t>-- “Tu was mit </a:t>
            </a:r>
            <a:r>
              <a:rPr lang="de-CH" i="1" dirty="0" smtClean="0">
                <a:solidFill>
                  <a:srgbClr val="3333FF"/>
                </a:solidFill>
              </a:rPr>
              <a:t>Line8</a:t>
            </a:r>
            <a:r>
              <a:rPr lang="de-CH" sz="1100" i="1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i="1" dirty="0" smtClean="0">
                <a:solidFill>
                  <a:srgbClr val="3333FF"/>
                </a:solidFill>
              </a:rPr>
              <a:t>item.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Line8</a:t>
            </a:r>
            <a:r>
              <a:rPr lang="de-CH" sz="1100" i="1" dirty="0" smtClean="0">
                <a:solidFill>
                  <a:srgbClr val="3333FF"/>
                </a:solidFill>
              </a:rPr>
              <a:t>  </a:t>
            </a:r>
            <a:r>
              <a:rPr lang="de-CH" sz="1000" dirty="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forth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068" y="666214"/>
            <a:ext cx="604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ustom_Constantia" panose="02030602050306030303" pitchFamily="18" charset="0"/>
              </a:rPr>
              <a:t>Mit</a:t>
            </a:r>
            <a:r>
              <a:rPr lang="en-US" dirty="0" smtClean="0">
                <a:latin typeface="Custom_Constantia" panose="02030602050306030303" pitchFamily="18" charset="0"/>
              </a:rPr>
              <a:t> </a:t>
            </a:r>
            <a:r>
              <a:rPr lang="en-US" dirty="0" err="1" smtClean="0">
                <a:latin typeface="Custom_Constantia" panose="02030602050306030303" pitchFamily="18" charset="0"/>
              </a:rPr>
              <a:t>internem</a:t>
            </a:r>
            <a:r>
              <a:rPr lang="en-US" dirty="0" smtClean="0">
                <a:latin typeface="Custom_Constantia" panose="02030602050306030303" pitchFamily="18" charset="0"/>
              </a:rPr>
              <a:t> </a:t>
            </a:r>
            <a:r>
              <a:rPr lang="en-US" dirty="0" err="1" smtClean="0">
                <a:latin typeface="Custom_Constantia" panose="02030602050306030303" pitchFamily="18" charset="0"/>
              </a:rPr>
              <a:t>Zeiger</a:t>
            </a:r>
            <a:r>
              <a:rPr lang="en-US" dirty="0" smtClean="0">
                <a:latin typeface="Custom_Constantia" panose="02030602050306030303" pitchFamily="18" charset="0"/>
              </a:rPr>
              <a:t> (</a:t>
            </a:r>
            <a:r>
              <a:rPr lang="en-US" dirty="0" err="1" smtClean="0">
                <a:latin typeface="Custom_Constantia" panose="02030602050306030303" pitchFamily="18" charset="0"/>
              </a:rPr>
              <a:t>Erinnerung</a:t>
            </a:r>
            <a:r>
              <a:rPr lang="en-US" dirty="0" smtClean="0">
                <a:latin typeface="Custom_Constantia" panose="02030602050306030303" pitchFamily="18" charset="0"/>
              </a:rPr>
              <a:t>): </a:t>
            </a:r>
            <a:endParaRPr lang="en-US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Über Stationen einer Linie iterieren (2)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583234" y="2258368"/>
            <a:ext cx="3065358" cy="418435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/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232909" y="1784870"/>
            <a:ext cx="8594725" cy="485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local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c </a:t>
            </a:r>
            <a:r>
              <a:rPr lang="de-CH" dirty="0" smtClean="0">
                <a:latin typeface="Custom_Constantia" panose="02030602050306030303" pitchFamily="18" charset="0"/>
              </a:rPr>
              <a:t>: </a:t>
            </a:r>
            <a:r>
              <a:rPr lang="de-CH" b="1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like</a:t>
            </a:r>
            <a:r>
              <a:rPr lang="de-CH" dirty="0" smtClean="0">
                <a:latin typeface="Custom_Constantia" panose="02030602050306030303" pitchFamily="18" charset="0"/>
              </a:rPr>
              <a:t> </a:t>
            </a:r>
            <a:r>
              <a:rPr lang="de-CH" i="1" dirty="0" smtClean="0">
                <a:latin typeface="Custom_Constantia" panose="02030602050306030303" pitchFamily="18" charset="0"/>
              </a:rPr>
              <a:t>Line8</a:t>
            </a:r>
            <a:r>
              <a:rPr lang="de-CH" sz="1000" dirty="0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smtClean="0">
                <a:latin typeface="Custom_Constantia" panose="02030602050306030303" pitchFamily="18" charset="0"/>
              </a:rPr>
              <a:t>new_cursor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do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>
                <a:latin typeface="Custom_Constantia" panose="02030602050306030303" pitchFamily="18" charset="0"/>
              </a:rPr>
              <a:t>		</a:t>
            </a:r>
            <a:r>
              <a:rPr lang="de-CH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c := Line8</a:t>
            </a:r>
            <a:r>
              <a:rPr lang="de-CH" sz="1000" dirty="0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new_cursor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until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>
                <a:latin typeface="Custom_Constantia" panose="02030602050306030303" pitchFamily="18" charset="0"/>
              </a:rPr>
              <a:t>		</a:t>
            </a:r>
            <a:r>
              <a:rPr lang="de-CH" i="1" dirty="0" err="1" smtClean="0">
                <a:latin typeface="Custom_Constantia" panose="02030602050306030303" pitchFamily="18" charset="0"/>
              </a:rPr>
              <a:t>c</a:t>
            </a:r>
            <a:r>
              <a:rPr lang="de-CH" sz="1000" dirty="0" err="1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err="1" smtClean="0">
                <a:latin typeface="Custom_Constantia" panose="02030602050306030303" pitchFamily="18" charset="0"/>
              </a:rPr>
              <a:t>after</a:t>
            </a:r>
            <a:endParaRPr lang="de-CH" i="1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ts val="3000"/>
              </a:lnSpc>
            </a:pPr>
            <a:r>
              <a:rPr lang="de-CH" dirty="0" smtClean="0">
                <a:latin typeface="Custom_Constantia" panose="02030602050306030303" pitchFamily="18" charset="0"/>
              </a:rPr>
              <a:t>		</a:t>
            </a:r>
            <a:r>
              <a:rPr lang="de-CH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-- “Tu was mit </a:t>
            </a:r>
            <a:r>
              <a:rPr lang="de-CH" i="1" dirty="0" err="1" smtClean="0">
                <a:latin typeface="Custom_Constantia" panose="02030602050306030303" pitchFamily="18" charset="0"/>
              </a:rPr>
              <a:t>c</a:t>
            </a:r>
            <a:r>
              <a:rPr lang="de-CH" sz="1000" dirty="0" err="1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err="1" smtClean="0">
                <a:latin typeface="Custom_Constantia" panose="02030602050306030303" pitchFamily="18" charset="0"/>
              </a:rPr>
              <a:t>item</a:t>
            </a:r>
            <a:r>
              <a:rPr lang="de-CH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>
                <a:latin typeface="Custom_Constantia" panose="02030602050306030303" pitchFamily="18" charset="0"/>
              </a:rPr>
              <a:t>		</a:t>
            </a:r>
            <a:r>
              <a:rPr lang="de-CH" i="1" dirty="0" err="1" smtClean="0">
                <a:latin typeface="Custom_Constantia" panose="02030602050306030303" pitchFamily="18" charset="0"/>
              </a:rPr>
              <a:t>c</a:t>
            </a:r>
            <a:r>
              <a:rPr lang="de-CH" sz="1000" dirty="0" err="1" smtClean="0"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forth</a:t>
            </a:r>
            <a:endParaRPr lang="de-CH" i="1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end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12" name="Rounded Rectangular Callout 3"/>
          <p:cNvSpPr/>
          <p:nvPr/>
        </p:nvSpPr>
        <p:spPr bwMode="auto">
          <a:xfrm>
            <a:off x="1007604" y="1424420"/>
            <a:ext cx="3066286" cy="456594"/>
          </a:xfrm>
          <a:prstGeom prst="wedgeRoundRectCallout">
            <a:avLst>
              <a:gd name="adj1" fmla="val -39010"/>
              <a:gd name="adj2" fmla="val 15644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latin typeface="Custom_Constantia" panose="02030602050306030303" pitchFamily="18" charset="0"/>
              </a:rPr>
              <a:t>Die Zeiger-Variable</a:t>
            </a:r>
            <a:endParaRPr lang="de-CH" sz="2400" kern="1200" dirty="0">
              <a:latin typeface="Custom_Constantia" panose="02030602050306030303" pitchFamily="18" charset="0"/>
            </a:endParaRPr>
          </a:p>
        </p:txBody>
      </p:sp>
      <p:sp>
        <p:nvSpPr>
          <p:cNvPr id="13" name="Rounded Rectangular Callout 4"/>
          <p:cNvSpPr/>
          <p:nvPr/>
        </p:nvSpPr>
        <p:spPr bwMode="auto">
          <a:xfrm>
            <a:off x="5522631" y="1850800"/>
            <a:ext cx="3066286" cy="772731"/>
          </a:xfrm>
          <a:prstGeom prst="wedgeRoundRectCallout">
            <a:avLst>
              <a:gd name="adj1" fmla="val -75565"/>
              <a:gd name="adj2" fmla="val 2394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CH" sz="2400" kern="1200" dirty="0" smtClean="0">
                <a:latin typeface="Custom_Constantia" panose="02030602050306030303" pitchFamily="18" charset="0"/>
              </a:rPr>
              <a:t>Derselbe Typ wie </a:t>
            </a:r>
            <a:r>
              <a:rPr lang="de-CH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Line8</a:t>
            </a:r>
            <a:r>
              <a:rPr lang="de-CH" sz="1000" dirty="0" smtClean="0">
                <a:solidFill>
                  <a:srgbClr val="3333FF"/>
                </a:solidFill>
                <a:latin typeface="Custom_Constantia" panose="02030602050306030303" pitchFamily="18" charset="0"/>
                <a:sym typeface="Wingdings"/>
              </a:rPr>
              <a:t></a:t>
            </a:r>
            <a:r>
              <a:rPr lang="de-CH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new_cursor</a:t>
            </a:r>
            <a:endParaRPr lang="de-CH" sz="2400" kern="12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4" name="Rounded Rectangular Callout 6"/>
          <p:cNvSpPr/>
          <p:nvPr/>
        </p:nvSpPr>
        <p:spPr bwMode="auto">
          <a:xfrm>
            <a:off x="5522631" y="3269848"/>
            <a:ext cx="3201340" cy="1031965"/>
          </a:xfrm>
          <a:prstGeom prst="wedgeRoundRectCallout">
            <a:avLst>
              <a:gd name="adj1" fmla="val -63554"/>
              <a:gd name="adj2" fmla="val -17772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latin typeface="Custom_Constantia" panose="02030602050306030303" pitchFamily="18" charset="0"/>
              </a:rPr>
              <a:t>Ein neu erzeugter Zeiger, der auf </a:t>
            </a:r>
            <a:r>
              <a:rPr lang="de-CH" dirty="0" smtClean="0">
                <a:latin typeface="Custom_Constantia" panose="02030602050306030303" pitchFamily="18" charset="0"/>
              </a:rPr>
              <a:t>das </a:t>
            </a:r>
            <a:r>
              <a:rPr lang="de-CH" sz="2400" kern="1200" dirty="0" smtClean="0">
                <a:latin typeface="Custom_Constantia" panose="02030602050306030303" pitchFamily="18" charset="0"/>
              </a:rPr>
              <a:t>erste Element zeigt</a:t>
            </a:r>
            <a:endParaRPr lang="de-CH" sz="2400" kern="1200" dirty="0">
              <a:latin typeface="Custom_Constantia" panose="02030602050306030303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05740" y="750040"/>
            <a:ext cx="44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Custom_Constantia" panose="02030602050306030303" pitchFamily="18" charset="0"/>
              </a:rPr>
              <a:t>Mit</a:t>
            </a:r>
            <a:r>
              <a:rPr lang="en-US" dirty="0" smtClean="0">
                <a:latin typeface="Custom_Constantia" panose="02030602050306030303" pitchFamily="18" charset="0"/>
              </a:rPr>
              <a:t> </a:t>
            </a:r>
            <a:r>
              <a:rPr lang="en-US" dirty="0" err="1" smtClean="0">
                <a:latin typeface="Custom_Constantia" panose="02030602050306030303" pitchFamily="18" charset="0"/>
              </a:rPr>
              <a:t>externem</a:t>
            </a:r>
            <a:r>
              <a:rPr lang="en-US" dirty="0" smtClean="0">
                <a:latin typeface="Custom_Constantia" panose="02030602050306030303" pitchFamily="18" charset="0"/>
              </a:rPr>
              <a:t> </a:t>
            </a:r>
            <a:r>
              <a:rPr lang="en-US" dirty="0" err="1" smtClean="0">
                <a:latin typeface="Custom_Constantia" panose="02030602050306030303" pitchFamily="18" charset="0"/>
              </a:rPr>
              <a:t>Zeiger</a:t>
            </a:r>
            <a:r>
              <a:rPr lang="en-US" dirty="0" smtClean="0">
                <a:latin typeface="Custom_Constantia" panose="02030602050306030303" pitchFamily="18" charset="0"/>
              </a:rPr>
              <a:t>: </a:t>
            </a:r>
            <a:endParaRPr lang="en-US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Über Stationen einer Linie iterieren </a:t>
            </a:r>
            <a:r>
              <a:rPr lang="de-CH" dirty="0" smtClean="0"/>
              <a:t>(3)</a:t>
            </a:r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1638" y="10305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rPr>
              <a:t>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b="1" kern="0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Line8 </a:t>
            </a:r>
            <a:r>
              <a:rPr kumimoji="0" lang="de-CH" sz="2400" b="1" u="none" strike="noStrike" kern="0" cap="none" spc="0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</a:rPr>
              <a:t>as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loop</a:t>
            </a:r>
            <a:endParaRPr kumimoji="0" lang="de-CH" sz="2400" b="1" i="0" u="none" strike="noStrike" kern="0" cap="none" spc="0" normalizeH="0" baseline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ustom_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	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ustom_Constantia" panose="02030602050306030303" pitchFamily="18" charset="0"/>
              </a:rPr>
              <a:t>-- “Tu was mit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c</a:t>
            </a:r>
            <a:r>
              <a:rPr kumimoji="0" lang="de-CH" sz="1000" b="0" i="0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sym typeface="Wingdings"/>
              </a:rPr>
              <a:t>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</a:rPr>
              <a:t>item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ustom_Constantia" panose="02030602050306030303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194" y="4317274"/>
            <a:ext cx="641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Custom_Constantia" panose="02030602050306030303" pitchFamily="18" charset="0"/>
              </a:rPr>
              <a:t>Die gleiche </a:t>
            </a:r>
            <a:r>
              <a:rPr lang="de-CH" dirty="0" smtClean="0">
                <a:latin typeface="Custom_Constantia" panose="02030602050306030303" pitchFamily="18" charset="0"/>
              </a:rPr>
              <a:t>Wirkung wie (2), </a:t>
            </a:r>
            <a:r>
              <a:rPr lang="de-CH" dirty="0">
                <a:latin typeface="Custom_Constantia" panose="02030602050306030303" pitchFamily="18" charset="0"/>
              </a:rPr>
              <a:t>aber </a:t>
            </a:r>
            <a:r>
              <a:rPr lang="de-CH" dirty="0" smtClean="0">
                <a:latin typeface="Custom_Constantia" panose="02030602050306030303" pitchFamily="18" charset="0"/>
              </a:rPr>
              <a:t>kürzer!</a:t>
            </a:r>
            <a:endParaRPr lang="en-US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Die Stationsnamen anzeigen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3060" y="2395203"/>
            <a:ext cx="3221629" cy="47586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274637" y="606538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lvl="0">
              <a:defRPr/>
            </a:pPr>
            <a:r>
              <a:rPr lang="de-CH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across</a:t>
            </a:r>
          </a:p>
          <a:p>
            <a:pPr lvl="0">
              <a:defRPr/>
            </a:pPr>
            <a:r>
              <a:rPr lang="de-CH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</a:t>
            </a:r>
            <a:r>
              <a:rPr lang="de-CH" i="1" dirty="0" smtClean="0">
                <a:latin typeface="Custom_Constantia" panose="02030602050306030303" pitchFamily="18" charset="0"/>
              </a:rPr>
              <a:t>Line8 </a:t>
            </a:r>
            <a:r>
              <a:rPr lang="de-CH" b="1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as</a:t>
            </a:r>
            <a:r>
              <a:rPr lang="de-CH" i="1" dirty="0" smtClean="0">
                <a:latin typeface="Custom_Constantia" panose="02030602050306030303" pitchFamily="18" charset="0"/>
              </a:rPr>
              <a:t> c</a:t>
            </a:r>
          </a:p>
          <a:p>
            <a:pPr lvl="0">
              <a:defRPr/>
            </a:pPr>
            <a:r>
              <a:rPr lang="de-CH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lvl="0">
              <a:lnSpc>
                <a:spcPts val="3000"/>
              </a:lnSpc>
              <a:defRPr/>
            </a:pPr>
            <a:r>
              <a:rPr lang="de-CH" dirty="0" smtClean="0">
                <a:latin typeface="Custom_Constantia" panose="02030602050306030303" pitchFamily="18" charset="0"/>
              </a:rPr>
              <a:t>	</a:t>
            </a:r>
            <a:r>
              <a:rPr lang="de-CH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-- Den Namen der aktuellen Station anzeigen.</a:t>
            </a:r>
          </a:p>
          <a:p>
            <a:pPr lvl="0">
              <a:lnSpc>
                <a:spcPts val="3000"/>
              </a:lnSpc>
              <a:defRPr/>
            </a:pPr>
            <a:r>
              <a:rPr lang="de-CH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	</a:t>
            </a:r>
            <a:r>
              <a:rPr lang="de-CH" i="1" dirty="0" err="1" smtClean="0">
                <a:latin typeface="Custom_Constantia" panose="02030602050306030303" pitchFamily="18" charset="0"/>
              </a:rPr>
              <a:t>console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>
                <a:latin typeface="Custom_Constantia" panose="02030602050306030303" pitchFamily="18" charset="0"/>
              </a:rPr>
              <a:t>output</a:t>
            </a:r>
            <a:r>
              <a:rPr lang="de-CH" dirty="0" smtClean="0">
                <a:latin typeface="Custom_Constantia" panose="02030602050306030303" pitchFamily="18" charset="0"/>
              </a:rPr>
              <a:t> (</a:t>
            </a:r>
            <a:r>
              <a:rPr lang="de-CH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smtClean="0">
                <a:latin typeface="Custom_Constantia" panose="02030602050306030303" pitchFamily="18" charset="0"/>
              </a:rPr>
              <a:t>item</a:t>
            </a:r>
            <a:r>
              <a:rPr lang="de-CH" dirty="0" smtClean="0">
                <a:latin typeface="Custom_Constantia" panose="02030602050306030303" pitchFamily="18" charset="0"/>
              </a:rPr>
              <a:t>)</a:t>
            </a:r>
          </a:p>
          <a:p>
            <a:pPr lvl="0">
              <a:defRPr/>
            </a:pPr>
            <a:r>
              <a:rPr lang="de-CH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262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 anderes Beispiel</a:t>
            </a:r>
            <a:endParaRPr lang="de-CH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-- Alle Anschluss-Stationen der Linie 8 anzeigen:</a:t>
            </a:r>
            <a:endParaRPr kumimoji="0" lang="de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across</a:t>
            </a:r>
            <a:endParaRPr kumimoji="0" lang="de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Line8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as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c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loop</a:t>
            </a:r>
            <a:endParaRPr kumimoji="0" lang="de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 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item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is_exchange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  <a:endParaRPr kumimoji="0" lang="de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console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output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(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 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item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)</a:t>
            </a:r>
          </a:p>
          <a:p>
            <a:pPr marL="0" marR="0" lvl="0" indent="0" algn="l" defTabSz="5400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		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Zurich_map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station_view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(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</a:t>
            </a: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item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name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)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</a:t>
            </a:r>
            <a:r>
              <a:rPr kumimoji="0" lang="de-CH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highlight</a:t>
            </a:r>
            <a:endParaRPr kumimoji="0" lang="de-CH" sz="2400" b="0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5400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</a:p>
          <a:p>
            <a:pPr marL="0" marR="0" lvl="0" indent="0" algn="l" defTabSz="54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23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Nicht wirklich ein Algorithmus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282" y="1132720"/>
            <a:ext cx="5349574" cy="509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</p:spTree>
    <p:extLst>
      <p:ext uri="{BB962C8B-B14F-4D97-AF65-F5344CB8AC3E}">
        <p14:creationId xmlns:p14="http://schemas.microsoft.com/office/powerpoint/2010/main" val="18857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975" y="1758212"/>
            <a:ext cx="1171522" cy="47586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en-US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smtClean="0"/>
              <a:t>Das „Maximum“ der Stationsnamen berechnen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from</a:t>
            </a:r>
          </a:p>
          <a:p>
            <a:pPr lvl="0" defTabSz="540000">
              <a:defRPr/>
            </a:pPr>
            <a:r>
              <a:rPr lang="en-US" b="1" dirty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Result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3333FF"/>
                </a:solidFill>
              </a:rPr>
              <a:t>:=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""</a:t>
            </a:r>
            <a:endParaRPr lang="en-US" b="1" dirty="0" smtClean="0">
              <a:solidFill>
                <a:srgbClr val="3333FF"/>
              </a:solidFill>
            </a:endParaRPr>
          </a:p>
          <a:p>
            <a:pPr lvl="0" defTabSz="540000">
              <a:defRPr/>
            </a:pPr>
            <a:r>
              <a:rPr lang="en-US" b="1" dirty="0" smtClean="0">
                <a:solidFill>
                  <a:srgbClr val="333399"/>
                </a:solidFill>
              </a:rPr>
              <a:t>across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rgbClr val="333399"/>
                </a:solidFill>
              </a:rPr>
              <a:t>	</a:t>
            </a:r>
            <a:r>
              <a:rPr lang="en-US" i="1" dirty="0" smtClean="0">
                <a:solidFill>
                  <a:srgbClr val="3333FF"/>
                </a:solidFill>
              </a:rPr>
              <a:t>Line8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333399"/>
                </a:solidFill>
              </a:rPr>
              <a:t>as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3333FF"/>
                </a:solidFill>
              </a:rPr>
              <a:t>c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loop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	Result </a:t>
            </a:r>
            <a:r>
              <a:rPr lang="en-US" dirty="0" smtClean="0">
                <a:solidFill>
                  <a:srgbClr val="3333FF"/>
                </a:solidFill>
              </a:rPr>
              <a:t>:=</a:t>
            </a:r>
            <a:r>
              <a:rPr lang="en-US" i="1" dirty="0" smtClean="0">
                <a:solidFill>
                  <a:srgbClr val="3333FF"/>
                </a:solidFill>
              </a:rPr>
              <a:t> greater </a:t>
            </a:r>
            <a:r>
              <a:rPr lang="en-US" dirty="0" smtClean="0">
                <a:solidFill>
                  <a:srgbClr val="3333FF"/>
                </a:solidFill>
              </a:rPr>
              <a:t>(</a:t>
            </a:r>
            <a:r>
              <a:rPr lang="en-US" b="1" dirty="0" smtClean="0">
                <a:solidFill>
                  <a:schemeClr val="accent2"/>
                </a:solidFill>
              </a:rPr>
              <a:t>Result</a:t>
            </a:r>
            <a:r>
              <a:rPr lang="en-US" i="1" dirty="0" smtClean="0">
                <a:solidFill>
                  <a:srgbClr val="3333FF"/>
                </a:solidFill>
              </a:rPr>
              <a:t>, </a:t>
            </a:r>
            <a:r>
              <a:rPr lang="en-US" i="1" dirty="0" err="1" smtClean="0">
                <a:solidFill>
                  <a:srgbClr val="3333FF"/>
                </a:solidFill>
              </a:rPr>
              <a:t>c</a:t>
            </a:r>
            <a:r>
              <a:rPr lang="en-US" sz="700" dirty="0" err="1" smtClean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en-US" i="1" dirty="0" err="1" smtClean="0">
                <a:solidFill>
                  <a:srgbClr val="3333FF"/>
                </a:solidFill>
              </a:rPr>
              <a:t>item</a:t>
            </a:r>
            <a:r>
              <a:rPr lang="en-US" sz="700" dirty="0" err="1" smtClean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en-US" i="1" dirty="0" err="1" smtClean="0">
                <a:solidFill>
                  <a:srgbClr val="3333FF"/>
                </a:solidFill>
              </a:rPr>
              <a:t>name</a:t>
            </a:r>
            <a:r>
              <a:rPr lang="en-US" dirty="0" smtClean="0">
                <a:solidFill>
                  <a:srgbClr val="3333FF"/>
                </a:solidFill>
              </a:rPr>
              <a:t>)</a:t>
            </a:r>
            <a:endParaRPr lang="en-US" b="1" dirty="0" smtClean="0">
              <a:solidFill>
                <a:srgbClr val="3333FF"/>
              </a:solidFill>
            </a:endParaRP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66483" y="4823927"/>
            <a:ext cx="4650949" cy="1250302"/>
          </a:xfrm>
          <a:prstGeom prst="wedgeRoundRectCallout">
            <a:avLst>
              <a:gd name="adj1" fmla="val -72920"/>
              <a:gd name="adj2" fmla="val -153195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000" dirty="0" smtClean="0">
                <a:latin typeface="Custom_Constantia" panose="02030602050306030303" pitchFamily="18" charset="0"/>
              </a:rPr>
              <a:t>Das (</a:t>
            </a:r>
            <a:r>
              <a:rPr lang="en-US" sz="2000" dirty="0" err="1" smtClean="0">
                <a:latin typeface="Custom_Constantia" panose="02030602050306030303" pitchFamily="18" charset="0"/>
              </a:rPr>
              <a:t>alphabetische</a:t>
            </a:r>
            <a:r>
              <a:rPr lang="en-US" sz="2000" dirty="0" smtClean="0">
                <a:latin typeface="Custom_Constantia" panose="02030602050306030303" pitchFamily="18" charset="0"/>
              </a:rPr>
              <a:t>) Maximum </a:t>
            </a:r>
            <a:r>
              <a:rPr lang="en-US" sz="2000" dirty="0" err="1" smtClean="0">
                <a:latin typeface="Custom_Constantia" panose="02030602050306030303" pitchFamily="18" charset="0"/>
              </a:rPr>
              <a:t>zweier</a:t>
            </a:r>
            <a:r>
              <a:rPr lang="en-US" sz="2000" dirty="0" smtClean="0">
                <a:latin typeface="Custom_Constantia" panose="02030602050306030303" pitchFamily="18" charset="0"/>
              </a:rPr>
              <a:t> </a:t>
            </a:r>
            <a:r>
              <a:rPr lang="en-US" sz="2000" dirty="0" err="1" smtClean="0">
                <a:latin typeface="Custom_Constantia" panose="02030602050306030303" pitchFamily="18" charset="0"/>
              </a:rPr>
              <a:t>Zeichenketten</a:t>
            </a:r>
            <a:r>
              <a:rPr lang="en-US" sz="2000" dirty="0" smtClean="0">
                <a:latin typeface="Custom_Constantia" panose="02030602050306030303" pitchFamily="18" charset="0"/>
              </a:rPr>
              <a:t> </a:t>
            </a:r>
            <a:r>
              <a:rPr lang="en-US" sz="2000" dirty="0" err="1" smtClean="0">
                <a:latin typeface="Custom_Constantia" panose="02030602050306030303" pitchFamily="18" charset="0"/>
              </a:rPr>
              <a:t>berechnen</a:t>
            </a:r>
            <a:r>
              <a:rPr lang="en-US" sz="2000" dirty="0" smtClean="0">
                <a:latin typeface="Custom_Constantia" panose="02030602050306030303" pitchFamily="18" charset="0"/>
              </a:rPr>
              <a:t>, </a:t>
            </a:r>
            <a:r>
              <a:rPr lang="en-US" sz="2000" dirty="0" err="1" smtClean="0">
                <a:latin typeface="Custom_Constantia" panose="02030602050306030303" pitchFamily="18" charset="0"/>
              </a:rPr>
              <a:t>z.B</a:t>
            </a:r>
            <a:r>
              <a:rPr lang="en-US" sz="2000" dirty="0" smtClean="0">
                <a:latin typeface="Custom_Constantia" panose="02030602050306030303" pitchFamily="18" charset="0"/>
              </a:rPr>
              <a:t>.</a:t>
            </a:r>
          </a:p>
          <a:p>
            <a:pPr algn="ctr"/>
            <a:r>
              <a:rPr lang="en-US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greater</a:t>
            </a:r>
            <a:r>
              <a:rPr lang="en-US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("ABC "</a:t>
            </a:r>
            <a:r>
              <a:rPr lang="en-US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, </a:t>
            </a:r>
            <a:r>
              <a:rPr lang="en-US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"AD</a:t>
            </a:r>
            <a:r>
              <a:rPr lang="en-US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")</a:t>
            </a:r>
            <a:r>
              <a:rPr lang="en-US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=</a:t>
            </a:r>
            <a:r>
              <a:rPr lang="en-US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"AD"</a:t>
            </a:r>
            <a:endParaRPr lang="en-US" sz="2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„Maximum“ zweier Zeichenketten 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233363" y="990600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greater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a, b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STRING</a:t>
            </a:r>
            <a:r>
              <a:rPr lang="de-CH" sz="1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): </a:t>
            </a:r>
            <a:r>
              <a:rPr lang="de-CH" sz="28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STRING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	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Das Maximum von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 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und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b</a:t>
            </a:r>
            <a:r>
              <a:rPr lang="de-CH" sz="28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do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334963" y="5892800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end</a:t>
            </a:r>
            <a:endParaRPr lang="de-CH" sz="2800" b="1" dirty="0">
              <a:solidFill>
                <a:srgbClr val="00206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5920" y="2241516"/>
            <a:ext cx="3503904" cy="3627436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if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a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b	       	</a:t>
            </a:r>
            <a:endParaRPr lang="de-CH" sz="2800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then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else</a:t>
            </a:r>
            <a:endParaRPr lang="de-CH" sz="2800" b="1" dirty="0" smtClean="0">
              <a:solidFill>
                <a:srgbClr val="990000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b</a:t>
            </a:r>
            <a:endParaRPr lang="de-CH" sz="2800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3220" y="1818968"/>
            <a:ext cx="5339180" cy="2604986"/>
          </a:xfrm>
          <a:prstGeom prst="roundRect">
            <a:avLst>
              <a:gd name="adj" fmla="val 11152"/>
            </a:avLst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In einem Feature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i="1" dirty="0" err="1" smtClean="0">
                <a:solidFill>
                  <a:srgbClr val="3333FF"/>
                </a:solidFill>
              </a:rPr>
              <a:t>highest_name</a:t>
            </a:r>
            <a:r>
              <a:rPr lang="de-CH" sz="2000" i="1" dirty="0" smtClean="0">
                <a:solidFill>
                  <a:srgbClr val="3333FF"/>
                </a:solidFill>
              </a:rPr>
              <a:t>: STRING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-- Alphabetisch grösster Stationsname der Linie.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from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de-CH" sz="2000" b="1" dirty="0">
                <a:solidFill>
                  <a:schemeClr val="accent2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:=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""</a:t>
            </a:r>
            <a:endParaRPr lang="de-CH" sz="2000" b="1" dirty="0" smtClean="0">
              <a:solidFill>
                <a:srgbClr val="3333FF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across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  <a:r>
              <a:rPr lang="de-CH" sz="2000" i="1" dirty="0" smtClean="0">
                <a:solidFill>
                  <a:srgbClr val="3333FF"/>
                </a:solidFill>
              </a:rPr>
              <a:t>Line8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rgbClr val="333399"/>
                </a:solidFill>
              </a:rPr>
              <a:t>as</a:t>
            </a:r>
            <a:r>
              <a:rPr lang="de-CH" sz="2000" i="1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c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600" dirty="0" err="1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sz="2000" i="1" dirty="0" err="1" smtClean="0">
                <a:solidFill>
                  <a:srgbClr val="3333FF"/>
                </a:solidFill>
              </a:rPr>
              <a:t>item</a:t>
            </a:r>
            <a:r>
              <a:rPr lang="de-CH" sz="600" dirty="0" err="1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sz="2000" i="1" dirty="0" err="1" smtClean="0">
                <a:solidFill>
                  <a:srgbClr val="3333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end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</a:p>
        </p:txBody>
      </p:sp>
    </p:spTree>
    <p:extLst>
      <p:ext uri="{BB962C8B-B14F-4D97-AF65-F5344CB8AC3E}">
        <p14:creationId xmlns:p14="http://schemas.microsoft.com/office/powerpoint/2010/main" val="30884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300" y="716039"/>
            <a:ext cx="8474075" cy="2667000"/>
          </a:xfrm>
          <a:prstGeom prst="ellipse">
            <a:avLst/>
          </a:prstGeom>
          <a:solidFill>
            <a:srgbClr val="BED0F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2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300" y="982739"/>
            <a:ext cx="6065837" cy="2133600"/>
          </a:xfrm>
          <a:prstGeom prst="ellipse">
            <a:avLst/>
          </a:prstGeom>
          <a:solidFill>
            <a:srgbClr val="D5DA7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2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300" y="1287539"/>
            <a:ext cx="3517900" cy="1524000"/>
          </a:xfrm>
          <a:prstGeom prst="ellipse">
            <a:avLst/>
          </a:prstGeom>
          <a:solidFill>
            <a:srgbClr val="8DC19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2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300" y="1478039"/>
            <a:ext cx="1676400" cy="1143000"/>
          </a:xfrm>
          <a:prstGeom prst="ellipse">
            <a:avLst/>
          </a:prstGeom>
          <a:solidFill>
            <a:srgbClr val="FF964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de-CH" smtClean="0"/>
              <a:t>Schleifen als Annäherungsstrategie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4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4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0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1</a:t>
            </a:r>
            <a:endParaRPr lang="de-CH" sz="2800" b="0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0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900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4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0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2</a:t>
            </a:r>
            <a:endParaRPr lang="de-CH" sz="2800" b="0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07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825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4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3200" b="0" i="1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i</a:t>
            </a:r>
            <a:endParaRPr lang="de-CH" sz="2800" b="0" i="1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61012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8328" y="2011439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2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3200" b="0" i="1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n</a:t>
            </a:r>
            <a:endParaRPr lang="de-CH" b="0" i="1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88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3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022688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</a:t>
            </a:r>
            <a:r>
              <a:rPr lang="de-CH" sz="2000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2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0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1</a:t>
            </a:r>
            <a:endParaRPr lang="de-CH" sz="2000" b="0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3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9999" y="4559749"/>
            <a:ext cx="4332773" cy="3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1   2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1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90987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2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9750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3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08512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4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8287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5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7705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6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3740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80666" y="5174376"/>
            <a:ext cx="4255961" cy="375919"/>
          </a:xfrm>
          <a:prstGeom prst="roundRect">
            <a:avLst/>
          </a:prstGeom>
          <a:solidFill>
            <a:srgbClr val="99FF99">
              <a:alpha val="56078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  </a:t>
            </a:r>
            <a:r>
              <a:rPr lang="de-CH" sz="20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03981" y="5809097"/>
            <a:ext cx="4164304" cy="3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n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02155" y="4113594"/>
            <a:ext cx="3470598" cy="4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l">
              <a:lnSpc>
                <a:spcPct val="40000"/>
              </a:lnSpc>
            </a:pP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= Max (</a:t>
            </a:r>
            <a:r>
              <a:rPr lang="de-CH" b="0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b="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  <a:r>
              <a:rPr lang="de-CH" sz="4000" b="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 </a:t>
            </a:r>
            <a:r>
              <a:rPr lang="de-CH" sz="1200" b="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8" name="AutoShape 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2856" y="4165477"/>
            <a:ext cx="3337957" cy="724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 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:= 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 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+ 1</a:t>
            </a:r>
            <a:endParaRPr lang="de-CH" sz="1400" b="1" dirty="0" smtClean="0">
              <a:solidFill>
                <a:srgbClr val="000099"/>
              </a:solidFill>
              <a:latin typeface="Custom_Constantia" panose="02030602050306030303" pitchFamily="18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</a:pPr>
            <a:r>
              <a:rPr lang="de-CH" sz="1400" dirty="0" smtClean="0">
                <a:latin typeface="Custom_Constantia" panose="02030602050306030303" pitchFamily="18" charset="0"/>
              </a:rPr>
              <a:t> </a:t>
            </a:r>
            <a:r>
              <a:rPr lang="de-CH" sz="14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:=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sz="1400" i="1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greater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/>
            </a:r>
            <a:b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</a:b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	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(</a:t>
            </a:r>
            <a:r>
              <a:rPr lang="de-CH" sz="14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, c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item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)</a:t>
            </a:r>
            <a:r>
              <a:rPr lang="de-CH" dirty="0" smtClean="0">
                <a:latin typeface="Custom_Constantia" panose="02030602050306030303" pitchFamily="18" charset="0"/>
              </a:rPr>
              <a:t>	</a:t>
            </a:r>
          </a:p>
        </p:txBody>
      </p:sp>
      <p:sp>
        <p:nvSpPr>
          <p:cNvPr id="29" name="AutoShape 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52352" y="3839180"/>
            <a:ext cx="1538413" cy="2670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800" b="1" dirty="0" smtClean="0">
                <a:latin typeface="Custom_Constantia" panose="02030602050306030303" pitchFamily="18" charset="0"/>
              </a:rPr>
              <a:t>Schleifenrumpf:</a:t>
            </a:r>
            <a:endParaRPr lang="de-CH" sz="2000" dirty="0" smtClean="0">
              <a:latin typeface="Custom_Constantia" panose="0203060205030603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60780" y="3716932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60931" y="4207138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3585" y="4853737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3746" y="5464413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4461727" y="4644460"/>
            <a:ext cx="1011953" cy="377091"/>
          </a:xfrm>
          <a:prstGeom prst="wedgeRoundRectCallout">
            <a:avLst>
              <a:gd name="adj1" fmla="val -72535"/>
              <a:gd name="adj2" fmla="val -9927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latin typeface="Custom_Constantia" panose="02030602050306030303" pitchFamily="18" charset="0"/>
                <a:ea typeface="+mn-ea"/>
                <a:cs typeface="+mn-cs"/>
              </a:rPr>
              <a:t>Teil</a:t>
            </a:r>
            <a:endParaRPr lang="de-CH" sz="2400" kern="1200" dirty="0">
              <a:latin typeface="Custom_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4" grpId="0" animBg="1"/>
      <p:bldP spid="875525" grpId="0" animBg="1"/>
      <p:bldP spid="875535" grpId="0"/>
      <p:bldP spid="875536" grpId="0"/>
      <p:bldP spid="25" grpId="0" animBg="1"/>
      <p:bldP spid="26" grpId="0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Nachbedingung?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20726" y="3996379"/>
            <a:ext cx="6798300" cy="960553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274637" y="606538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defTabSz="540000">
              <a:spcBef>
                <a:spcPts val="0"/>
              </a:spcBef>
            </a:pPr>
            <a:r>
              <a:rPr lang="de-CH" sz="2000" i="1" dirty="0" err="1" smtClean="0">
                <a:latin typeface="Custom_Constantia" panose="02030602050306030303" pitchFamily="18" charset="0"/>
              </a:rPr>
              <a:t>highest_name</a:t>
            </a:r>
            <a:r>
              <a:rPr lang="de-CH" sz="2000" i="1" dirty="0" smtClean="0">
                <a:latin typeface="Custom_Constantia" panose="02030602050306030303" pitchFamily="18" charset="0"/>
              </a:rPr>
              <a:t>: STRING </a:t>
            </a:r>
          </a:p>
          <a:p>
            <a:pPr defTabSz="540000"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	-- Alphabetisch grösster Stationsname der Linie.</a:t>
            </a:r>
          </a:p>
          <a:p>
            <a:pPr defTabSz="540000"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do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""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	across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		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 </a:t>
            </a: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as</a:t>
            </a:r>
            <a:r>
              <a:rPr lang="de-CH" sz="2000" i="1" dirty="0" smtClean="0">
                <a:latin typeface="Custom_Constantia" panose="02030602050306030303" pitchFamily="18" charset="0"/>
              </a:rPr>
              <a:t> c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	Result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greater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, c</a:t>
            </a:r>
            <a:r>
              <a:rPr lang="de-CH" sz="2000" dirty="0" smtClean="0">
                <a:latin typeface="Custom_Constantia" panose="02030602050306030303" pitchFamily="18" charset="0"/>
                <a:sym typeface="Wingdings"/>
              </a:rPr>
              <a:t>.</a:t>
            </a:r>
            <a:r>
              <a:rPr lang="de-CH" sz="2000" i="1" dirty="0" smtClean="0">
                <a:latin typeface="Custom_Constantia" panose="02030602050306030303" pitchFamily="18" charset="0"/>
              </a:rPr>
              <a:t>item</a:t>
            </a:r>
            <a:r>
              <a:rPr lang="de-CH" sz="2000" dirty="0" smtClean="0">
                <a:latin typeface="Custom_Constantia" panose="02030602050306030303" pitchFamily="18" charset="0"/>
                <a:sym typeface="Wingdings"/>
              </a:rPr>
              <a:t>.</a:t>
            </a:r>
            <a:r>
              <a:rPr lang="de-CH" sz="2000" i="1" dirty="0" smtClean="0">
                <a:latin typeface="Custom_Constantia" panose="02030602050306030303" pitchFamily="18" charset="0"/>
              </a:rPr>
              <a:t>name</a:t>
            </a:r>
            <a:r>
              <a:rPr lang="de-CH" sz="2000" dirty="0" smtClean="0">
                <a:latin typeface="Custom_Constantia" panose="02030602050306030303" pitchFamily="18" charset="0"/>
              </a:rPr>
              <a:t>)</a:t>
            </a:r>
            <a:endParaRPr lang="de-CH" sz="2000" b="1" dirty="0" smtClean="0">
              <a:latin typeface="Custom_Constantia" panose="02030602050306030303" pitchFamily="18" charset="0"/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end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ensure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	Result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/= 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Void</a:t>
            </a:r>
            <a:endParaRPr lang="de-CH" sz="2000" i="1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defTabSz="540000">
              <a:spcBef>
                <a:spcPts val="0"/>
              </a:spcBef>
            </a:pPr>
            <a:r>
              <a:rPr lang="de-CH" sz="2000" i="1" dirty="0" smtClean="0">
                <a:latin typeface="Custom_Constantia" panose="02030602050306030303" pitchFamily="18" charset="0"/>
              </a:rPr>
              <a:t>	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alphabetisch grösste Stationsname </a:t>
            </a:r>
          </a:p>
          <a:p>
            <a:pPr defTabSz="540000"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	-- der Linie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defTabSz="5400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end</a:t>
            </a:r>
          </a:p>
        </p:txBody>
      </p:sp>
    </p:spTree>
    <p:extLst>
      <p:ext uri="{BB962C8B-B14F-4D97-AF65-F5344CB8AC3E}">
        <p14:creationId xmlns:p14="http://schemas.microsoft.com/office/powerpoint/2010/main" val="3128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Das „Maximum“ der Stationsnamen berechnen</a:t>
            </a:r>
            <a:endParaRPr lang="de-CH" sz="2800" smtClean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6523" y="5093401"/>
            <a:ext cx="7840239" cy="59138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/>
        </p:nvSpPr>
        <p:spPr bwMode="auto">
          <a:xfrm>
            <a:off x="311869" y="606538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de-CH" sz="2000" dirty="0" smtClean="0">
                <a:latin typeface="Custom_Constantia" panose="02030602050306030303" pitchFamily="18" charset="0"/>
              </a:rPr>
              <a:t> :=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new_cursor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;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""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latin typeface="Custom_Constantia" panose="02030602050306030303" pitchFamily="18" charset="0"/>
              </a:rPr>
              <a:t>after</a:t>
            </a:r>
          </a:p>
          <a:p>
            <a:pPr>
              <a:spcBef>
                <a:spcPts val="600"/>
              </a:spcBef>
            </a:pP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spcBef>
                <a:spcPts val="600"/>
              </a:spcBef>
            </a:pP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de-CH" sz="2000" dirty="0" smtClean="0">
                <a:latin typeface="Custom_Constantia" panose="02030602050306030303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/>
            </a:r>
            <a:b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</a:br>
            <a:endParaRPr lang="de-CH" sz="2000" i="1" dirty="0" smtClean="0"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Result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greater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, 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latin typeface="Custom_Constantia" panose="02030602050306030303" pitchFamily="18" charset="0"/>
              </a:rPr>
              <a:t>item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name</a:t>
            </a:r>
            <a:r>
              <a:rPr lang="de-CH" sz="2000" dirty="0" smtClean="0">
                <a:latin typeface="Custom_Constantia" panose="02030602050306030303" pitchFamily="18" charset="0"/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forth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ensure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alphabetisch grösste Stationsname der Linie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352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Die Schleifeninvariante</a:t>
            </a:r>
            <a:endParaRPr lang="de-CH" sz="2800" dirty="0" smtClean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7406" y="2166812"/>
            <a:ext cx="7251520" cy="1786278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6523" y="5093401"/>
            <a:ext cx="7840239" cy="59138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/>
        </p:nvSpPr>
        <p:spPr bwMode="auto">
          <a:xfrm>
            <a:off x="311869" y="606538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de-CH" sz="2000" dirty="0" smtClean="0">
                <a:latin typeface="Custom_Constantia" panose="02030602050306030303" pitchFamily="18" charset="0"/>
              </a:rPr>
              <a:t> :=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new_cursor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;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""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latin typeface="Custom_Constantia" panose="02030602050306030303" pitchFamily="18" charset="0"/>
              </a:rPr>
              <a:t>after</a:t>
            </a:r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 &gt;=  1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de-CH" sz="2000" i="1" dirty="0" smtClean="0">
                <a:latin typeface="Custom_Constantia" panose="02030602050306030303" pitchFamily="18" charset="0"/>
              </a:rPr>
              <a:t>	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 &lt;= 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count</a:t>
            </a:r>
            <a:r>
              <a:rPr lang="de-CH" sz="2000" dirty="0" smtClean="0">
                <a:latin typeface="Custom_Constantia" panose="02030602050306030303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alphabetisch grösste Name aller</a:t>
            </a:r>
            <a:b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</a:b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-- bisherigen Stationen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Result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greater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, 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latin typeface="Custom_Constantia" panose="02030602050306030303" pitchFamily="18" charset="0"/>
              </a:rPr>
              <a:t>item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name</a:t>
            </a:r>
            <a:r>
              <a:rPr lang="de-CH" sz="2000" dirty="0" smtClean="0">
                <a:latin typeface="Custom_Constantia" panose="02030602050306030303" pitchFamily="18" charset="0"/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forth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ensure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alphabetisch grösste Stationsname der Linie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3954494" y="2869639"/>
            <a:ext cx="92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de-CH" sz="2000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+ 1</a:t>
            </a:r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21" name="Rounded Rectangle 6"/>
          <p:cNvSpPr/>
          <p:nvPr/>
        </p:nvSpPr>
        <p:spPr bwMode="auto">
          <a:xfrm>
            <a:off x="5641772" y="1121114"/>
            <a:ext cx="2205873" cy="801278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Fehlt etwas?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4482274" y="1893301"/>
            <a:ext cx="1234913" cy="110293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de-CH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4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300" y="716039"/>
            <a:ext cx="8474075" cy="2667000"/>
          </a:xfrm>
          <a:prstGeom prst="ellipse">
            <a:avLst/>
          </a:prstGeom>
          <a:solidFill>
            <a:srgbClr val="BED0F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2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300" y="982739"/>
            <a:ext cx="6065837" cy="2133600"/>
          </a:xfrm>
          <a:prstGeom prst="ellipse">
            <a:avLst/>
          </a:prstGeom>
          <a:solidFill>
            <a:srgbClr val="D5DA7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2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300" y="1287539"/>
            <a:ext cx="3517900" cy="1524000"/>
          </a:xfrm>
          <a:prstGeom prst="ellipse">
            <a:avLst/>
          </a:prstGeom>
          <a:solidFill>
            <a:srgbClr val="8DC19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2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300" y="1478039"/>
            <a:ext cx="1676400" cy="1143000"/>
          </a:xfrm>
          <a:prstGeom prst="ellipse">
            <a:avLst/>
          </a:prstGeom>
          <a:solidFill>
            <a:srgbClr val="FF964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de-CH" smtClean="0"/>
              <a:t>Schleifen als Annäherungsstrategie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4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4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0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1</a:t>
            </a:r>
            <a:endParaRPr lang="de-CH" sz="2800" b="0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0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900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4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0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2</a:t>
            </a:r>
            <a:endParaRPr lang="de-CH" sz="2800" b="0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07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825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4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3200" b="0" i="1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i</a:t>
            </a:r>
            <a:endParaRPr lang="de-CH" sz="2800" b="0" i="1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61012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8328" y="2011439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2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3200" b="0" i="1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n</a:t>
            </a:r>
            <a:endParaRPr lang="de-CH" b="0" i="1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88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3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022688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</a:t>
            </a:r>
            <a:r>
              <a:rPr lang="de-CH" sz="2000" b="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200" b="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0" baseline="-25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1</a:t>
            </a:r>
            <a:endParaRPr lang="de-CH" sz="2000" b="0" baseline="-250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553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9999" y="4559749"/>
            <a:ext cx="4332773" cy="3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1   2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1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90987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2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9750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3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08512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4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8287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5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7705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38936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3740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80666" y="5174376"/>
            <a:ext cx="4255961" cy="375919"/>
          </a:xfrm>
          <a:prstGeom prst="roundRect">
            <a:avLst/>
          </a:prstGeom>
          <a:solidFill>
            <a:srgbClr val="99FF99">
              <a:alpha val="56078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  </a:t>
            </a:r>
            <a:r>
              <a:rPr lang="de-CH" sz="20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</a:t>
            </a:r>
            <a:r>
              <a:rPr lang="de-CH" sz="140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03981" y="5809097"/>
            <a:ext cx="4164304" cy="3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n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02155" y="4113594"/>
            <a:ext cx="3470598" cy="4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l">
              <a:lnSpc>
                <a:spcPct val="40000"/>
              </a:lnSpc>
            </a:pP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= Max (</a:t>
            </a:r>
            <a:r>
              <a:rPr lang="de-CH" b="0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b="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  <a:r>
              <a:rPr lang="de-CH" sz="4000" b="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 </a:t>
            </a:r>
            <a:r>
              <a:rPr lang="de-CH" sz="1200" b="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="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28" name="AutoShape 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2856" y="4165477"/>
            <a:ext cx="3337957" cy="724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 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:= 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  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+ 1</a:t>
            </a:r>
            <a:endParaRPr lang="de-CH" sz="1400" b="1" dirty="0" smtClean="0">
              <a:solidFill>
                <a:srgbClr val="000099"/>
              </a:solidFill>
              <a:latin typeface="Custom_Constantia" panose="02030602050306030303" pitchFamily="18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</a:pPr>
            <a:r>
              <a:rPr lang="de-CH" sz="1400" dirty="0" smtClean="0">
                <a:latin typeface="Custom_Constantia" panose="02030602050306030303" pitchFamily="18" charset="0"/>
              </a:rPr>
              <a:t> </a:t>
            </a:r>
            <a:r>
              <a:rPr lang="de-CH" sz="14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:=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sz="1400" i="1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greater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/>
            </a:r>
            <a:b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</a:b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	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(</a:t>
            </a:r>
            <a:r>
              <a:rPr lang="de-CH" sz="14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, c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item</a:t>
            </a:r>
            <a:r>
              <a:rPr lang="de-CH" sz="20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name</a:t>
            </a:r>
            <a:r>
              <a:rPr lang="de-CH" sz="140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)</a:t>
            </a:r>
            <a:r>
              <a:rPr lang="de-CH" dirty="0" smtClean="0">
                <a:latin typeface="Custom_Constantia" panose="02030602050306030303" pitchFamily="18" charset="0"/>
              </a:rPr>
              <a:t>	</a:t>
            </a: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208572" y="5958673"/>
            <a:ext cx="3767081" cy="513689"/>
          </a:xfrm>
          <a:prstGeom prst="wedgeRoundRectCallout">
            <a:avLst>
              <a:gd name="adj1" fmla="val 30353"/>
              <a:gd name="adj2" fmla="val -12201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ustom_Constantia" panose="02030602050306030303" pitchFamily="18" charset="0"/>
                <a:ea typeface="+mn-ea"/>
                <a:cs typeface="+mn-cs"/>
              </a:rPr>
              <a:t>Schleifeninvariante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9" name="AutoShape 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28041" y="3879949"/>
            <a:ext cx="1538413" cy="2670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800" b="1" dirty="0" smtClean="0">
                <a:latin typeface="Custom_Constantia" panose="02030602050306030303" pitchFamily="18" charset="0"/>
              </a:rPr>
              <a:t>Schleifenrumpf:</a:t>
            </a:r>
            <a:endParaRPr lang="de-CH" sz="2000" dirty="0" smtClean="0">
              <a:latin typeface="Custom_Constantia" panose="0203060205030603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2812" y="3729124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3123" y="4219330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269" y="4829683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3906" y="5464733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4" grpId="0" animBg="1"/>
      <p:bldP spid="875525" grpId="0" animBg="1"/>
      <p:bldP spid="875535" grpId="0"/>
      <p:bldP spid="875536" grpId="0"/>
      <p:bldP spid="25" grpId="0" animBg="1"/>
      <p:bldP spid="26" grpId="0"/>
      <p:bldP spid="27" grpId="0"/>
      <p:bldP spid="28" grpId="0" animBg="1"/>
      <p:bldP spid="30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(Nicht zu verwechseln mit der Klasseninvariante)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Eine Eigenschaft, die: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Nach der Initialisierung (</a:t>
            </a:r>
            <a:r>
              <a:rPr lang="de-CH" b="1" dirty="0" err="1" smtClean="0">
                <a:solidFill>
                  <a:schemeClr val="accent2"/>
                </a:solidFill>
              </a:rPr>
              <a:t>from</a:t>
            </a:r>
            <a:r>
              <a:rPr lang="de-CH" dirty="0" smtClean="0">
                <a:solidFill>
                  <a:schemeClr val="tx1"/>
                </a:solidFill>
              </a:rPr>
              <a:t>-Klausel) erfüllt ist</a:t>
            </a:r>
          </a:p>
          <a:p>
            <a:pPr marL="914400" lvl="1" indent="-457200" eaLnBrk="1" hangingPunct="1"/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Von jedem Schleifendurchlauf (</a:t>
            </a:r>
            <a:r>
              <a:rPr lang="de-CH" b="1" dirty="0" smtClean="0">
                <a:solidFill>
                  <a:schemeClr val="accent2"/>
                </a:solidFill>
              </a:rPr>
              <a:t>loop</a:t>
            </a:r>
            <a:r>
              <a:rPr lang="de-CH" dirty="0" smtClean="0">
                <a:solidFill>
                  <a:schemeClr val="tx1"/>
                </a:solidFill>
              </a:rPr>
              <a:t>-Klausel), bei der die </a:t>
            </a:r>
            <a:r>
              <a:rPr lang="de-CH" dirty="0">
                <a:solidFill>
                  <a:schemeClr val="tx1"/>
                </a:solidFill>
              </a:rPr>
              <a:t>Abbruchbedingung (</a:t>
            </a: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r>
              <a:rPr lang="de-CH" dirty="0" smtClean="0">
                <a:solidFill>
                  <a:schemeClr val="tx1"/>
                </a:solidFill>
              </a:rPr>
              <a:t>-Klausel) </a:t>
            </a:r>
            <a:r>
              <a:rPr lang="de-CH" i="1" dirty="0" smtClean="0">
                <a:solidFill>
                  <a:schemeClr val="tx1"/>
                </a:solidFill>
              </a:rPr>
              <a:t>nicht</a:t>
            </a:r>
            <a:r>
              <a:rPr lang="de-CH" dirty="0" smtClean="0">
                <a:solidFill>
                  <a:schemeClr val="tx1"/>
                </a:solidFill>
              </a:rPr>
              <a:t> erfüllt ist, eingehalten wird</a:t>
            </a:r>
          </a:p>
          <a:p>
            <a:pPr marL="914400" lvl="1" indent="-457200" eaLnBrk="1" hangingPunct="1"/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Wenn die Abbruchbedingung erfüllt ist, das gewünschte Ergebnis sicherstellt</a:t>
            </a:r>
          </a:p>
          <a:p>
            <a:pPr marL="914400" lvl="1" indent="-457200" eaLnBrk="1" hangingPunct="1">
              <a:buNone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 rot="10800000">
            <a:off x="923591" y="1676398"/>
            <a:ext cx="5912644" cy="17417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rot="19200893">
            <a:off x="2765144" y="1169919"/>
            <a:ext cx="4190912" cy="5435757"/>
          </a:xfrm>
          <a:custGeom>
            <a:avLst/>
            <a:gdLst>
              <a:gd name="connsiteX0" fmla="*/ 2230915 w 3707014"/>
              <a:gd name="connsiteY0" fmla="*/ 276309 h 5755405"/>
              <a:gd name="connsiteX1" fmla="*/ 10230 w 3707014"/>
              <a:gd name="connsiteY1" fmla="*/ 1350366 h 5755405"/>
              <a:gd name="connsiteX2" fmla="*/ 1497944 w 3707014"/>
              <a:gd name="connsiteY2" fmla="*/ 5726423 h 5755405"/>
              <a:gd name="connsiteX3" fmla="*/ 3667830 w 3707014"/>
              <a:gd name="connsiteY3" fmla="*/ 3106595 h 5755405"/>
              <a:gd name="connsiteX4" fmla="*/ 2847773 w 3707014"/>
              <a:gd name="connsiteY4" fmla="*/ 247281 h 5755405"/>
              <a:gd name="connsiteX5" fmla="*/ 2230915 w 3707014"/>
              <a:gd name="connsiteY5" fmla="*/ 276309 h 5755405"/>
              <a:gd name="connsiteX0" fmla="*/ 2230915 w 3728964"/>
              <a:gd name="connsiteY0" fmla="*/ 20728 h 5499824"/>
              <a:gd name="connsiteX1" fmla="*/ 10230 w 3728964"/>
              <a:gd name="connsiteY1" fmla="*/ 1094785 h 5499824"/>
              <a:gd name="connsiteX2" fmla="*/ 1497944 w 3728964"/>
              <a:gd name="connsiteY2" fmla="*/ 5470842 h 5499824"/>
              <a:gd name="connsiteX3" fmla="*/ 3667830 w 3728964"/>
              <a:gd name="connsiteY3" fmla="*/ 2851014 h 5499824"/>
              <a:gd name="connsiteX4" fmla="*/ 3203654 w 3728964"/>
              <a:gd name="connsiteY4" fmla="*/ 583778 h 5499824"/>
              <a:gd name="connsiteX5" fmla="*/ 2230915 w 3728964"/>
              <a:gd name="connsiteY5" fmla="*/ 20728 h 5499824"/>
              <a:gd name="connsiteX0" fmla="*/ 1329136 w 3735398"/>
              <a:gd name="connsiteY0" fmla="*/ 11920 h 5737259"/>
              <a:gd name="connsiteX1" fmla="*/ 627 w 3735398"/>
              <a:gd name="connsiteY1" fmla="*/ 1332220 h 5737259"/>
              <a:gd name="connsiteX2" fmla="*/ 1488341 w 3735398"/>
              <a:gd name="connsiteY2" fmla="*/ 5708277 h 5737259"/>
              <a:gd name="connsiteX3" fmla="*/ 3658227 w 3735398"/>
              <a:gd name="connsiteY3" fmla="*/ 3088449 h 5737259"/>
              <a:gd name="connsiteX4" fmla="*/ 3194051 w 3735398"/>
              <a:gd name="connsiteY4" fmla="*/ 821213 h 5737259"/>
              <a:gd name="connsiteX5" fmla="*/ 1329136 w 3735398"/>
              <a:gd name="connsiteY5" fmla="*/ 11920 h 5737259"/>
              <a:gd name="connsiteX0" fmla="*/ 1985871 w 4392133"/>
              <a:gd name="connsiteY0" fmla="*/ 75276 h 5775067"/>
              <a:gd name="connsiteX1" fmla="*/ 379 w 4392133"/>
              <a:gd name="connsiteY1" fmla="*/ 2596814 h 5775067"/>
              <a:gd name="connsiteX2" fmla="*/ 2145076 w 4392133"/>
              <a:gd name="connsiteY2" fmla="*/ 5771633 h 5775067"/>
              <a:gd name="connsiteX3" fmla="*/ 4314962 w 4392133"/>
              <a:gd name="connsiteY3" fmla="*/ 3151805 h 5775067"/>
              <a:gd name="connsiteX4" fmla="*/ 3850786 w 4392133"/>
              <a:gd name="connsiteY4" fmla="*/ 884569 h 5775067"/>
              <a:gd name="connsiteX5" fmla="*/ 1985871 w 4392133"/>
              <a:gd name="connsiteY5" fmla="*/ 75276 h 5775067"/>
              <a:gd name="connsiteX0" fmla="*/ 2197644 w 4603906"/>
              <a:gd name="connsiteY0" fmla="*/ 75276 h 5775067"/>
              <a:gd name="connsiteX1" fmla="*/ 302994 w 4603906"/>
              <a:gd name="connsiteY1" fmla="*/ 2096127 h 5775067"/>
              <a:gd name="connsiteX2" fmla="*/ 212152 w 4603906"/>
              <a:gd name="connsiteY2" fmla="*/ 2596814 h 5775067"/>
              <a:gd name="connsiteX3" fmla="*/ 2356849 w 4603906"/>
              <a:gd name="connsiteY3" fmla="*/ 5771633 h 5775067"/>
              <a:gd name="connsiteX4" fmla="*/ 4526735 w 4603906"/>
              <a:gd name="connsiteY4" fmla="*/ 3151805 h 5775067"/>
              <a:gd name="connsiteX5" fmla="*/ 4062559 w 4603906"/>
              <a:gd name="connsiteY5" fmla="*/ 884569 h 5775067"/>
              <a:gd name="connsiteX6" fmla="*/ 2197644 w 4603906"/>
              <a:gd name="connsiteY6" fmla="*/ 75276 h 5775067"/>
              <a:gd name="connsiteX0" fmla="*/ 2427723 w 4833985"/>
              <a:gd name="connsiteY0" fmla="*/ 75276 h 5772118"/>
              <a:gd name="connsiteX1" fmla="*/ 533073 w 4833985"/>
              <a:gd name="connsiteY1" fmla="*/ 2096127 h 5772118"/>
              <a:gd name="connsiteX2" fmla="*/ 127992 w 4833985"/>
              <a:gd name="connsiteY2" fmla="*/ 2948920 h 5772118"/>
              <a:gd name="connsiteX3" fmla="*/ 2586928 w 4833985"/>
              <a:gd name="connsiteY3" fmla="*/ 5771633 h 5772118"/>
              <a:gd name="connsiteX4" fmla="*/ 4756814 w 4833985"/>
              <a:gd name="connsiteY4" fmla="*/ 3151805 h 5772118"/>
              <a:gd name="connsiteX5" fmla="*/ 4292638 w 4833985"/>
              <a:gd name="connsiteY5" fmla="*/ 884569 h 5772118"/>
              <a:gd name="connsiteX6" fmla="*/ 2427723 w 4833985"/>
              <a:gd name="connsiteY6" fmla="*/ 75276 h 5772118"/>
              <a:gd name="connsiteX0" fmla="*/ 2300947 w 4707209"/>
              <a:gd name="connsiteY0" fmla="*/ 75276 h 5772118"/>
              <a:gd name="connsiteX1" fmla="*/ 406297 w 4707209"/>
              <a:gd name="connsiteY1" fmla="*/ 2096127 h 5772118"/>
              <a:gd name="connsiteX2" fmla="*/ 2107055 w 4707209"/>
              <a:gd name="connsiteY2" fmla="*/ 2281719 h 5772118"/>
              <a:gd name="connsiteX3" fmla="*/ 1216 w 4707209"/>
              <a:gd name="connsiteY3" fmla="*/ 2948920 h 5772118"/>
              <a:gd name="connsiteX4" fmla="*/ 2460152 w 4707209"/>
              <a:gd name="connsiteY4" fmla="*/ 5771633 h 5772118"/>
              <a:gd name="connsiteX5" fmla="*/ 4630038 w 4707209"/>
              <a:gd name="connsiteY5" fmla="*/ 3151805 h 5772118"/>
              <a:gd name="connsiteX6" fmla="*/ 4165862 w 4707209"/>
              <a:gd name="connsiteY6" fmla="*/ 884569 h 5772118"/>
              <a:gd name="connsiteX7" fmla="*/ 2300947 w 4707209"/>
              <a:gd name="connsiteY7" fmla="*/ 75276 h 5772118"/>
              <a:gd name="connsiteX0" fmla="*/ 2300947 w 4707209"/>
              <a:gd name="connsiteY0" fmla="*/ 77 h 5696919"/>
              <a:gd name="connsiteX1" fmla="*/ 1678328 w 4707209"/>
              <a:gd name="connsiteY1" fmla="*/ 842989 h 5696919"/>
              <a:gd name="connsiteX2" fmla="*/ 2107055 w 4707209"/>
              <a:gd name="connsiteY2" fmla="*/ 2206520 h 5696919"/>
              <a:gd name="connsiteX3" fmla="*/ 1216 w 4707209"/>
              <a:gd name="connsiteY3" fmla="*/ 2873721 h 5696919"/>
              <a:gd name="connsiteX4" fmla="*/ 2460152 w 4707209"/>
              <a:gd name="connsiteY4" fmla="*/ 5696434 h 5696919"/>
              <a:gd name="connsiteX5" fmla="*/ 4630038 w 4707209"/>
              <a:gd name="connsiteY5" fmla="*/ 3076606 h 5696919"/>
              <a:gd name="connsiteX6" fmla="*/ 4165862 w 4707209"/>
              <a:gd name="connsiteY6" fmla="*/ 809370 h 5696919"/>
              <a:gd name="connsiteX7" fmla="*/ 2300947 w 4707209"/>
              <a:gd name="connsiteY7" fmla="*/ 77 h 5696919"/>
              <a:gd name="connsiteX0" fmla="*/ 2299887 w 4706149"/>
              <a:gd name="connsiteY0" fmla="*/ 77 h 5696919"/>
              <a:gd name="connsiteX1" fmla="*/ 1677268 w 4706149"/>
              <a:gd name="connsiteY1" fmla="*/ 842989 h 5696919"/>
              <a:gd name="connsiteX2" fmla="*/ 2328052 w 4706149"/>
              <a:gd name="connsiteY2" fmla="*/ 2212791 h 5696919"/>
              <a:gd name="connsiteX3" fmla="*/ 156 w 4706149"/>
              <a:gd name="connsiteY3" fmla="*/ 2873721 h 5696919"/>
              <a:gd name="connsiteX4" fmla="*/ 2459092 w 4706149"/>
              <a:gd name="connsiteY4" fmla="*/ 5696434 h 5696919"/>
              <a:gd name="connsiteX5" fmla="*/ 4628978 w 4706149"/>
              <a:gd name="connsiteY5" fmla="*/ 3076606 h 5696919"/>
              <a:gd name="connsiteX6" fmla="*/ 4164802 w 4706149"/>
              <a:gd name="connsiteY6" fmla="*/ 809370 h 5696919"/>
              <a:gd name="connsiteX7" fmla="*/ 2299887 w 4706149"/>
              <a:gd name="connsiteY7" fmla="*/ 77 h 5696919"/>
              <a:gd name="connsiteX0" fmla="*/ 2300031 w 4706293"/>
              <a:gd name="connsiteY0" fmla="*/ 77 h 5696919"/>
              <a:gd name="connsiteX1" fmla="*/ 1677412 w 4706293"/>
              <a:gd name="connsiteY1" fmla="*/ 842989 h 5696919"/>
              <a:gd name="connsiteX2" fmla="*/ 2278507 w 4706293"/>
              <a:gd name="connsiteY2" fmla="*/ 2057462 h 5696919"/>
              <a:gd name="connsiteX3" fmla="*/ 300 w 4706293"/>
              <a:gd name="connsiteY3" fmla="*/ 2873721 h 5696919"/>
              <a:gd name="connsiteX4" fmla="*/ 2459236 w 4706293"/>
              <a:gd name="connsiteY4" fmla="*/ 5696434 h 5696919"/>
              <a:gd name="connsiteX5" fmla="*/ 4629122 w 4706293"/>
              <a:gd name="connsiteY5" fmla="*/ 3076606 h 5696919"/>
              <a:gd name="connsiteX6" fmla="*/ 4164946 w 4706293"/>
              <a:gd name="connsiteY6" fmla="*/ 809370 h 5696919"/>
              <a:gd name="connsiteX7" fmla="*/ 2300031 w 4706293"/>
              <a:gd name="connsiteY7" fmla="*/ 77 h 5696919"/>
              <a:gd name="connsiteX0" fmla="*/ 2302475 w 4708737"/>
              <a:gd name="connsiteY0" fmla="*/ 77 h 5696919"/>
              <a:gd name="connsiteX1" fmla="*/ 1679856 w 4708737"/>
              <a:gd name="connsiteY1" fmla="*/ 842989 h 5696919"/>
              <a:gd name="connsiteX2" fmla="*/ 2280951 w 4708737"/>
              <a:gd name="connsiteY2" fmla="*/ 2057462 h 5696919"/>
              <a:gd name="connsiteX3" fmla="*/ 1983383 w 4708737"/>
              <a:gd name="connsiteY3" fmla="*/ 2129935 h 5696919"/>
              <a:gd name="connsiteX4" fmla="*/ 2744 w 4708737"/>
              <a:gd name="connsiteY4" fmla="*/ 2873721 h 5696919"/>
              <a:gd name="connsiteX5" fmla="*/ 2461680 w 4708737"/>
              <a:gd name="connsiteY5" fmla="*/ 5696434 h 5696919"/>
              <a:gd name="connsiteX6" fmla="*/ 4631566 w 4708737"/>
              <a:gd name="connsiteY6" fmla="*/ 3076606 h 5696919"/>
              <a:gd name="connsiteX7" fmla="*/ 4167390 w 4708737"/>
              <a:gd name="connsiteY7" fmla="*/ 809370 h 5696919"/>
              <a:gd name="connsiteX8" fmla="*/ 2302475 w 4708737"/>
              <a:gd name="connsiteY8" fmla="*/ 77 h 5696919"/>
              <a:gd name="connsiteX0" fmla="*/ 2301468 w 4707730"/>
              <a:gd name="connsiteY0" fmla="*/ 77 h 5696919"/>
              <a:gd name="connsiteX1" fmla="*/ 1678849 w 4707730"/>
              <a:gd name="connsiteY1" fmla="*/ 842989 h 5696919"/>
              <a:gd name="connsiteX2" fmla="*/ 2279944 w 4707730"/>
              <a:gd name="connsiteY2" fmla="*/ 2057462 h 5696919"/>
              <a:gd name="connsiteX3" fmla="*/ 2073139 w 4707730"/>
              <a:gd name="connsiteY3" fmla="*/ 2224997 h 5696919"/>
              <a:gd name="connsiteX4" fmla="*/ 1737 w 4707730"/>
              <a:gd name="connsiteY4" fmla="*/ 2873721 h 5696919"/>
              <a:gd name="connsiteX5" fmla="*/ 2460673 w 4707730"/>
              <a:gd name="connsiteY5" fmla="*/ 5696434 h 5696919"/>
              <a:gd name="connsiteX6" fmla="*/ 4630559 w 4707730"/>
              <a:gd name="connsiteY6" fmla="*/ 3076606 h 5696919"/>
              <a:gd name="connsiteX7" fmla="*/ 4166383 w 4707730"/>
              <a:gd name="connsiteY7" fmla="*/ 809370 h 5696919"/>
              <a:gd name="connsiteX8" fmla="*/ 2301468 w 4707730"/>
              <a:gd name="connsiteY8" fmla="*/ 77 h 5696919"/>
              <a:gd name="connsiteX0" fmla="*/ 2301468 w 4754167"/>
              <a:gd name="connsiteY0" fmla="*/ 77 h 5698074"/>
              <a:gd name="connsiteX1" fmla="*/ 1678849 w 4754167"/>
              <a:gd name="connsiteY1" fmla="*/ 842989 h 5698074"/>
              <a:gd name="connsiteX2" fmla="*/ 2279944 w 4754167"/>
              <a:gd name="connsiteY2" fmla="*/ 2057462 h 5698074"/>
              <a:gd name="connsiteX3" fmla="*/ 2073139 w 4754167"/>
              <a:gd name="connsiteY3" fmla="*/ 2224997 h 5698074"/>
              <a:gd name="connsiteX4" fmla="*/ 1737 w 4754167"/>
              <a:gd name="connsiteY4" fmla="*/ 2873721 h 5698074"/>
              <a:gd name="connsiteX5" fmla="*/ 2460673 w 4754167"/>
              <a:gd name="connsiteY5" fmla="*/ 5696434 h 5698074"/>
              <a:gd name="connsiteX6" fmla="*/ 4550759 w 4754167"/>
              <a:gd name="connsiteY6" fmla="*/ 3279953 h 5698074"/>
              <a:gd name="connsiteX7" fmla="*/ 4630559 w 4754167"/>
              <a:gd name="connsiteY7" fmla="*/ 3076606 h 5698074"/>
              <a:gd name="connsiteX8" fmla="*/ 4166383 w 4754167"/>
              <a:gd name="connsiteY8" fmla="*/ 809370 h 5698074"/>
              <a:gd name="connsiteX9" fmla="*/ 2301468 w 4754167"/>
              <a:gd name="connsiteY9" fmla="*/ 77 h 5698074"/>
              <a:gd name="connsiteX0" fmla="*/ 2301468 w 4632640"/>
              <a:gd name="connsiteY0" fmla="*/ 77 h 5697078"/>
              <a:gd name="connsiteX1" fmla="*/ 1678849 w 4632640"/>
              <a:gd name="connsiteY1" fmla="*/ 842989 h 5697078"/>
              <a:gd name="connsiteX2" fmla="*/ 2279944 w 4632640"/>
              <a:gd name="connsiteY2" fmla="*/ 2057462 h 5697078"/>
              <a:gd name="connsiteX3" fmla="*/ 2073139 w 4632640"/>
              <a:gd name="connsiteY3" fmla="*/ 2224997 h 5697078"/>
              <a:gd name="connsiteX4" fmla="*/ 1737 w 4632640"/>
              <a:gd name="connsiteY4" fmla="*/ 2873721 h 5697078"/>
              <a:gd name="connsiteX5" fmla="*/ 2460673 w 4632640"/>
              <a:gd name="connsiteY5" fmla="*/ 5696434 h 5697078"/>
              <a:gd name="connsiteX6" fmla="*/ 2899849 w 4632640"/>
              <a:gd name="connsiteY6" fmla="*/ 2605765 h 5697078"/>
              <a:gd name="connsiteX7" fmla="*/ 4630559 w 4632640"/>
              <a:gd name="connsiteY7" fmla="*/ 3076606 h 5697078"/>
              <a:gd name="connsiteX8" fmla="*/ 4166383 w 4632640"/>
              <a:gd name="connsiteY8" fmla="*/ 809370 h 5697078"/>
              <a:gd name="connsiteX9" fmla="*/ 2301468 w 4632640"/>
              <a:gd name="connsiteY9" fmla="*/ 77 h 5697078"/>
              <a:gd name="connsiteX0" fmla="*/ 2301468 w 4632577"/>
              <a:gd name="connsiteY0" fmla="*/ 77 h 5699202"/>
              <a:gd name="connsiteX1" fmla="*/ 1678849 w 4632577"/>
              <a:gd name="connsiteY1" fmla="*/ 842989 h 5699202"/>
              <a:gd name="connsiteX2" fmla="*/ 2279944 w 4632577"/>
              <a:gd name="connsiteY2" fmla="*/ 2057462 h 5699202"/>
              <a:gd name="connsiteX3" fmla="*/ 2073139 w 4632577"/>
              <a:gd name="connsiteY3" fmla="*/ 2224997 h 5699202"/>
              <a:gd name="connsiteX4" fmla="*/ 1737 w 4632577"/>
              <a:gd name="connsiteY4" fmla="*/ 2873721 h 5699202"/>
              <a:gd name="connsiteX5" fmla="*/ 2460673 w 4632577"/>
              <a:gd name="connsiteY5" fmla="*/ 5696434 h 5699202"/>
              <a:gd name="connsiteX6" fmla="*/ 2741314 w 4632577"/>
              <a:gd name="connsiteY6" fmla="*/ 3382068 h 5699202"/>
              <a:gd name="connsiteX7" fmla="*/ 2899849 w 4632577"/>
              <a:gd name="connsiteY7" fmla="*/ 2605765 h 5699202"/>
              <a:gd name="connsiteX8" fmla="*/ 4630559 w 4632577"/>
              <a:gd name="connsiteY8" fmla="*/ 3076606 h 5699202"/>
              <a:gd name="connsiteX9" fmla="*/ 4166383 w 4632577"/>
              <a:gd name="connsiteY9" fmla="*/ 809370 h 5699202"/>
              <a:gd name="connsiteX10" fmla="*/ 2301468 w 4632577"/>
              <a:gd name="connsiteY10" fmla="*/ 77 h 5699202"/>
              <a:gd name="connsiteX0" fmla="*/ 2301468 w 4632577"/>
              <a:gd name="connsiteY0" fmla="*/ 77 h 5696610"/>
              <a:gd name="connsiteX1" fmla="*/ 1678849 w 4632577"/>
              <a:gd name="connsiteY1" fmla="*/ 842989 h 5696610"/>
              <a:gd name="connsiteX2" fmla="*/ 2279944 w 4632577"/>
              <a:gd name="connsiteY2" fmla="*/ 2057462 h 5696610"/>
              <a:gd name="connsiteX3" fmla="*/ 2073139 w 4632577"/>
              <a:gd name="connsiteY3" fmla="*/ 2224997 h 5696610"/>
              <a:gd name="connsiteX4" fmla="*/ 1737 w 4632577"/>
              <a:gd name="connsiteY4" fmla="*/ 2873721 h 5696610"/>
              <a:gd name="connsiteX5" fmla="*/ 2460673 w 4632577"/>
              <a:gd name="connsiteY5" fmla="*/ 5696434 h 5696610"/>
              <a:gd name="connsiteX6" fmla="*/ 2782369 w 4632577"/>
              <a:gd name="connsiteY6" fmla="*/ 2734553 h 5696610"/>
              <a:gd name="connsiteX7" fmla="*/ 2899849 w 4632577"/>
              <a:gd name="connsiteY7" fmla="*/ 2605765 h 5696610"/>
              <a:gd name="connsiteX8" fmla="*/ 4630559 w 4632577"/>
              <a:gd name="connsiteY8" fmla="*/ 3076606 h 5696610"/>
              <a:gd name="connsiteX9" fmla="*/ 4166383 w 4632577"/>
              <a:gd name="connsiteY9" fmla="*/ 809370 h 5696610"/>
              <a:gd name="connsiteX10" fmla="*/ 2301468 w 4632577"/>
              <a:gd name="connsiteY10" fmla="*/ 77 h 5696610"/>
              <a:gd name="connsiteX0" fmla="*/ 2301468 w 4632577"/>
              <a:gd name="connsiteY0" fmla="*/ 77 h 5696610"/>
              <a:gd name="connsiteX1" fmla="*/ 1678849 w 4632577"/>
              <a:gd name="connsiteY1" fmla="*/ 842989 h 5696610"/>
              <a:gd name="connsiteX2" fmla="*/ 2942852 w 4632577"/>
              <a:gd name="connsiteY2" fmla="*/ 1041151 h 5696610"/>
              <a:gd name="connsiteX3" fmla="*/ 2073139 w 4632577"/>
              <a:gd name="connsiteY3" fmla="*/ 2224997 h 5696610"/>
              <a:gd name="connsiteX4" fmla="*/ 1737 w 4632577"/>
              <a:gd name="connsiteY4" fmla="*/ 2873721 h 5696610"/>
              <a:gd name="connsiteX5" fmla="*/ 2460673 w 4632577"/>
              <a:gd name="connsiteY5" fmla="*/ 5696434 h 5696610"/>
              <a:gd name="connsiteX6" fmla="*/ 2782369 w 4632577"/>
              <a:gd name="connsiteY6" fmla="*/ 2734553 h 5696610"/>
              <a:gd name="connsiteX7" fmla="*/ 2899849 w 4632577"/>
              <a:gd name="connsiteY7" fmla="*/ 2605765 h 5696610"/>
              <a:gd name="connsiteX8" fmla="*/ 4630559 w 4632577"/>
              <a:gd name="connsiteY8" fmla="*/ 3076606 h 5696610"/>
              <a:gd name="connsiteX9" fmla="*/ 4166383 w 4632577"/>
              <a:gd name="connsiteY9" fmla="*/ 809370 h 5696610"/>
              <a:gd name="connsiteX10" fmla="*/ 2301468 w 4632577"/>
              <a:gd name="connsiteY10" fmla="*/ 77 h 5696610"/>
              <a:gd name="connsiteX0" fmla="*/ 2312994 w 4644103"/>
              <a:gd name="connsiteY0" fmla="*/ 77 h 5696620"/>
              <a:gd name="connsiteX1" fmla="*/ 1690375 w 4644103"/>
              <a:gd name="connsiteY1" fmla="*/ 842989 h 5696620"/>
              <a:gd name="connsiteX2" fmla="*/ 2954378 w 4644103"/>
              <a:gd name="connsiteY2" fmla="*/ 1041151 h 5696620"/>
              <a:gd name="connsiteX3" fmla="*/ 1526633 w 4644103"/>
              <a:gd name="connsiteY3" fmla="*/ 1501270 h 5696620"/>
              <a:gd name="connsiteX4" fmla="*/ 13263 w 4644103"/>
              <a:gd name="connsiteY4" fmla="*/ 2873721 h 5696620"/>
              <a:gd name="connsiteX5" fmla="*/ 2472199 w 4644103"/>
              <a:gd name="connsiteY5" fmla="*/ 5696434 h 5696620"/>
              <a:gd name="connsiteX6" fmla="*/ 2793895 w 4644103"/>
              <a:gd name="connsiteY6" fmla="*/ 2734553 h 5696620"/>
              <a:gd name="connsiteX7" fmla="*/ 2911375 w 4644103"/>
              <a:gd name="connsiteY7" fmla="*/ 2605765 h 5696620"/>
              <a:gd name="connsiteX8" fmla="*/ 4642085 w 4644103"/>
              <a:gd name="connsiteY8" fmla="*/ 3076606 h 5696620"/>
              <a:gd name="connsiteX9" fmla="*/ 4177909 w 4644103"/>
              <a:gd name="connsiteY9" fmla="*/ 809370 h 5696620"/>
              <a:gd name="connsiteX10" fmla="*/ 2312994 w 4644103"/>
              <a:gd name="connsiteY10" fmla="*/ 77 h 5696620"/>
              <a:gd name="connsiteX0" fmla="*/ 2312994 w 4644103"/>
              <a:gd name="connsiteY0" fmla="*/ 162 h 5696705"/>
              <a:gd name="connsiteX1" fmla="*/ 3154724 w 4644103"/>
              <a:gd name="connsiteY1" fmla="*/ 858813 h 5696705"/>
              <a:gd name="connsiteX2" fmla="*/ 2954378 w 4644103"/>
              <a:gd name="connsiteY2" fmla="*/ 1041236 h 5696705"/>
              <a:gd name="connsiteX3" fmla="*/ 1526633 w 4644103"/>
              <a:gd name="connsiteY3" fmla="*/ 1501355 h 5696705"/>
              <a:gd name="connsiteX4" fmla="*/ 13263 w 4644103"/>
              <a:gd name="connsiteY4" fmla="*/ 2873806 h 5696705"/>
              <a:gd name="connsiteX5" fmla="*/ 2472199 w 4644103"/>
              <a:gd name="connsiteY5" fmla="*/ 5696519 h 5696705"/>
              <a:gd name="connsiteX6" fmla="*/ 2793895 w 4644103"/>
              <a:gd name="connsiteY6" fmla="*/ 2734638 h 5696705"/>
              <a:gd name="connsiteX7" fmla="*/ 2911375 w 4644103"/>
              <a:gd name="connsiteY7" fmla="*/ 2605850 h 5696705"/>
              <a:gd name="connsiteX8" fmla="*/ 4642085 w 4644103"/>
              <a:gd name="connsiteY8" fmla="*/ 3076691 h 5696705"/>
              <a:gd name="connsiteX9" fmla="*/ 4177909 w 4644103"/>
              <a:gd name="connsiteY9" fmla="*/ 809455 h 5696705"/>
              <a:gd name="connsiteX10" fmla="*/ 2312994 w 4644103"/>
              <a:gd name="connsiteY10" fmla="*/ 162 h 5696705"/>
              <a:gd name="connsiteX0" fmla="*/ 2312994 w 4644103"/>
              <a:gd name="connsiteY0" fmla="*/ 1169 h 5697712"/>
              <a:gd name="connsiteX1" fmla="*/ 3080111 w 4644103"/>
              <a:gd name="connsiteY1" fmla="*/ 948788 h 5697712"/>
              <a:gd name="connsiteX2" fmla="*/ 2954378 w 4644103"/>
              <a:gd name="connsiteY2" fmla="*/ 1042243 h 5697712"/>
              <a:gd name="connsiteX3" fmla="*/ 1526633 w 4644103"/>
              <a:gd name="connsiteY3" fmla="*/ 1502362 h 5697712"/>
              <a:gd name="connsiteX4" fmla="*/ 13263 w 4644103"/>
              <a:gd name="connsiteY4" fmla="*/ 2874813 h 5697712"/>
              <a:gd name="connsiteX5" fmla="*/ 2472199 w 4644103"/>
              <a:gd name="connsiteY5" fmla="*/ 5697526 h 5697712"/>
              <a:gd name="connsiteX6" fmla="*/ 2793895 w 4644103"/>
              <a:gd name="connsiteY6" fmla="*/ 2735645 h 5697712"/>
              <a:gd name="connsiteX7" fmla="*/ 2911375 w 4644103"/>
              <a:gd name="connsiteY7" fmla="*/ 2606857 h 5697712"/>
              <a:gd name="connsiteX8" fmla="*/ 4642085 w 4644103"/>
              <a:gd name="connsiteY8" fmla="*/ 3077698 h 5697712"/>
              <a:gd name="connsiteX9" fmla="*/ 4177909 w 4644103"/>
              <a:gd name="connsiteY9" fmla="*/ 810462 h 5697712"/>
              <a:gd name="connsiteX10" fmla="*/ 2312994 w 4644103"/>
              <a:gd name="connsiteY10" fmla="*/ 1169 h 5697712"/>
              <a:gd name="connsiteX0" fmla="*/ 3154948 w 4644103"/>
              <a:gd name="connsiteY0" fmla="*/ 3017 h 5438607"/>
              <a:gd name="connsiteX1" fmla="*/ 3080111 w 4644103"/>
              <a:gd name="connsiteY1" fmla="*/ 689683 h 5438607"/>
              <a:gd name="connsiteX2" fmla="*/ 2954378 w 4644103"/>
              <a:gd name="connsiteY2" fmla="*/ 783138 h 5438607"/>
              <a:gd name="connsiteX3" fmla="*/ 1526633 w 4644103"/>
              <a:gd name="connsiteY3" fmla="*/ 1243257 h 5438607"/>
              <a:gd name="connsiteX4" fmla="*/ 13263 w 4644103"/>
              <a:gd name="connsiteY4" fmla="*/ 2615708 h 5438607"/>
              <a:gd name="connsiteX5" fmla="*/ 2472199 w 4644103"/>
              <a:gd name="connsiteY5" fmla="*/ 5438421 h 5438607"/>
              <a:gd name="connsiteX6" fmla="*/ 2793895 w 4644103"/>
              <a:gd name="connsiteY6" fmla="*/ 2476540 h 5438607"/>
              <a:gd name="connsiteX7" fmla="*/ 2911375 w 4644103"/>
              <a:gd name="connsiteY7" fmla="*/ 2347752 h 5438607"/>
              <a:gd name="connsiteX8" fmla="*/ 4642085 w 4644103"/>
              <a:gd name="connsiteY8" fmla="*/ 2818593 h 5438607"/>
              <a:gd name="connsiteX9" fmla="*/ 4177909 w 4644103"/>
              <a:gd name="connsiteY9" fmla="*/ 551357 h 5438607"/>
              <a:gd name="connsiteX10" fmla="*/ 3154948 w 4644103"/>
              <a:gd name="connsiteY10" fmla="*/ 3017 h 5438607"/>
              <a:gd name="connsiteX0" fmla="*/ 3154948 w 4187590"/>
              <a:gd name="connsiteY0" fmla="*/ 1024 h 5436614"/>
              <a:gd name="connsiteX1" fmla="*/ 3080111 w 4187590"/>
              <a:gd name="connsiteY1" fmla="*/ 687690 h 5436614"/>
              <a:gd name="connsiteX2" fmla="*/ 2954378 w 4187590"/>
              <a:gd name="connsiteY2" fmla="*/ 781145 h 5436614"/>
              <a:gd name="connsiteX3" fmla="*/ 1526633 w 4187590"/>
              <a:gd name="connsiteY3" fmla="*/ 1241264 h 5436614"/>
              <a:gd name="connsiteX4" fmla="*/ 13263 w 4187590"/>
              <a:gd name="connsiteY4" fmla="*/ 2613715 h 5436614"/>
              <a:gd name="connsiteX5" fmla="*/ 2472199 w 4187590"/>
              <a:gd name="connsiteY5" fmla="*/ 5436428 h 5436614"/>
              <a:gd name="connsiteX6" fmla="*/ 2793895 w 4187590"/>
              <a:gd name="connsiteY6" fmla="*/ 2474547 h 5436614"/>
              <a:gd name="connsiteX7" fmla="*/ 2911375 w 4187590"/>
              <a:gd name="connsiteY7" fmla="*/ 2345759 h 5436614"/>
              <a:gd name="connsiteX8" fmla="*/ 3717042 w 4187590"/>
              <a:gd name="connsiteY8" fmla="*/ 1197847 h 5436614"/>
              <a:gd name="connsiteX9" fmla="*/ 4177909 w 4187590"/>
              <a:gd name="connsiteY9" fmla="*/ 549364 h 5436614"/>
              <a:gd name="connsiteX10" fmla="*/ 3154948 w 4187590"/>
              <a:gd name="connsiteY10" fmla="*/ 1024 h 5436614"/>
              <a:gd name="connsiteX0" fmla="*/ 3154948 w 4187590"/>
              <a:gd name="connsiteY0" fmla="*/ 1024 h 5436614"/>
              <a:gd name="connsiteX1" fmla="*/ 3080111 w 4187590"/>
              <a:gd name="connsiteY1" fmla="*/ 687690 h 5436614"/>
              <a:gd name="connsiteX2" fmla="*/ 2954378 w 4187590"/>
              <a:gd name="connsiteY2" fmla="*/ 781145 h 5436614"/>
              <a:gd name="connsiteX3" fmla="*/ 1526633 w 4187590"/>
              <a:gd name="connsiteY3" fmla="*/ 1241264 h 5436614"/>
              <a:gd name="connsiteX4" fmla="*/ 13263 w 4187590"/>
              <a:gd name="connsiteY4" fmla="*/ 2613715 h 5436614"/>
              <a:gd name="connsiteX5" fmla="*/ 2472199 w 4187590"/>
              <a:gd name="connsiteY5" fmla="*/ 5436428 h 5436614"/>
              <a:gd name="connsiteX6" fmla="*/ 2793895 w 4187590"/>
              <a:gd name="connsiteY6" fmla="*/ 2474547 h 5436614"/>
              <a:gd name="connsiteX7" fmla="*/ 3562086 w 4187590"/>
              <a:gd name="connsiteY7" fmla="*/ 1366577 h 5436614"/>
              <a:gd name="connsiteX8" fmla="*/ 3717042 w 4187590"/>
              <a:gd name="connsiteY8" fmla="*/ 1197847 h 5436614"/>
              <a:gd name="connsiteX9" fmla="*/ 4177909 w 4187590"/>
              <a:gd name="connsiteY9" fmla="*/ 549364 h 5436614"/>
              <a:gd name="connsiteX10" fmla="*/ 3154948 w 4187590"/>
              <a:gd name="connsiteY10" fmla="*/ 1024 h 5436614"/>
              <a:gd name="connsiteX0" fmla="*/ 3154948 w 4189838"/>
              <a:gd name="connsiteY0" fmla="*/ 1024 h 5436614"/>
              <a:gd name="connsiteX1" fmla="*/ 3080111 w 4189838"/>
              <a:gd name="connsiteY1" fmla="*/ 687690 h 5436614"/>
              <a:gd name="connsiteX2" fmla="*/ 2954378 w 4189838"/>
              <a:gd name="connsiteY2" fmla="*/ 781145 h 5436614"/>
              <a:gd name="connsiteX3" fmla="*/ 1526633 w 4189838"/>
              <a:gd name="connsiteY3" fmla="*/ 1241264 h 5436614"/>
              <a:gd name="connsiteX4" fmla="*/ 13263 w 4189838"/>
              <a:gd name="connsiteY4" fmla="*/ 2613715 h 5436614"/>
              <a:gd name="connsiteX5" fmla="*/ 2472199 w 4189838"/>
              <a:gd name="connsiteY5" fmla="*/ 5436428 h 5436614"/>
              <a:gd name="connsiteX6" fmla="*/ 2793895 w 4189838"/>
              <a:gd name="connsiteY6" fmla="*/ 2474547 h 5436614"/>
              <a:gd name="connsiteX7" fmla="*/ 3562086 w 4189838"/>
              <a:gd name="connsiteY7" fmla="*/ 1366577 h 5436614"/>
              <a:gd name="connsiteX8" fmla="*/ 3590424 w 4189838"/>
              <a:gd name="connsiteY8" fmla="*/ 1219856 h 5436614"/>
              <a:gd name="connsiteX9" fmla="*/ 3717042 w 4189838"/>
              <a:gd name="connsiteY9" fmla="*/ 1197847 h 5436614"/>
              <a:gd name="connsiteX10" fmla="*/ 4177909 w 4189838"/>
              <a:gd name="connsiteY10" fmla="*/ 549364 h 5436614"/>
              <a:gd name="connsiteX11" fmla="*/ 3154948 w 4189838"/>
              <a:gd name="connsiteY11" fmla="*/ 1024 h 5436614"/>
              <a:gd name="connsiteX0" fmla="*/ 3156275 w 4191165"/>
              <a:gd name="connsiteY0" fmla="*/ 1024 h 5436614"/>
              <a:gd name="connsiteX1" fmla="*/ 3081438 w 4191165"/>
              <a:gd name="connsiteY1" fmla="*/ 687690 h 5436614"/>
              <a:gd name="connsiteX2" fmla="*/ 1527960 w 4191165"/>
              <a:gd name="connsiteY2" fmla="*/ 1241264 h 5436614"/>
              <a:gd name="connsiteX3" fmla="*/ 14590 w 4191165"/>
              <a:gd name="connsiteY3" fmla="*/ 2613715 h 5436614"/>
              <a:gd name="connsiteX4" fmla="*/ 2473526 w 4191165"/>
              <a:gd name="connsiteY4" fmla="*/ 5436428 h 5436614"/>
              <a:gd name="connsiteX5" fmla="*/ 2795222 w 4191165"/>
              <a:gd name="connsiteY5" fmla="*/ 2474547 h 5436614"/>
              <a:gd name="connsiteX6" fmla="*/ 3563413 w 4191165"/>
              <a:gd name="connsiteY6" fmla="*/ 1366577 h 5436614"/>
              <a:gd name="connsiteX7" fmla="*/ 3591751 w 4191165"/>
              <a:gd name="connsiteY7" fmla="*/ 1219856 h 5436614"/>
              <a:gd name="connsiteX8" fmla="*/ 3718369 w 4191165"/>
              <a:gd name="connsiteY8" fmla="*/ 1197847 h 5436614"/>
              <a:gd name="connsiteX9" fmla="*/ 4179236 w 4191165"/>
              <a:gd name="connsiteY9" fmla="*/ 549364 h 5436614"/>
              <a:gd name="connsiteX10" fmla="*/ 3156275 w 4191165"/>
              <a:gd name="connsiteY10" fmla="*/ 1024 h 5436614"/>
              <a:gd name="connsiteX0" fmla="*/ 3155663 w 4190553"/>
              <a:gd name="connsiteY0" fmla="*/ 1024 h 5436614"/>
              <a:gd name="connsiteX1" fmla="*/ 3080826 w 4190553"/>
              <a:gd name="connsiteY1" fmla="*/ 687690 h 5436614"/>
              <a:gd name="connsiteX2" fmla="*/ 2734551 w 4190553"/>
              <a:gd name="connsiteY2" fmla="*/ 828830 h 5436614"/>
              <a:gd name="connsiteX3" fmla="*/ 1527348 w 4190553"/>
              <a:gd name="connsiteY3" fmla="*/ 1241264 h 5436614"/>
              <a:gd name="connsiteX4" fmla="*/ 13978 w 4190553"/>
              <a:gd name="connsiteY4" fmla="*/ 2613715 h 5436614"/>
              <a:gd name="connsiteX5" fmla="*/ 2472914 w 4190553"/>
              <a:gd name="connsiteY5" fmla="*/ 5436428 h 5436614"/>
              <a:gd name="connsiteX6" fmla="*/ 2794610 w 4190553"/>
              <a:gd name="connsiteY6" fmla="*/ 2474547 h 5436614"/>
              <a:gd name="connsiteX7" fmla="*/ 3562801 w 4190553"/>
              <a:gd name="connsiteY7" fmla="*/ 1366577 h 5436614"/>
              <a:gd name="connsiteX8" fmla="*/ 3591139 w 4190553"/>
              <a:gd name="connsiteY8" fmla="*/ 1219856 h 5436614"/>
              <a:gd name="connsiteX9" fmla="*/ 3717757 w 4190553"/>
              <a:gd name="connsiteY9" fmla="*/ 1197847 h 5436614"/>
              <a:gd name="connsiteX10" fmla="*/ 4178624 w 4190553"/>
              <a:gd name="connsiteY10" fmla="*/ 549364 h 5436614"/>
              <a:gd name="connsiteX11" fmla="*/ 3155663 w 4190553"/>
              <a:gd name="connsiteY11" fmla="*/ 1024 h 5436614"/>
              <a:gd name="connsiteX0" fmla="*/ 3155663 w 4190553"/>
              <a:gd name="connsiteY0" fmla="*/ 1024 h 5436614"/>
              <a:gd name="connsiteX1" fmla="*/ 3080826 w 4190553"/>
              <a:gd name="connsiteY1" fmla="*/ 687690 h 5436614"/>
              <a:gd name="connsiteX2" fmla="*/ 2761388 w 4190553"/>
              <a:gd name="connsiteY2" fmla="*/ 826475 h 5436614"/>
              <a:gd name="connsiteX3" fmla="*/ 1527348 w 4190553"/>
              <a:gd name="connsiteY3" fmla="*/ 1241264 h 5436614"/>
              <a:gd name="connsiteX4" fmla="*/ 13978 w 4190553"/>
              <a:gd name="connsiteY4" fmla="*/ 2613715 h 5436614"/>
              <a:gd name="connsiteX5" fmla="*/ 2472914 w 4190553"/>
              <a:gd name="connsiteY5" fmla="*/ 5436428 h 5436614"/>
              <a:gd name="connsiteX6" fmla="*/ 2794610 w 4190553"/>
              <a:gd name="connsiteY6" fmla="*/ 2474547 h 5436614"/>
              <a:gd name="connsiteX7" fmla="*/ 3562801 w 4190553"/>
              <a:gd name="connsiteY7" fmla="*/ 1366577 h 5436614"/>
              <a:gd name="connsiteX8" fmla="*/ 3591139 w 4190553"/>
              <a:gd name="connsiteY8" fmla="*/ 1219856 h 5436614"/>
              <a:gd name="connsiteX9" fmla="*/ 3717757 w 4190553"/>
              <a:gd name="connsiteY9" fmla="*/ 1197847 h 5436614"/>
              <a:gd name="connsiteX10" fmla="*/ 4178624 w 4190553"/>
              <a:gd name="connsiteY10" fmla="*/ 549364 h 5436614"/>
              <a:gd name="connsiteX11" fmla="*/ 3155663 w 4190553"/>
              <a:gd name="connsiteY11" fmla="*/ 1024 h 5436614"/>
              <a:gd name="connsiteX0" fmla="*/ 3156275 w 4191165"/>
              <a:gd name="connsiteY0" fmla="*/ 1024 h 5436614"/>
              <a:gd name="connsiteX1" fmla="*/ 3081438 w 4191165"/>
              <a:gd name="connsiteY1" fmla="*/ 687690 h 5436614"/>
              <a:gd name="connsiteX2" fmla="*/ 1527960 w 4191165"/>
              <a:gd name="connsiteY2" fmla="*/ 1241264 h 5436614"/>
              <a:gd name="connsiteX3" fmla="*/ 14590 w 4191165"/>
              <a:gd name="connsiteY3" fmla="*/ 2613715 h 5436614"/>
              <a:gd name="connsiteX4" fmla="*/ 2473526 w 4191165"/>
              <a:gd name="connsiteY4" fmla="*/ 5436428 h 5436614"/>
              <a:gd name="connsiteX5" fmla="*/ 2795222 w 4191165"/>
              <a:gd name="connsiteY5" fmla="*/ 2474547 h 5436614"/>
              <a:gd name="connsiteX6" fmla="*/ 3563413 w 4191165"/>
              <a:gd name="connsiteY6" fmla="*/ 1366577 h 5436614"/>
              <a:gd name="connsiteX7" fmla="*/ 3591751 w 4191165"/>
              <a:gd name="connsiteY7" fmla="*/ 1219856 h 5436614"/>
              <a:gd name="connsiteX8" fmla="*/ 3718369 w 4191165"/>
              <a:gd name="connsiteY8" fmla="*/ 1197847 h 5436614"/>
              <a:gd name="connsiteX9" fmla="*/ 4179236 w 4191165"/>
              <a:gd name="connsiteY9" fmla="*/ 549364 h 5436614"/>
              <a:gd name="connsiteX10" fmla="*/ 3156275 w 4191165"/>
              <a:gd name="connsiteY10" fmla="*/ 1024 h 5436614"/>
              <a:gd name="connsiteX0" fmla="*/ 3156275 w 4191165"/>
              <a:gd name="connsiteY0" fmla="*/ 412 h 5436002"/>
              <a:gd name="connsiteX1" fmla="*/ 3119104 w 4191165"/>
              <a:gd name="connsiteY1" fmla="*/ 634755 h 5436002"/>
              <a:gd name="connsiteX2" fmla="*/ 1527960 w 4191165"/>
              <a:gd name="connsiteY2" fmla="*/ 1240652 h 5436002"/>
              <a:gd name="connsiteX3" fmla="*/ 14590 w 4191165"/>
              <a:gd name="connsiteY3" fmla="*/ 2613103 h 5436002"/>
              <a:gd name="connsiteX4" fmla="*/ 2473526 w 4191165"/>
              <a:gd name="connsiteY4" fmla="*/ 5435816 h 5436002"/>
              <a:gd name="connsiteX5" fmla="*/ 2795222 w 4191165"/>
              <a:gd name="connsiteY5" fmla="*/ 2473935 h 5436002"/>
              <a:gd name="connsiteX6" fmla="*/ 3563413 w 4191165"/>
              <a:gd name="connsiteY6" fmla="*/ 1365965 h 5436002"/>
              <a:gd name="connsiteX7" fmla="*/ 3591751 w 4191165"/>
              <a:gd name="connsiteY7" fmla="*/ 1219244 h 5436002"/>
              <a:gd name="connsiteX8" fmla="*/ 3718369 w 4191165"/>
              <a:gd name="connsiteY8" fmla="*/ 1197235 h 5436002"/>
              <a:gd name="connsiteX9" fmla="*/ 4179236 w 4191165"/>
              <a:gd name="connsiteY9" fmla="*/ 548752 h 5436002"/>
              <a:gd name="connsiteX10" fmla="*/ 3156275 w 4191165"/>
              <a:gd name="connsiteY10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41016 w 4190912"/>
              <a:gd name="connsiteY2" fmla="*/ 730689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22893 w 4190912"/>
              <a:gd name="connsiteY2" fmla="*/ 870636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0912" h="5435757">
                <a:moveTo>
                  <a:pt x="3156022" y="167"/>
                </a:moveTo>
                <a:cubicBezTo>
                  <a:pt x="2979147" y="9165"/>
                  <a:pt x="3280731" y="60059"/>
                  <a:pt x="3117733" y="602493"/>
                </a:cubicBezTo>
                <a:cubicBezTo>
                  <a:pt x="3067301" y="711965"/>
                  <a:pt x="3139585" y="582909"/>
                  <a:pt x="2984041" y="816252"/>
                </a:cubicBezTo>
                <a:cubicBezTo>
                  <a:pt x="2718850" y="917235"/>
                  <a:pt x="2015487" y="926671"/>
                  <a:pt x="1527707" y="1240407"/>
                </a:cubicBezTo>
                <a:cubicBezTo>
                  <a:pt x="1039927" y="1554143"/>
                  <a:pt x="-143257" y="1913664"/>
                  <a:pt x="14337" y="2612858"/>
                </a:cubicBezTo>
                <a:cubicBezTo>
                  <a:pt x="171931" y="3312052"/>
                  <a:pt x="2009834" y="5458766"/>
                  <a:pt x="2473273" y="5435571"/>
                </a:cubicBezTo>
                <a:cubicBezTo>
                  <a:pt x="2936712" y="5412376"/>
                  <a:pt x="2721773" y="2988801"/>
                  <a:pt x="2794969" y="2473690"/>
                </a:cubicBezTo>
                <a:cubicBezTo>
                  <a:pt x="2868165" y="1958579"/>
                  <a:pt x="3400301" y="1544852"/>
                  <a:pt x="3563160" y="1365720"/>
                </a:cubicBezTo>
                <a:cubicBezTo>
                  <a:pt x="3726019" y="1186588"/>
                  <a:pt x="3565672" y="1247121"/>
                  <a:pt x="3591498" y="1218999"/>
                </a:cubicBezTo>
                <a:cubicBezTo>
                  <a:pt x="3617324" y="1190877"/>
                  <a:pt x="3650306" y="1338722"/>
                  <a:pt x="3718116" y="1196990"/>
                </a:cubicBezTo>
                <a:cubicBezTo>
                  <a:pt x="3785926" y="1055258"/>
                  <a:pt x="4272665" y="747978"/>
                  <a:pt x="4178983" y="548507"/>
                </a:cubicBezTo>
                <a:cubicBezTo>
                  <a:pt x="4085301" y="349037"/>
                  <a:pt x="3332897" y="-8831"/>
                  <a:pt x="3156022" y="167"/>
                </a:cubicBezTo>
                <a:close/>
              </a:path>
            </a:pathLst>
          </a:custGeom>
          <a:solidFill>
            <a:srgbClr val="FFC000">
              <a:alpha val="69000"/>
            </a:srgbClr>
          </a:solidFill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Schleifeninvariante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mtClean="0">
                <a:solidFill>
                  <a:schemeClr val="bg1"/>
                </a:solidFill>
              </a:rPr>
              <a:t>.</a:t>
            </a:r>
            <a:endParaRPr lang="de-CH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 rot="10800000">
            <a:off x="4288978" y="1676399"/>
            <a:ext cx="812800" cy="174172"/>
          </a:xfrm>
          <a:prstGeom prst="roundRect">
            <a:avLst/>
          </a:prstGeom>
          <a:solidFill>
            <a:srgbClr val="9900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219828" y="776514"/>
            <a:ext cx="3924171" cy="410028"/>
          </a:xfrm>
          <a:prstGeom prst="wedgeRoundRectCallout">
            <a:avLst>
              <a:gd name="adj1" fmla="val -56049"/>
              <a:gd name="adj2" fmla="val 163385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Die mögliche(n) </a:t>
            </a:r>
            <a:r>
              <a:rPr lang="de-CH" sz="2400" kern="1200" dirty="0" smtClean="0">
                <a:solidFill>
                  <a:srgbClr val="333399"/>
                </a:solidFill>
                <a:latin typeface="Custom_Constantia" panose="02030602050306030303" pitchFamily="18" charset="0"/>
                <a:ea typeface="+mn-ea"/>
                <a:cs typeface="+mn-cs"/>
              </a:rPr>
              <a:t>Lösung(en)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67456" y="3791856"/>
            <a:ext cx="2374207" cy="3556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ustom_Constantia" panose="02030602050306030303" pitchFamily="18" charset="0"/>
                <a:ea typeface="+mn-ea"/>
                <a:cs typeface="+mn-cs"/>
              </a:rPr>
              <a:t>Die Invariante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99149" y="5500914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6914" y="4390572"/>
            <a:ext cx="2627086" cy="10160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ustom_Constantia" panose="02030602050306030303" pitchFamily="18" charset="0"/>
                <a:ea typeface="+mn-ea"/>
                <a:cs typeface="+mn-cs"/>
              </a:rPr>
              <a:t>Der vorhergehende Zustand 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64463" y="5261426"/>
            <a:ext cx="5246913" cy="820060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tailEnd type="stealth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ustom_Constantia" panose="02030602050306030303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1548" y="5079996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69029" y="6184680"/>
            <a:ext cx="290285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ustom_Constantia" panose="02030602050306030303" pitchFamily="18" charset="0"/>
                <a:ea typeface="+mn-ea"/>
                <a:cs typeface="+mn-cs"/>
              </a:rPr>
              <a:t>Die Initialisierung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46742" y="1186542"/>
            <a:ext cx="3431515" cy="3556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144000" rIns="0" bIns="10800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ustom_Constantia" panose="02030602050306030303" pitchFamily="18" charset="0"/>
                <a:ea typeface="+mn-ea"/>
                <a:cs typeface="+mn-cs"/>
              </a:rPr>
              <a:t>Die Abbruchbedingung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rot="13574599">
            <a:off x="4350320" y="4318977"/>
            <a:ext cx="1564847" cy="369311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tailEnd type="stealth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ustom_Constantia" panose="02030602050306030303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274462" y="3987799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526971" y="4399421"/>
            <a:ext cx="169285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ustom_Constantia" panose="02030602050306030303" pitchFamily="18" charset="0"/>
                <a:ea typeface="+mn-ea"/>
                <a:cs typeface="+mn-cs"/>
              </a:rPr>
              <a:t>Der Rumpf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3487645">
            <a:off x="3388950" y="3557759"/>
            <a:ext cx="916989" cy="325531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ustom_Constantia" panose="02030602050306030303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63741" y="3095171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9507951" flipV="1">
            <a:off x="3903767" y="3030419"/>
            <a:ext cx="954177" cy="232693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ustom_Constantia" panose="02030602050306030303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24315" y="2783118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177656" y="2246090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 rot="2628510">
            <a:off x="4183732" y="2603468"/>
            <a:ext cx="648364" cy="133467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ustom_Constantia" panose="02030602050306030303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 rot="7485392" flipV="1">
            <a:off x="4272687" y="2029352"/>
            <a:ext cx="441428" cy="77208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ustom_Constantia" panose="02030602050306030303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520185" y="1694547"/>
            <a:ext cx="159657" cy="159657"/>
          </a:xfrm>
          <a:prstGeom prst="ellipse">
            <a:avLst/>
          </a:prstGeom>
          <a:solidFill>
            <a:srgbClr val="00FFFF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870963" y="3437368"/>
            <a:ext cx="148480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000" kern="1200" dirty="0" smtClean="0">
                <a:solidFill>
                  <a:srgbClr val="333399"/>
                </a:solidFill>
                <a:latin typeface="Custom_Constantia" panose="02030602050306030303" pitchFamily="18" charset="0"/>
                <a:ea typeface="+mn-ea"/>
                <a:cs typeface="+mn-cs"/>
              </a:rPr>
              <a:t>Der Rumpf</a:t>
            </a:r>
            <a:endParaRPr lang="de-CH" sz="20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3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5" presetClass="emph" presetSubtype="0" repeatCount="1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5 Eigenschaften eines Algorithmus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1.</a:t>
            </a:r>
            <a:r>
              <a:rPr lang="de-CH" sz="2300" dirty="0" smtClean="0"/>
              <a:t> </a:t>
            </a:r>
            <a:r>
              <a:rPr lang="de-CH" sz="2300" dirty="0" smtClean="0">
                <a:solidFill>
                  <a:srgbClr val="3333FF"/>
                </a:solidFill>
              </a:rPr>
              <a:t>Definiert die Daten, auf die der Prozess angewandt wird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2.</a:t>
            </a:r>
            <a:r>
              <a:rPr lang="de-CH" sz="2300" dirty="0" smtClean="0"/>
              <a:t> </a:t>
            </a:r>
            <a:r>
              <a:rPr lang="de-CH" sz="2300" dirty="0" smtClean="0">
                <a:solidFill>
                  <a:srgbClr val="3333FF"/>
                </a:solidFill>
              </a:rPr>
              <a:t>Jeder elementare Schritt wird aus einer Menge von genau definierten Aktionen ausgewählt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3.</a:t>
            </a:r>
            <a:r>
              <a:rPr lang="de-CH" sz="2300" dirty="0" smtClean="0"/>
              <a:t> </a:t>
            </a:r>
            <a:r>
              <a:rPr lang="de-CH" sz="2300" dirty="0" smtClean="0">
                <a:solidFill>
                  <a:srgbClr val="3333FF"/>
                </a:solidFill>
              </a:rPr>
              <a:t>Beschreibt die Reihenfolge der Ausführung dieser Schritte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4.</a:t>
            </a:r>
            <a:r>
              <a:rPr lang="de-CH" sz="2300" dirty="0" smtClean="0"/>
              <a:t> </a:t>
            </a:r>
            <a:r>
              <a:rPr lang="de-CH" sz="2300" dirty="0" smtClean="0">
                <a:solidFill>
                  <a:srgbClr val="3333FF"/>
                </a:solidFill>
              </a:rPr>
              <a:t>Eigenschaften </a:t>
            </a:r>
            <a:r>
              <a:rPr lang="de-CH" sz="2300" dirty="0" smtClean="0">
                <a:solidFill>
                  <a:srgbClr val="990000"/>
                </a:solidFill>
              </a:rPr>
              <a:t>2</a:t>
            </a:r>
            <a:r>
              <a:rPr lang="de-CH" sz="2300" dirty="0" smtClean="0"/>
              <a:t> </a:t>
            </a:r>
            <a:r>
              <a:rPr lang="de-CH" sz="2300" dirty="0" smtClean="0">
                <a:solidFill>
                  <a:srgbClr val="3333FF"/>
                </a:solidFill>
              </a:rPr>
              <a:t>und</a:t>
            </a:r>
            <a:r>
              <a:rPr lang="de-CH" sz="2300" dirty="0" smtClean="0"/>
              <a:t> </a:t>
            </a:r>
            <a:r>
              <a:rPr lang="de-CH" sz="2300" dirty="0" smtClean="0">
                <a:solidFill>
                  <a:srgbClr val="990000"/>
                </a:solidFill>
              </a:rPr>
              <a:t>3</a:t>
            </a:r>
            <a:r>
              <a:rPr lang="de-CH" sz="2300" dirty="0" smtClean="0"/>
              <a:t> </a:t>
            </a:r>
            <a:r>
              <a:rPr lang="de-CH" sz="2300" dirty="0" smtClean="0">
                <a:solidFill>
                  <a:srgbClr val="3333FF"/>
                </a:solidFill>
              </a:rPr>
              <a:t>basieren auf genau festgelegten, für ein automatisches Gerät geeignete Konventionen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5.</a:t>
            </a:r>
            <a:r>
              <a:rPr lang="de-CH" sz="2300" dirty="0" smtClean="0"/>
              <a:t> </a:t>
            </a:r>
            <a:r>
              <a:rPr lang="de-CH" sz="2300" dirty="0">
                <a:solidFill>
                  <a:srgbClr val="3333FF"/>
                </a:solidFill>
              </a:rPr>
              <a:t>T</a:t>
            </a:r>
            <a:r>
              <a:rPr lang="de-CH" sz="2300" dirty="0" smtClean="0">
                <a:solidFill>
                  <a:srgbClr val="3333FF"/>
                </a:solidFill>
              </a:rPr>
              <a:t>erminiert für alle Daten nach endlich vielen Schritten</a:t>
            </a:r>
          </a:p>
        </p:txBody>
      </p:sp>
    </p:spTree>
    <p:extLst>
      <p:ext uri="{BB962C8B-B14F-4D97-AF65-F5344CB8AC3E}">
        <p14:creationId xmlns:p14="http://schemas.microsoft.com/office/powerpoint/2010/main" val="15550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8558" y="5160416"/>
            <a:ext cx="8482454" cy="650518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3399" y="2179408"/>
            <a:ext cx="7356735" cy="1832665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2" name="Rounded Rectangular Callout 7"/>
          <p:cNvSpPr/>
          <p:nvPr/>
        </p:nvSpPr>
        <p:spPr bwMode="auto">
          <a:xfrm>
            <a:off x="5298808" y="4090801"/>
            <a:ext cx="3453754" cy="463455"/>
          </a:xfrm>
          <a:prstGeom prst="wedgeRoundRectCallout">
            <a:avLst>
              <a:gd name="adj1" fmla="val -54314"/>
              <a:gd name="adj2" fmla="val -15940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/>
        </p:nvSpPr>
        <p:spPr bwMode="auto">
          <a:xfrm>
            <a:off x="238702" y="606538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de-CH" sz="2000" dirty="0" smtClean="0">
                <a:latin typeface="Custom_Constantia" panose="02030602050306030303" pitchFamily="18" charset="0"/>
              </a:rPr>
              <a:t> :=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new_cursor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;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""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c.after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 &gt;=  1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de-CH" sz="2000" i="1" dirty="0" smtClean="0">
                <a:latin typeface="Custom_Constantia" panose="02030602050306030303" pitchFamily="18" charset="0"/>
              </a:rPr>
              <a:t>	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 &lt;= 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count</a:t>
            </a:r>
            <a:r>
              <a:rPr lang="de-CH" sz="2000" dirty="0" smtClean="0">
                <a:latin typeface="Custom_Constantia" panose="02030602050306030303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alphabetisch grösste Name aller</a:t>
            </a:r>
            <a:b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</a:b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-- bisherigen Stationen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10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Result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greater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, 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latin typeface="Custom_Constantia" panose="02030602050306030303" pitchFamily="18" charset="0"/>
              </a:rPr>
              <a:t>item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name</a:t>
            </a:r>
            <a:r>
              <a:rPr lang="de-CH" sz="2000" dirty="0" smtClean="0">
                <a:latin typeface="Custom_Constantia" panose="02030602050306030303" pitchFamily="18" charset="0"/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forth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ensure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alphabetisch grösste Stationsname der Linie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330797" y="4218458"/>
            <a:ext cx="3302322" cy="3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7990583" y="3881568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062" y="5055919"/>
            <a:ext cx="8482454" cy="925821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3903" y="2179408"/>
            <a:ext cx="7356735" cy="1832665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2" name="Rounded Rectangular Callout 7"/>
          <p:cNvSpPr/>
          <p:nvPr/>
        </p:nvSpPr>
        <p:spPr bwMode="auto">
          <a:xfrm>
            <a:off x="5511184" y="4412065"/>
            <a:ext cx="3453754" cy="407694"/>
          </a:xfrm>
          <a:prstGeom prst="wedgeRoundRectCallout">
            <a:avLst>
              <a:gd name="adj1" fmla="val -33852"/>
              <a:gd name="adj2" fmla="val -174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/>
        </p:nvSpPr>
        <p:spPr bwMode="auto">
          <a:xfrm>
            <a:off x="209206" y="606538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de-CH" sz="2000" dirty="0" smtClean="0">
                <a:latin typeface="Custom_Constantia" panose="02030602050306030303" pitchFamily="18" charset="0"/>
              </a:rPr>
              <a:t> :=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new_cursor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;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""</a:t>
            </a:r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c.after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 &gt;=  1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de-CH" sz="2000" i="1" dirty="0" smtClean="0">
                <a:latin typeface="Custom_Constantia" panose="02030602050306030303" pitchFamily="18" charset="0"/>
              </a:rPr>
              <a:t>	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 &lt;= 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count</a:t>
            </a:r>
            <a:r>
              <a:rPr lang="de-CH" sz="2000" dirty="0" smtClean="0">
                <a:latin typeface="Custom_Constantia" panose="02030602050306030303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b="1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Falls es bisherige Stationen gibt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, ist</a:t>
            </a:r>
          </a:p>
          <a:p>
            <a:pPr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--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der alphabetisch grösste ihrer Namen.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	Result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greater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, 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latin typeface="Custom_Constantia" panose="02030602050306030303" pitchFamily="18" charset="0"/>
              </a:rPr>
              <a:t>item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name</a:t>
            </a:r>
            <a:r>
              <a:rPr lang="de-CH" sz="2000" dirty="0" smtClean="0">
                <a:latin typeface="Custom_Constantia" panose="02030602050306030303" pitchFamily="18" charset="0"/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forth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ensure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>
              <a:lnSpc>
                <a:spcPct val="40000"/>
              </a:lnSpc>
            </a:pPr>
            <a:r>
              <a:rPr lang="de-CH" sz="2000" i="1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alphabetisch grösste Stationsname, falls es</a:t>
            </a:r>
          </a:p>
          <a:p>
            <a:pPr>
              <a:lnSpc>
                <a:spcPct val="40000"/>
              </a:lnSpc>
            </a:pP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	</a:t>
            </a:r>
          </a:p>
          <a:p>
            <a:pPr>
              <a:lnSpc>
                <a:spcPct val="40000"/>
              </a:lnSpc>
            </a:pP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	-- eine Station gibt.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543173" y="4454818"/>
            <a:ext cx="3302322" cy="3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ustom_Constantia" panose="02030602050306030303" pitchFamily="18" charset="0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)</a:t>
            </a:r>
            <a:endParaRPr lang="de-CH" sz="2000" b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8205625" y="4105736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CH" sz="4400" baseline="-25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</a:t>
            </a:r>
            <a:endParaRPr lang="de-CH" sz="28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Der Effekt einer Schleife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00860" y="2365545"/>
            <a:ext cx="5234641" cy="373224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79964" y="3115605"/>
            <a:ext cx="865651" cy="373224"/>
          </a:xfrm>
          <a:prstGeom prst="roundRect">
            <a:avLst/>
          </a:prstGeom>
          <a:solidFill>
            <a:srgbClr val="FF99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latin typeface="Custom_Constantia" panose="02030602050306030303" pitchFamily="18" charset="0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/>
        </p:nvSpPr>
        <p:spPr bwMode="auto">
          <a:xfrm>
            <a:off x="157275" y="608610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c := Line8.new_cursor ;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:= </a:t>
            </a: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""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</a:t>
            </a:r>
            <a:r>
              <a:rPr lang="de-CH" sz="200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&gt;= 1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</a:t>
            </a:r>
            <a:r>
              <a:rPr lang="de-CH" sz="200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&lt;= 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Line8</a:t>
            </a: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count</a:t>
            </a: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+ 1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</a:t>
            </a:r>
            <a:r>
              <a:rPr lang="de-CH" sz="20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grösste der bisherigen Namen.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until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</a:t>
            </a:r>
            <a:r>
              <a:rPr lang="de-CH" sz="280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after</a:t>
            </a:r>
            <a:endParaRPr lang="de-CH" sz="2000" i="1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>
                <a:latin typeface="Custom_Constantia" panose="02030602050306030303" pitchFamily="18" charset="0"/>
              </a:rPr>
              <a:t>	 </a:t>
            </a:r>
            <a:r>
              <a:rPr lang="de-CH" sz="2000" i="1" dirty="0" smtClean="0">
                <a:latin typeface="Custom_Constantia" panose="02030602050306030303" pitchFamily="18" charset="0"/>
              </a:rPr>
              <a:t>Result :=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greater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(</a:t>
            </a:r>
            <a:r>
              <a:rPr lang="de-CH" sz="2000" i="1" dirty="0" smtClean="0">
                <a:latin typeface="Custom_Constantia" panose="02030602050306030303" pitchFamily="18" charset="0"/>
              </a:rPr>
              <a:t>Result, c</a:t>
            </a:r>
            <a:r>
              <a:rPr lang="de-CH" sz="2800" dirty="0" smtClean="0">
                <a:latin typeface="Custom_Constantia" panose="02030602050306030303" pitchFamily="18" charset="0"/>
              </a:rPr>
              <a:t>.</a:t>
            </a:r>
            <a:r>
              <a:rPr lang="de-CH" sz="2000" i="1" dirty="0" smtClean="0">
                <a:latin typeface="Custom_Constantia" panose="02030602050306030303" pitchFamily="18" charset="0"/>
              </a:rPr>
              <a:t>item</a:t>
            </a:r>
            <a:r>
              <a:rPr lang="de-CH" sz="2800" dirty="0" smtClean="0">
                <a:latin typeface="Custom_Constantia" panose="02030602050306030303" pitchFamily="18" charset="0"/>
              </a:rPr>
              <a:t>.</a:t>
            </a:r>
            <a:r>
              <a:rPr lang="de-CH" sz="2000" i="1" dirty="0" smtClean="0">
                <a:latin typeface="Custom_Constantia" panose="02030602050306030303" pitchFamily="18" charset="0"/>
              </a:rPr>
              <a:t>name</a:t>
            </a:r>
            <a:r>
              <a:rPr lang="de-CH" sz="2000" dirty="0" smtClean="0">
                <a:latin typeface="Custom_Constantia" panose="02030602050306030303" pitchFamily="18" charset="0"/>
              </a:rPr>
              <a:t>)	</a:t>
            </a:r>
          </a:p>
          <a:p>
            <a:pPr eaLnBrk="1" hangingPunct="1">
              <a:buFont typeface="Wingdings" pitchFamily="2" charset="2"/>
              <a:buNone/>
            </a:pPr>
            <a:endParaRPr lang="de-CH" sz="2000" dirty="0" smtClean="0">
              <a:latin typeface="Custom_Constantia" panose="02030602050306030303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</a:t>
            </a:r>
            <a:r>
              <a:rPr lang="de-CH" sz="280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forth</a:t>
            </a:r>
            <a:endParaRPr lang="de-CH" sz="2000" i="1" dirty="0" smtClean="0">
              <a:solidFill>
                <a:srgbClr val="3333FF"/>
              </a:solidFill>
              <a:latin typeface="Custom_Constantia" panose="02030602050306030303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70507" y="4741066"/>
            <a:ext cx="6090699" cy="1505093"/>
          </a:xfrm>
          <a:prstGeom prst="round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de-CH" sz="2000" dirty="0" smtClean="0">
                <a:latin typeface="Custom_Constantia" panose="02030602050306030303" pitchFamily="18" charset="0"/>
              </a:rPr>
              <a:t>Am Schluss: Invariante </a:t>
            </a:r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and</a:t>
            </a:r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>
                <a:latin typeface="Custom_Constantia" panose="02030602050306030303" pitchFamily="18" charset="0"/>
              </a:rPr>
              <a:t>Abbruchbedingung</a:t>
            </a:r>
            <a:endParaRPr lang="de-CH" sz="2000" dirty="0" smtClean="0">
              <a:latin typeface="Custom_Constantia" panose="02030602050306030303" pitchFamily="18" charset="0"/>
            </a:endParaRPr>
          </a:p>
          <a:p>
            <a:pPr lvl="1">
              <a:lnSpc>
                <a:spcPct val="40000"/>
              </a:lnSpc>
              <a:buFontTx/>
              <a:buChar char="•"/>
            </a:pPr>
            <a:r>
              <a:rPr lang="de-CH" sz="2000" dirty="0" smtClean="0">
                <a:latin typeface="Custom_Constantia" panose="02030602050306030303" pitchFamily="18" charset="0"/>
              </a:rPr>
              <a:t> Alle Stationen besucht (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</a:t>
            </a:r>
            <a:r>
              <a:rPr lang="de-CH" sz="360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after</a:t>
            </a:r>
            <a:r>
              <a:rPr lang="de-CH" sz="2000" i="1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)</a:t>
            </a:r>
          </a:p>
          <a:p>
            <a:pPr lvl="1">
              <a:buFontTx/>
              <a:buChar char="•"/>
            </a:pPr>
            <a:r>
              <a:rPr lang="de-CH" sz="2000" dirty="0" smtClean="0">
                <a:latin typeface="Custom_Constantia" panose="02030602050306030303" pitchFamily="18" charset="0"/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dirty="0" smtClean="0">
                <a:latin typeface="Custom_Constantia" panose="02030602050306030303" pitchFamily="18" charset="0"/>
              </a:rPr>
              <a:t> ist der “grösste” Stationsname</a:t>
            </a:r>
            <a:endParaRPr lang="de-CH" sz="2000" dirty="0">
              <a:latin typeface="Custom_Constantia" panose="02030602050306030303" pitchFamily="18" charset="0"/>
            </a:endParaRPr>
          </a:p>
        </p:txBody>
      </p:sp>
      <p:sp>
        <p:nvSpPr>
          <p:cNvPr id="20" name="Rounded Rectangular Callout 12"/>
          <p:cNvSpPr/>
          <p:nvPr/>
        </p:nvSpPr>
        <p:spPr bwMode="auto">
          <a:xfrm>
            <a:off x="2948016" y="3210815"/>
            <a:ext cx="2544705" cy="643813"/>
          </a:xfrm>
          <a:prstGeom prst="wedgeRoundRectCallout">
            <a:avLst>
              <a:gd name="adj1" fmla="val -85036"/>
              <a:gd name="adj2" fmla="val -35888"/>
              <a:gd name="adj3" fmla="val 16667"/>
            </a:avLst>
          </a:prstGeom>
          <a:solidFill>
            <a:srgbClr val="FF99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de-CH" sz="2000" dirty="0" smtClean="0">
                <a:latin typeface="Custom_Constantia" panose="02030602050306030303" pitchFamily="18" charset="0"/>
              </a:rPr>
              <a:t>Abbruchbedingung</a:t>
            </a:r>
            <a:br>
              <a:rPr lang="de-CH" sz="2000" dirty="0" smtClean="0">
                <a:latin typeface="Custom_Constantia" panose="02030602050306030303" pitchFamily="18" charset="0"/>
              </a:rPr>
            </a:br>
            <a:r>
              <a:rPr lang="de-CH" sz="2000" dirty="0" smtClean="0">
                <a:latin typeface="Custom_Constantia" panose="02030602050306030303" pitchFamily="18" charset="0"/>
              </a:rPr>
              <a:t>am Ende erfüllt</a:t>
            </a:r>
            <a:endParaRPr lang="de-CH" sz="2000" dirty="0">
              <a:latin typeface="Custom_Constantia" panose="02030602050306030303" pitchFamily="18" charset="0"/>
            </a:endParaRPr>
          </a:p>
        </p:txBody>
      </p:sp>
      <p:sp>
        <p:nvSpPr>
          <p:cNvPr id="21" name="Rounded Rectangular Callout 13"/>
          <p:cNvSpPr/>
          <p:nvPr/>
        </p:nvSpPr>
        <p:spPr bwMode="auto">
          <a:xfrm>
            <a:off x="6610530" y="2924677"/>
            <a:ext cx="2376196" cy="929951"/>
          </a:xfrm>
          <a:prstGeom prst="wedgeRoundRectCallout">
            <a:avLst>
              <a:gd name="adj1" fmla="val -194214"/>
              <a:gd name="adj2" fmla="val -36511"/>
              <a:gd name="adj3" fmla="val 16667"/>
            </a:avLst>
          </a:prstGeom>
          <a:solidFill>
            <a:srgbClr val="BBE0E3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de-CH" sz="2000" dirty="0" smtClean="0">
                <a:latin typeface="Custom_Constantia" panose="02030602050306030303" pitchFamily="18" charset="0"/>
              </a:rPr>
              <a:t>Invariante nach jedem Durchlauf erfüllt.</a:t>
            </a:r>
            <a:endParaRPr lang="de-CH" sz="2000" dirty="0">
              <a:latin typeface="Custom_Constantia" panose="02030602050306030303" pitchFamily="18" charset="0"/>
            </a:endParaRPr>
          </a:p>
        </p:txBody>
      </p:sp>
      <p:sp>
        <p:nvSpPr>
          <p:cNvPr id="22" name="Rounded Rectangular Callout 14"/>
          <p:cNvSpPr/>
          <p:nvPr/>
        </p:nvSpPr>
        <p:spPr bwMode="auto">
          <a:xfrm>
            <a:off x="5546837" y="604466"/>
            <a:ext cx="2988909" cy="786880"/>
          </a:xfrm>
          <a:prstGeom prst="wedgeRoundRectCallout">
            <a:avLst>
              <a:gd name="adj1" fmla="val -72789"/>
              <a:gd name="adj2" fmla="val 16001"/>
              <a:gd name="adj3" fmla="val 16667"/>
            </a:avLst>
          </a:prstGeom>
          <a:solidFill>
            <a:srgbClr val="BBE0E3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de-CH" sz="2000" dirty="0" smtClean="0">
                <a:latin typeface="Custom_Constantia" panose="02030602050306030303" pitchFamily="18" charset="0"/>
              </a:rPr>
              <a:t>Invariante nach der Initialisierung erfüllt. </a:t>
            </a:r>
            <a:endParaRPr lang="de-CH" sz="2000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2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Quiz: Finde die Invariante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00FF"/>
                </a:solidFill>
              </a:rPr>
              <a:t>xxxx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/>
              <a:t> (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b </a:t>
            </a:r>
            <a:r>
              <a:rPr lang="de-CH" sz="1800" dirty="0" smtClean="0"/>
              <a:t>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  <a:r>
              <a:rPr lang="de-CH" sz="1800" dirty="0" smtClean="0"/>
              <a:t>):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dirty="0" smtClean="0">
                <a:solidFill>
                  <a:srgbClr val="990000"/>
                </a:solidFill>
              </a:rPr>
              <a:t>-- ?????????????????????????????????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err="1" smtClean="0">
                <a:solidFill>
                  <a:schemeClr val="accent2"/>
                </a:solidFill>
              </a:rPr>
              <a:t>require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 &gt; </a:t>
            </a:r>
            <a:r>
              <a:rPr lang="de-CH" sz="1800" dirty="0" smtClean="0">
                <a:solidFill>
                  <a:srgbClr val="0000FF"/>
                </a:solidFill>
              </a:rPr>
              <a:t>0 ; </a:t>
            </a:r>
            <a:r>
              <a:rPr lang="de-CH" sz="1800" i="1" dirty="0" smtClean="0">
                <a:solidFill>
                  <a:srgbClr val="0000FF"/>
                </a:solidFill>
              </a:rPr>
              <a:t>b</a:t>
            </a:r>
            <a:r>
              <a:rPr lang="de-CH" sz="1800" dirty="0" smtClean="0"/>
              <a:t> &gt; </a:t>
            </a:r>
            <a:r>
              <a:rPr lang="de-CH" sz="1800" dirty="0" smtClean="0">
                <a:solidFill>
                  <a:srgbClr val="0000FF"/>
                </a:solidFill>
              </a:rPr>
              <a:t>0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err="1" smtClean="0">
                <a:solidFill>
                  <a:schemeClr val="accent2"/>
                </a:solidFill>
              </a:rPr>
              <a:t>local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n </a:t>
            </a:r>
            <a:r>
              <a:rPr lang="de-CH" sz="1800" dirty="0" smtClean="0"/>
              <a:t>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 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endParaRPr lang="de-CH" sz="1800" dirty="0" smtClean="0"/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i="1" dirty="0" smtClean="0">
                <a:solidFill>
                  <a:srgbClr val="0000FF"/>
                </a:solidFill>
              </a:rPr>
              <a:t>m </a:t>
            </a:r>
            <a:r>
              <a:rPr lang="de-CH" sz="1800" dirty="0" smtClean="0"/>
              <a:t>:= 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 ;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:= </a:t>
            </a:r>
            <a:r>
              <a:rPr lang="de-CH" sz="1800" i="1" dirty="0" smtClean="0">
                <a:solidFill>
                  <a:srgbClr val="0000FF"/>
                </a:solidFill>
              </a:rPr>
              <a:t>b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i="1" dirty="0" smtClean="0">
                <a:solidFill>
                  <a:srgbClr val="0000FF"/>
                </a:solidFill>
              </a:rPr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i="1" dirty="0" smtClean="0">
                <a:solidFill>
                  <a:srgbClr val="0000FF"/>
                </a:solidFill>
              </a:rPr>
              <a:t>			</a:t>
            </a:r>
            <a:r>
              <a:rPr lang="de-CH" sz="1800" i="1" dirty="0" smtClean="0">
                <a:solidFill>
                  <a:srgbClr val="990000"/>
                </a:solidFill>
              </a:rPr>
              <a:t>-- “ </a:t>
            </a:r>
            <a:r>
              <a:rPr lang="de-CH" sz="1800" dirty="0" smtClean="0">
                <a:solidFill>
                  <a:srgbClr val="990000"/>
                </a:solidFill>
              </a:rPr>
              <a:t>????????</a:t>
            </a:r>
            <a:r>
              <a:rPr lang="de-CH" sz="1800" i="1" dirty="0" smtClean="0">
                <a:solidFill>
                  <a:srgbClr val="990000"/>
                </a:solidFill>
              </a:rPr>
              <a:t>”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dirty="0" smtClean="0">
                <a:solidFill>
                  <a:srgbClr val="990000"/>
                </a:solidFill>
              </a:rPr>
              <a:t>-- ????????</a:t>
            </a:r>
            <a:endParaRPr lang="de-CH" sz="1800" i="1" dirty="0" smtClean="0">
              <a:solidFill>
                <a:srgbClr val="990000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b="1" dirty="0" smtClean="0">
                <a:solidFill>
                  <a:schemeClr val="accent2"/>
                </a:solidFill>
              </a:rPr>
              <a:t> 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i="1" dirty="0" smtClean="0">
                <a:solidFill>
                  <a:srgbClr val="0000FF"/>
                </a:solidFill>
              </a:rPr>
              <a:t>			m</a:t>
            </a:r>
            <a:r>
              <a:rPr lang="de-CH" sz="1800" dirty="0" smtClean="0"/>
              <a:t> = </a:t>
            </a:r>
            <a:r>
              <a:rPr lang="de-CH" sz="1800" i="1" dirty="0" smtClean="0">
                <a:solidFill>
                  <a:srgbClr val="0000FF"/>
                </a:solidFill>
              </a:rPr>
              <a:t>n 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b="1" i="1" dirty="0">
                <a:solidFill>
                  <a:srgbClr val="0000FF"/>
                </a:solidFill>
              </a:rPr>
              <a:t>	</a:t>
            </a:r>
            <a:r>
              <a:rPr lang="de-CH" sz="1800" b="1" i="1" dirty="0" smtClean="0">
                <a:solidFill>
                  <a:srgbClr val="0000FF"/>
                </a:solidFill>
              </a:rPr>
              <a:t>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dirty="0" smtClean="0"/>
              <a:t> 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&gt;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		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:=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−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		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:=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−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Result</a:t>
            </a:r>
            <a:r>
              <a:rPr lang="de-CH" sz="1800" dirty="0" smtClean="0"/>
              <a:t> :=</a:t>
            </a:r>
            <a:r>
              <a:rPr lang="de-CH" sz="1800" b="1" dirty="0" smtClean="0">
                <a:solidFill>
                  <a:schemeClr val="accent2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5311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Quiz: Finde die Invariante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i="1" dirty="0" err="1" smtClean="0">
                <a:solidFill>
                  <a:srgbClr val="0000FF"/>
                </a:solidFill>
              </a:rPr>
              <a:t>euclid</a:t>
            </a:r>
            <a:r>
              <a:rPr lang="en-US" sz="1800" dirty="0" smtClean="0"/>
              <a:t> (</a:t>
            </a:r>
            <a:r>
              <a:rPr lang="en-US" sz="1800" i="1" dirty="0" smtClean="0">
                <a:solidFill>
                  <a:srgbClr val="0000FF"/>
                </a:solidFill>
              </a:rPr>
              <a:t>a</a:t>
            </a:r>
            <a:r>
              <a:rPr lang="en-US" sz="1800" dirty="0" smtClean="0"/>
              <a:t>, </a:t>
            </a:r>
            <a:r>
              <a:rPr lang="en-US" sz="1800" i="1" dirty="0" smtClean="0">
                <a:solidFill>
                  <a:srgbClr val="0000FF"/>
                </a:solidFill>
              </a:rPr>
              <a:t>b</a:t>
            </a:r>
            <a:r>
              <a:rPr lang="en-US" sz="1800" dirty="0" smtClean="0"/>
              <a:t>: </a:t>
            </a:r>
            <a:r>
              <a:rPr lang="en-US" sz="1800" i="1" dirty="0" smtClean="0">
                <a:solidFill>
                  <a:srgbClr val="0000FF"/>
                </a:solidFill>
              </a:rPr>
              <a:t>INTEGER</a:t>
            </a:r>
            <a:r>
              <a:rPr lang="en-US" sz="1800" dirty="0" smtClean="0"/>
              <a:t>): </a:t>
            </a:r>
            <a:r>
              <a:rPr lang="en-US" sz="1800" i="1" dirty="0" smtClean="0">
                <a:solidFill>
                  <a:srgbClr val="0000FF"/>
                </a:solidFill>
              </a:rPr>
              <a:t>INTEGER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990000"/>
                </a:solidFill>
              </a:rPr>
              <a:t>-- </a:t>
            </a:r>
            <a:r>
              <a:rPr lang="en-US" sz="1800" dirty="0" err="1" smtClean="0">
                <a:solidFill>
                  <a:srgbClr val="990000"/>
                </a:solidFill>
              </a:rPr>
              <a:t>Grösster</a:t>
            </a:r>
            <a:r>
              <a:rPr lang="en-US" sz="1800" dirty="0" smtClean="0">
                <a:solidFill>
                  <a:srgbClr val="990000"/>
                </a:solidFill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</a:rPr>
              <a:t>gemeinsamer</a:t>
            </a:r>
            <a:r>
              <a:rPr lang="en-US" sz="1800" dirty="0" smtClean="0">
                <a:solidFill>
                  <a:srgbClr val="990000"/>
                </a:solidFill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</a:rPr>
              <a:t>Teiler</a:t>
            </a:r>
            <a:r>
              <a:rPr lang="en-US" sz="1800" dirty="0" smtClean="0">
                <a:solidFill>
                  <a:srgbClr val="990000"/>
                </a:solidFill>
              </a:rPr>
              <a:t> von</a:t>
            </a:r>
            <a:r>
              <a:rPr lang="en-US" sz="1800" dirty="0" smtClean="0">
                <a:solidFill>
                  <a:srgbClr val="CC3300"/>
                </a:solidFill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a</a:t>
            </a:r>
            <a:r>
              <a:rPr lang="en-US" sz="1800" dirty="0" smtClean="0">
                <a:solidFill>
                  <a:srgbClr val="CC3300"/>
                </a:solidFill>
              </a:rPr>
              <a:t> </a:t>
            </a:r>
            <a:r>
              <a:rPr lang="en-US" sz="1800" dirty="0" smtClean="0">
                <a:solidFill>
                  <a:srgbClr val="990000"/>
                </a:solidFill>
              </a:rPr>
              <a:t>und</a:t>
            </a:r>
            <a:r>
              <a:rPr lang="en-US" sz="1800" dirty="0" smtClean="0">
                <a:solidFill>
                  <a:srgbClr val="CC3300"/>
                </a:solidFill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b.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accent2"/>
                </a:solidFill>
              </a:rPr>
              <a:t>require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  <a:r>
              <a:rPr lang="en-US" sz="1800" i="1" dirty="0" smtClean="0">
                <a:solidFill>
                  <a:srgbClr val="0000FF"/>
                </a:solidFill>
              </a:rPr>
              <a:t>a</a:t>
            </a:r>
            <a:r>
              <a:rPr lang="en-US" sz="1800" dirty="0" smtClean="0"/>
              <a:t> &gt; </a:t>
            </a:r>
            <a:r>
              <a:rPr lang="en-US" sz="1800" dirty="0" smtClean="0">
                <a:solidFill>
                  <a:srgbClr val="0000FF"/>
                </a:solidFill>
              </a:rPr>
              <a:t>0 ; </a:t>
            </a:r>
            <a:r>
              <a:rPr lang="en-US" sz="1800" i="1" dirty="0" smtClean="0">
                <a:solidFill>
                  <a:srgbClr val="0000FF"/>
                </a:solidFill>
              </a:rPr>
              <a:t>b</a:t>
            </a:r>
            <a:r>
              <a:rPr lang="en-US" sz="1800" dirty="0" smtClean="0"/>
              <a:t> &gt; </a:t>
            </a:r>
            <a:r>
              <a:rPr lang="en-US" sz="1800" dirty="0" smtClean="0">
                <a:solidFill>
                  <a:srgbClr val="0000FF"/>
                </a:solidFill>
              </a:rPr>
              <a:t>0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accent2"/>
                </a:solidFill>
              </a:rPr>
              <a:t>local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  <a:r>
              <a:rPr lang="en-US" sz="1800" i="1" dirty="0" smtClean="0">
                <a:solidFill>
                  <a:srgbClr val="0000FF"/>
                </a:solidFill>
              </a:rPr>
              <a:t>m</a:t>
            </a:r>
            <a:r>
              <a:rPr lang="en-US" sz="1800" dirty="0" smtClean="0"/>
              <a:t>, </a:t>
            </a:r>
            <a:r>
              <a:rPr lang="en-US" sz="1800" i="1" dirty="0" smtClean="0">
                <a:solidFill>
                  <a:srgbClr val="0000FF"/>
                </a:solidFill>
              </a:rPr>
              <a:t>n </a:t>
            </a:r>
            <a:r>
              <a:rPr lang="en-US" sz="1800" dirty="0" smtClean="0"/>
              <a:t>: </a:t>
            </a:r>
            <a:r>
              <a:rPr lang="en-US" sz="1800" i="1" dirty="0" smtClean="0">
                <a:solidFill>
                  <a:srgbClr val="0000FF"/>
                </a:solidFill>
              </a:rPr>
              <a:t>INTEGER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 </a:t>
            </a:r>
            <a:r>
              <a:rPr lang="en-US" sz="1800" b="1" dirty="0" smtClean="0">
                <a:solidFill>
                  <a:schemeClr val="accent2"/>
                </a:solidFill>
              </a:rPr>
              <a:t>from</a:t>
            </a:r>
            <a:endParaRPr lang="en-US" sz="1800" dirty="0" smtClean="0"/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	</a:t>
            </a:r>
            <a:r>
              <a:rPr lang="en-US" sz="1800" i="1" dirty="0" smtClean="0">
                <a:solidFill>
                  <a:srgbClr val="0000FF"/>
                </a:solidFill>
              </a:rPr>
              <a:t>m </a:t>
            </a:r>
            <a:r>
              <a:rPr lang="en-US" sz="1800" dirty="0" smtClean="0"/>
              <a:t>:= </a:t>
            </a:r>
            <a:r>
              <a:rPr lang="en-US" sz="1800" i="1" dirty="0" smtClean="0">
                <a:solidFill>
                  <a:srgbClr val="0000FF"/>
                </a:solidFill>
              </a:rPr>
              <a:t>a</a:t>
            </a:r>
            <a:r>
              <a:rPr lang="en-US" sz="1800" dirty="0" smtClean="0"/>
              <a:t> ; </a:t>
            </a:r>
            <a:r>
              <a:rPr lang="en-US" sz="1800" i="1" dirty="0" smtClean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:= </a:t>
            </a:r>
            <a:r>
              <a:rPr lang="en-US" sz="1800" i="1" dirty="0" smtClean="0">
                <a:solidFill>
                  <a:srgbClr val="0000FF"/>
                </a:solidFill>
              </a:rPr>
              <a:t>b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		</a:t>
            </a:r>
            <a:r>
              <a:rPr lang="en-US" sz="18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			</a:t>
            </a:r>
            <a:r>
              <a:rPr lang="en-US" sz="1800" i="1" dirty="0" smtClean="0">
                <a:solidFill>
                  <a:srgbClr val="990000"/>
                </a:solidFill>
              </a:rPr>
              <a:t>-- “ </a:t>
            </a:r>
            <a:r>
              <a:rPr lang="en-US" sz="1800" dirty="0" smtClean="0">
                <a:solidFill>
                  <a:srgbClr val="990000"/>
                </a:solidFill>
              </a:rPr>
              <a:t>????????</a:t>
            </a:r>
            <a:r>
              <a:rPr lang="en-US" sz="1800" i="1" dirty="0" smtClean="0">
                <a:solidFill>
                  <a:srgbClr val="990000"/>
                </a:solidFill>
              </a:rPr>
              <a:t>”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			</a:t>
            </a:r>
            <a:r>
              <a:rPr lang="en-US" sz="1800" dirty="0" smtClean="0">
                <a:solidFill>
                  <a:srgbClr val="990000"/>
                </a:solidFill>
              </a:rPr>
              <a:t>-- ????????</a:t>
            </a:r>
            <a:endParaRPr lang="en-US" sz="1800" dirty="0">
              <a:solidFill>
                <a:srgbClr val="990000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  <a:r>
              <a:rPr lang="en-US" sz="1800" b="1" dirty="0" smtClean="0">
                <a:solidFill>
                  <a:schemeClr val="accent2"/>
                </a:solidFill>
              </a:rPr>
              <a:t>until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	</a:t>
            </a:r>
            <a:r>
              <a:rPr lang="en-US" sz="1800" i="1" dirty="0" smtClean="0">
                <a:solidFill>
                  <a:srgbClr val="0000FF"/>
                </a:solidFill>
              </a:rPr>
              <a:t>m</a:t>
            </a:r>
            <a:r>
              <a:rPr lang="en-US" sz="1800" dirty="0" smtClean="0"/>
              <a:t> = </a:t>
            </a:r>
            <a:r>
              <a:rPr lang="en-US" sz="18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  <a:r>
              <a:rPr lang="en-US" sz="1800" b="1" dirty="0" smtClean="0">
                <a:solidFill>
                  <a:schemeClr val="accent2"/>
                </a:solidFill>
              </a:rPr>
              <a:t>loop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	</a:t>
            </a:r>
            <a:r>
              <a:rPr lang="en-US" sz="1800" b="1" dirty="0" smtClean="0">
                <a:solidFill>
                  <a:schemeClr val="accent2"/>
                </a:solidFill>
              </a:rPr>
              <a:t>if</a:t>
            </a:r>
            <a:r>
              <a:rPr lang="en-US" sz="1800" dirty="0" smtClean="0"/>
              <a:t>  </a:t>
            </a:r>
            <a:r>
              <a:rPr lang="en-US" sz="1800" i="1" dirty="0" smtClean="0">
                <a:solidFill>
                  <a:srgbClr val="0000FF"/>
                </a:solidFill>
              </a:rPr>
              <a:t>m</a:t>
            </a:r>
            <a:r>
              <a:rPr lang="en-US" sz="1800" dirty="0" smtClean="0"/>
              <a:t> &gt; </a:t>
            </a:r>
            <a:r>
              <a:rPr lang="en-US" sz="1800" i="1" dirty="0" smtClean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chemeClr val="accent2"/>
                </a:solidFill>
              </a:rPr>
              <a:t>then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		</a:t>
            </a:r>
            <a:r>
              <a:rPr lang="en-US" sz="1800" i="1" dirty="0" smtClean="0">
                <a:solidFill>
                  <a:srgbClr val="0000FF"/>
                </a:solidFill>
              </a:rPr>
              <a:t>m</a:t>
            </a:r>
            <a:r>
              <a:rPr lang="en-US" sz="1800" dirty="0" smtClean="0"/>
              <a:t> :=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m</a:t>
            </a:r>
            <a:r>
              <a:rPr lang="en-US" sz="1800" dirty="0" smtClean="0"/>
              <a:t> −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	</a:t>
            </a:r>
            <a:r>
              <a:rPr lang="en-US" sz="1800" b="1" dirty="0" smtClean="0">
                <a:solidFill>
                  <a:schemeClr val="accent2"/>
                </a:solidFill>
              </a:rPr>
              <a:t>else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		</a:t>
            </a:r>
            <a:r>
              <a:rPr lang="en-US" sz="1800" i="1" dirty="0" smtClean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:= </a:t>
            </a:r>
            <a:r>
              <a:rPr lang="en-US" sz="1800" i="1" dirty="0" smtClean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− </a:t>
            </a:r>
            <a:r>
              <a:rPr lang="en-US" sz="18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	</a:t>
            </a:r>
            <a:r>
              <a:rPr lang="en-US" sz="18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  <a:r>
              <a:rPr lang="en-US" sz="18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  <a:r>
              <a:rPr lang="en-US" sz="1800" b="1" dirty="0">
                <a:solidFill>
                  <a:schemeClr val="accent2"/>
                </a:solidFill>
              </a:rPr>
              <a:t>Result</a:t>
            </a:r>
            <a:r>
              <a:rPr lang="en-US" sz="1800" dirty="0" smtClean="0"/>
              <a:t> :=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0870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Levenshtein</a:t>
            </a:r>
            <a:r>
              <a:rPr lang="de-CH" dirty="0" smtClean="0"/>
              <a:t>-Distanz</a:t>
            </a:r>
            <a:endParaRPr lang="de-CH" dirty="0"/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1658028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B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09" name="Text Box 40"/>
          <p:cNvSpPr txBox="1">
            <a:spLocks noChangeArrowheads="1"/>
          </p:cNvSpPr>
          <p:nvPr/>
        </p:nvSpPr>
        <p:spPr bwMode="auto">
          <a:xfrm>
            <a:off x="85725" y="5124449"/>
            <a:ext cx="1995964" cy="40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200" b="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Operration</a:t>
            </a:r>
            <a:endParaRPr lang="de-CH" sz="2200" b="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0" name="Text Box 51"/>
          <p:cNvSpPr txBox="1">
            <a:spLocks noChangeArrowheads="1"/>
          </p:cNvSpPr>
          <p:nvPr/>
        </p:nvSpPr>
        <p:spPr bwMode="auto">
          <a:xfrm>
            <a:off x="228600" y="990600"/>
            <a:ext cx="5514975" cy="466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Von “</a:t>
            </a:r>
            <a:r>
              <a:rPr lang="de-CH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Beethoven</a:t>
            </a:r>
            <a:r>
              <a:rPr lang="de-CH" b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” nach “</a:t>
            </a:r>
            <a:r>
              <a:rPr lang="de-CH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Beatles</a:t>
            </a:r>
            <a:r>
              <a:rPr lang="de-CH" b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”?</a:t>
            </a:r>
            <a:endParaRPr lang="de-CH" b="0" dirty="0">
              <a:solidFill>
                <a:schemeClr val="tx1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1" name="Text Box 52"/>
          <p:cNvSpPr txBox="1">
            <a:spLocks noChangeArrowheads="1"/>
          </p:cNvSpPr>
          <p:nvPr/>
        </p:nvSpPr>
        <p:spPr bwMode="auto">
          <a:xfrm>
            <a:off x="123825" y="592202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000" b="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Distanz </a:t>
            </a:r>
            <a:endParaRPr lang="de-CH" sz="2000" b="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2368184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13" name="Text Box 4"/>
          <p:cNvSpPr txBox="1">
            <a:spLocks noChangeArrowheads="1"/>
          </p:cNvSpPr>
          <p:nvPr/>
        </p:nvSpPr>
        <p:spPr bwMode="auto">
          <a:xfrm>
            <a:off x="3193367" y="1844648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14" name="Text Box 17"/>
          <p:cNvSpPr txBox="1">
            <a:spLocks noChangeArrowheads="1"/>
          </p:cNvSpPr>
          <p:nvPr/>
        </p:nvSpPr>
        <p:spPr bwMode="auto">
          <a:xfrm>
            <a:off x="3144737" y="4101179"/>
            <a:ext cx="61549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A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15" name="Line 18"/>
          <p:cNvSpPr>
            <a:spLocks noChangeShapeType="1"/>
          </p:cNvSpPr>
          <p:nvPr/>
        </p:nvSpPr>
        <p:spPr bwMode="auto">
          <a:xfrm flipH="1">
            <a:off x="3433659" y="2487822"/>
            <a:ext cx="16301" cy="162697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20" name="Text Box 73"/>
          <p:cNvSpPr txBox="1">
            <a:spLocks noChangeArrowheads="1"/>
          </p:cNvSpPr>
          <p:nvPr/>
        </p:nvSpPr>
        <p:spPr bwMode="auto">
          <a:xfrm>
            <a:off x="3191526" y="1844648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22" name="Text Box 3"/>
          <p:cNvSpPr txBox="1">
            <a:spLocks noChangeArrowheads="1"/>
          </p:cNvSpPr>
          <p:nvPr/>
        </p:nvSpPr>
        <p:spPr bwMode="auto">
          <a:xfrm>
            <a:off x="3930704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T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7994221" y="1835317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N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24" name="Text Box 17"/>
          <p:cNvSpPr txBox="1">
            <a:spLocks noChangeArrowheads="1"/>
          </p:cNvSpPr>
          <p:nvPr/>
        </p:nvSpPr>
        <p:spPr bwMode="auto">
          <a:xfrm>
            <a:off x="7973584" y="4091848"/>
            <a:ext cx="7826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S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25" name="Line 18"/>
          <p:cNvSpPr>
            <a:spLocks noChangeShapeType="1"/>
          </p:cNvSpPr>
          <p:nvPr/>
        </p:nvSpPr>
        <p:spPr bwMode="auto">
          <a:xfrm flipH="1">
            <a:off x="8201622" y="2476448"/>
            <a:ext cx="21199" cy="149839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26" name="Text Box 73"/>
          <p:cNvSpPr txBox="1">
            <a:spLocks noChangeArrowheads="1"/>
          </p:cNvSpPr>
          <p:nvPr/>
        </p:nvSpPr>
        <p:spPr bwMode="auto">
          <a:xfrm>
            <a:off x="7996239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N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29" name="Text Box 3"/>
          <p:cNvSpPr txBox="1">
            <a:spLocks noChangeArrowheads="1"/>
          </p:cNvSpPr>
          <p:nvPr/>
        </p:nvSpPr>
        <p:spPr bwMode="auto">
          <a:xfrm>
            <a:off x="4656268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H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6250189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V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3" name="Text Box 3"/>
          <p:cNvSpPr txBox="1">
            <a:spLocks noChangeArrowheads="1"/>
          </p:cNvSpPr>
          <p:nvPr/>
        </p:nvSpPr>
        <p:spPr bwMode="auto">
          <a:xfrm>
            <a:off x="6997710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4" name="Text Box 4"/>
          <p:cNvSpPr txBox="1">
            <a:spLocks noChangeArrowheads="1"/>
          </p:cNvSpPr>
          <p:nvPr/>
        </p:nvSpPr>
        <p:spPr bwMode="auto">
          <a:xfrm>
            <a:off x="5400167" y="1835317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O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5" name="Text Box 17"/>
          <p:cNvSpPr txBox="1">
            <a:spLocks noChangeArrowheads="1"/>
          </p:cNvSpPr>
          <p:nvPr/>
        </p:nvSpPr>
        <p:spPr bwMode="auto">
          <a:xfrm>
            <a:off x="5538157" y="4101179"/>
            <a:ext cx="41476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L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6" name="Line 18"/>
          <p:cNvSpPr>
            <a:spLocks noChangeShapeType="1"/>
          </p:cNvSpPr>
          <p:nvPr/>
        </p:nvSpPr>
        <p:spPr bwMode="auto">
          <a:xfrm flipH="1">
            <a:off x="5701000" y="2485081"/>
            <a:ext cx="2415" cy="167637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37" name="Text Box 73"/>
          <p:cNvSpPr txBox="1">
            <a:spLocks noChangeArrowheads="1"/>
          </p:cNvSpPr>
          <p:nvPr/>
        </p:nvSpPr>
        <p:spPr bwMode="auto">
          <a:xfrm>
            <a:off x="5407263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O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8" name="Text Box 73"/>
          <p:cNvSpPr txBox="1">
            <a:spLocks noChangeArrowheads="1"/>
          </p:cNvSpPr>
          <p:nvPr/>
        </p:nvSpPr>
        <p:spPr bwMode="auto">
          <a:xfrm>
            <a:off x="1649051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B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39" name="Text Box 73"/>
          <p:cNvSpPr txBox="1">
            <a:spLocks noChangeArrowheads="1"/>
          </p:cNvSpPr>
          <p:nvPr/>
        </p:nvSpPr>
        <p:spPr bwMode="auto">
          <a:xfrm>
            <a:off x="2368968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40" name="Text Box 73"/>
          <p:cNvSpPr txBox="1">
            <a:spLocks noChangeArrowheads="1"/>
          </p:cNvSpPr>
          <p:nvPr/>
        </p:nvSpPr>
        <p:spPr bwMode="auto">
          <a:xfrm>
            <a:off x="3930105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T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41" name="Text Box 73"/>
          <p:cNvSpPr txBox="1">
            <a:spLocks noChangeArrowheads="1"/>
          </p:cNvSpPr>
          <p:nvPr/>
        </p:nvSpPr>
        <p:spPr bwMode="auto">
          <a:xfrm>
            <a:off x="4659353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H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42" name="Text Box 73"/>
          <p:cNvSpPr txBox="1">
            <a:spLocks noChangeArrowheads="1"/>
          </p:cNvSpPr>
          <p:nvPr/>
        </p:nvSpPr>
        <p:spPr bwMode="auto">
          <a:xfrm>
            <a:off x="6229821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V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6996393" y="1832519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44" name="Text Box 63"/>
          <p:cNvSpPr txBox="1">
            <a:spLocks noChangeArrowheads="1"/>
          </p:cNvSpPr>
          <p:nvPr/>
        </p:nvSpPr>
        <p:spPr bwMode="auto">
          <a:xfrm>
            <a:off x="1839618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0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45" name="Line 66"/>
          <p:cNvSpPr>
            <a:spLocks noChangeShapeType="1"/>
          </p:cNvSpPr>
          <p:nvPr/>
        </p:nvSpPr>
        <p:spPr bwMode="auto">
          <a:xfrm>
            <a:off x="182865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46" name="Text Box 63"/>
          <p:cNvSpPr txBox="1">
            <a:spLocks noChangeArrowheads="1"/>
          </p:cNvSpPr>
          <p:nvPr/>
        </p:nvSpPr>
        <p:spPr bwMode="auto">
          <a:xfrm>
            <a:off x="2644385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0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47" name="Line 66"/>
          <p:cNvSpPr>
            <a:spLocks noChangeShapeType="1"/>
          </p:cNvSpPr>
          <p:nvPr/>
        </p:nvSpPr>
        <p:spPr bwMode="auto">
          <a:xfrm>
            <a:off x="261064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48" name="Text Box 63"/>
          <p:cNvSpPr txBox="1">
            <a:spLocks noChangeArrowheads="1"/>
          </p:cNvSpPr>
          <p:nvPr/>
        </p:nvSpPr>
        <p:spPr bwMode="auto">
          <a:xfrm>
            <a:off x="3365173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1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0" name="Text Box 43"/>
          <p:cNvSpPr txBox="1">
            <a:spLocks noChangeArrowheads="1"/>
          </p:cNvSpPr>
          <p:nvPr/>
        </p:nvSpPr>
        <p:spPr bwMode="auto">
          <a:xfrm>
            <a:off x="3243343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R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2" name="Text Box 63"/>
          <p:cNvSpPr txBox="1">
            <a:spLocks noChangeArrowheads="1"/>
          </p:cNvSpPr>
          <p:nvPr/>
        </p:nvSpPr>
        <p:spPr bwMode="auto">
          <a:xfrm>
            <a:off x="4188602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1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3" name="Line 66"/>
          <p:cNvSpPr>
            <a:spLocks noChangeShapeType="1"/>
          </p:cNvSpPr>
          <p:nvPr/>
        </p:nvSpPr>
        <p:spPr bwMode="auto">
          <a:xfrm>
            <a:off x="4147076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54" name="Text Box 63"/>
          <p:cNvSpPr txBox="1">
            <a:spLocks noChangeArrowheads="1"/>
          </p:cNvSpPr>
          <p:nvPr/>
        </p:nvSpPr>
        <p:spPr bwMode="auto">
          <a:xfrm>
            <a:off x="5040024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2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5" name="Text Box 43"/>
          <p:cNvSpPr txBox="1">
            <a:spLocks noChangeArrowheads="1"/>
          </p:cNvSpPr>
          <p:nvPr/>
        </p:nvSpPr>
        <p:spPr bwMode="auto">
          <a:xfrm>
            <a:off x="4882411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D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6" name="Text Box 63"/>
          <p:cNvSpPr txBox="1">
            <a:spLocks noChangeArrowheads="1"/>
          </p:cNvSpPr>
          <p:nvPr/>
        </p:nvSpPr>
        <p:spPr bwMode="auto">
          <a:xfrm>
            <a:off x="5704826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3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7" name="Text Box 43"/>
          <p:cNvSpPr txBox="1">
            <a:spLocks noChangeArrowheads="1"/>
          </p:cNvSpPr>
          <p:nvPr/>
        </p:nvSpPr>
        <p:spPr bwMode="auto">
          <a:xfrm>
            <a:off x="5571531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R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8" name="Text Box 63"/>
          <p:cNvSpPr txBox="1">
            <a:spLocks noChangeArrowheads="1"/>
          </p:cNvSpPr>
          <p:nvPr/>
        </p:nvSpPr>
        <p:spPr bwMode="auto">
          <a:xfrm>
            <a:off x="7221050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4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59" name="Text Box 43"/>
          <p:cNvSpPr txBox="1">
            <a:spLocks noChangeArrowheads="1"/>
          </p:cNvSpPr>
          <p:nvPr/>
        </p:nvSpPr>
        <p:spPr bwMode="auto">
          <a:xfrm>
            <a:off x="6400616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D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60" name="Text Box 63"/>
          <p:cNvSpPr txBox="1">
            <a:spLocks noChangeArrowheads="1"/>
          </p:cNvSpPr>
          <p:nvPr/>
        </p:nvSpPr>
        <p:spPr bwMode="auto">
          <a:xfrm>
            <a:off x="8240430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5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61" name="Text Box 43"/>
          <p:cNvSpPr txBox="1">
            <a:spLocks noChangeArrowheads="1"/>
          </p:cNvSpPr>
          <p:nvPr/>
        </p:nvSpPr>
        <p:spPr bwMode="auto">
          <a:xfrm>
            <a:off x="8086337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R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62" name="Text Box 63"/>
          <p:cNvSpPr txBox="1">
            <a:spLocks noChangeArrowheads="1"/>
          </p:cNvSpPr>
          <p:nvPr/>
        </p:nvSpPr>
        <p:spPr bwMode="auto">
          <a:xfrm>
            <a:off x="6472269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4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63" name="Line 66"/>
          <p:cNvSpPr>
            <a:spLocks noChangeShapeType="1"/>
          </p:cNvSpPr>
          <p:nvPr/>
        </p:nvSpPr>
        <p:spPr bwMode="auto">
          <a:xfrm>
            <a:off x="721103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 useBgFill="1">
        <p:nvSpPr>
          <p:cNvPr id="5" name="Textfeld 4"/>
          <p:cNvSpPr txBox="1"/>
          <p:nvPr/>
        </p:nvSpPr>
        <p:spPr>
          <a:xfrm>
            <a:off x="339635" y="1717767"/>
            <a:ext cx="8366760" cy="692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333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63 L -0.00087 0.3317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1.11111E-6 0.3305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3331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1" grpId="0"/>
      <p:bldP spid="552963" grpId="0"/>
      <p:bldP spid="1005609" grpId="0"/>
      <p:bldP spid="1005620" grpId="0" animBg="1"/>
      <p:bldP spid="1005621" grpId="0"/>
      <p:bldP spid="88" grpId="0"/>
      <p:bldP spid="113" grpId="0"/>
      <p:bldP spid="114" grpId="0"/>
      <p:bldP spid="115" grpId="0" animBg="1"/>
      <p:bldP spid="120" grpId="0"/>
      <p:bldP spid="122" grpId="0"/>
      <p:bldP spid="123" grpId="0"/>
      <p:bldP spid="124" grpId="0"/>
      <p:bldP spid="125" grpId="0" animBg="1"/>
      <p:bldP spid="126" grpId="0"/>
      <p:bldP spid="129" grpId="0"/>
      <p:bldP spid="129" grpId="1"/>
      <p:bldP spid="131" grpId="0"/>
      <p:bldP spid="131" grpId="1"/>
      <p:bldP spid="133" grpId="0"/>
      <p:bldP spid="134" grpId="0"/>
      <p:bldP spid="135" grpId="0"/>
      <p:bldP spid="136" grpId="0" animBg="1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 animBg="1"/>
      <p:bldP spid="146" grpId="0"/>
      <p:bldP spid="147" grpId="0" animBg="1"/>
      <p:bldP spid="148" grpId="0"/>
      <p:bldP spid="150" grpId="0"/>
      <p:bldP spid="152" grpId="0"/>
      <p:bldP spid="153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2"/>
          <p:cNvSpPr>
            <a:spLocks noGrp="1" noChangeArrowheads="1"/>
          </p:cNvSpPr>
          <p:nvPr>
            <p:ph type="title"/>
          </p:nvPr>
        </p:nvSpPr>
        <p:spPr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r>
              <a:rPr lang="de-CH" dirty="0" smtClean="0"/>
              <a:t>Ein weiteres Beispiel</a:t>
            </a:r>
            <a:endParaRPr lang="de-CH" dirty="0"/>
          </a:p>
        </p:txBody>
      </p:sp>
      <p:sp>
        <p:nvSpPr>
          <p:cNvPr id="1005572" name="Text Box 3"/>
          <p:cNvSpPr txBox="1">
            <a:spLocks noChangeArrowheads="1"/>
          </p:cNvSpPr>
          <p:nvPr/>
        </p:nvSpPr>
        <p:spPr bwMode="auto">
          <a:xfrm>
            <a:off x="1438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M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73" name="Text Box 4"/>
          <p:cNvSpPr txBox="1">
            <a:spLocks noChangeArrowheads="1"/>
          </p:cNvSpPr>
          <p:nvPr/>
        </p:nvSpPr>
        <p:spPr bwMode="auto">
          <a:xfrm>
            <a:off x="1895475" y="1895475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I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74" name="Text Box 5"/>
          <p:cNvSpPr txBox="1">
            <a:spLocks noChangeArrowheads="1"/>
          </p:cNvSpPr>
          <p:nvPr/>
        </p:nvSpPr>
        <p:spPr bwMode="auto">
          <a:xfrm>
            <a:off x="22764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C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75" name="Text Box 6"/>
          <p:cNvSpPr txBox="1">
            <a:spLocks noChangeArrowheads="1"/>
          </p:cNvSpPr>
          <p:nvPr/>
        </p:nvSpPr>
        <p:spPr bwMode="auto">
          <a:xfrm>
            <a:off x="2759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H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76" name="Text Box 7"/>
          <p:cNvSpPr txBox="1">
            <a:spLocks noChangeArrowheads="1"/>
          </p:cNvSpPr>
          <p:nvPr/>
        </p:nvSpPr>
        <p:spPr bwMode="auto">
          <a:xfrm>
            <a:off x="3267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A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77" name="Text Box 8"/>
          <p:cNvSpPr txBox="1">
            <a:spLocks noChangeArrowheads="1"/>
          </p:cNvSpPr>
          <p:nvPr/>
        </p:nvSpPr>
        <p:spPr bwMode="auto">
          <a:xfrm>
            <a:off x="3724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78" name="Text Box 9"/>
          <p:cNvSpPr txBox="1">
            <a:spLocks noChangeArrowheads="1"/>
          </p:cNvSpPr>
          <p:nvPr/>
        </p:nvSpPr>
        <p:spPr bwMode="auto">
          <a:xfrm>
            <a:off x="4181475" y="1895475"/>
            <a:ext cx="528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L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79" name="Text Box 10"/>
          <p:cNvSpPr txBox="1">
            <a:spLocks noChangeArrowheads="1"/>
          </p:cNvSpPr>
          <p:nvPr/>
        </p:nvSpPr>
        <p:spPr bwMode="auto">
          <a:xfrm>
            <a:off x="50958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J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0" name="Text Box 11"/>
          <p:cNvSpPr txBox="1">
            <a:spLocks noChangeArrowheads="1"/>
          </p:cNvSpPr>
          <p:nvPr/>
        </p:nvSpPr>
        <p:spPr bwMode="auto">
          <a:xfrm>
            <a:off x="5553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A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1" name="Text Box 12"/>
          <p:cNvSpPr txBox="1">
            <a:spLocks noChangeArrowheads="1"/>
          </p:cNvSpPr>
          <p:nvPr/>
        </p:nvSpPr>
        <p:spPr bwMode="auto">
          <a:xfrm>
            <a:off x="6010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C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2" name="Text Box 13"/>
          <p:cNvSpPr txBox="1">
            <a:spLocks noChangeArrowheads="1"/>
          </p:cNvSpPr>
          <p:nvPr/>
        </p:nvSpPr>
        <p:spPr bwMode="auto">
          <a:xfrm>
            <a:off x="64674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K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3" name="Text Box 14"/>
          <p:cNvSpPr txBox="1">
            <a:spLocks noChangeArrowheads="1"/>
          </p:cNvSpPr>
          <p:nvPr/>
        </p:nvSpPr>
        <p:spPr bwMode="auto">
          <a:xfrm>
            <a:off x="69246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S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4" name="Text Box 15"/>
          <p:cNvSpPr txBox="1">
            <a:spLocks noChangeArrowheads="1"/>
          </p:cNvSpPr>
          <p:nvPr/>
        </p:nvSpPr>
        <p:spPr bwMode="auto">
          <a:xfrm>
            <a:off x="73818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O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5" name="Text Box 16"/>
          <p:cNvSpPr txBox="1">
            <a:spLocks noChangeArrowheads="1"/>
          </p:cNvSpPr>
          <p:nvPr/>
        </p:nvSpPr>
        <p:spPr bwMode="auto">
          <a:xfrm>
            <a:off x="8372475" y="1895475"/>
            <a:ext cx="5461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N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6" name="Text Box 17"/>
          <p:cNvSpPr txBox="1">
            <a:spLocks noChangeArrowheads="1"/>
          </p:cNvSpPr>
          <p:nvPr/>
        </p:nvSpPr>
        <p:spPr bwMode="auto">
          <a:xfrm>
            <a:off x="1874838" y="4181475"/>
            <a:ext cx="7826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7" name="Line 18"/>
          <p:cNvSpPr>
            <a:spLocks noChangeShapeType="1"/>
          </p:cNvSpPr>
          <p:nvPr/>
        </p:nvSpPr>
        <p:spPr bwMode="auto">
          <a:xfrm>
            <a:off x="21240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588" name="Text Box 19"/>
          <p:cNvSpPr txBox="1">
            <a:spLocks noChangeArrowheads="1"/>
          </p:cNvSpPr>
          <p:nvPr/>
        </p:nvSpPr>
        <p:spPr bwMode="auto">
          <a:xfrm>
            <a:off x="27336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N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89" name="Text Box 20"/>
          <p:cNvSpPr txBox="1">
            <a:spLocks noChangeArrowheads="1"/>
          </p:cNvSpPr>
          <p:nvPr/>
        </p:nvSpPr>
        <p:spPr bwMode="auto">
          <a:xfrm>
            <a:off x="32670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D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590" name="Line 21"/>
          <p:cNvSpPr>
            <a:spLocks noChangeShapeType="1"/>
          </p:cNvSpPr>
          <p:nvPr/>
        </p:nvSpPr>
        <p:spPr bwMode="auto">
          <a:xfrm>
            <a:off x="30384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591" name="Line 22"/>
          <p:cNvSpPr>
            <a:spLocks noChangeShapeType="1"/>
          </p:cNvSpPr>
          <p:nvPr/>
        </p:nvSpPr>
        <p:spPr bwMode="auto">
          <a:xfrm>
            <a:off x="34956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76475" y="2047875"/>
            <a:ext cx="457200" cy="381000"/>
            <a:chOff x="1056" y="1296"/>
            <a:chExt cx="288" cy="240"/>
          </a:xfrm>
        </p:grpSpPr>
        <p:sp>
          <p:nvSpPr>
            <p:cNvPr id="1005593" name="Line 24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  <p:sp>
          <p:nvSpPr>
            <p:cNvPr id="1005594" name="Line 25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</p:grpSp>
      <p:sp>
        <p:nvSpPr>
          <p:cNvPr id="1005595" name="Text Box 26"/>
          <p:cNvSpPr txBox="1">
            <a:spLocks noChangeArrowheads="1"/>
          </p:cNvSpPr>
          <p:nvPr/>
        </p:nvSpPr>
        <p:spPr bwMode="auto">
          <a:xfrm>
            <a:off x="46386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S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095875" y="2047875"/>
            <a:ext cx="457200" cy="381000"/>
            <a:chOff x="1056" y="1296"/>
            <a:chExt cx="288" cy="240"/>
          </a:xfrm>
        </p:grpSpPr>
        <p:sp>
          <p:nvSpPr>
            <p:cNvPr id="1005597" name="Line 28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  <p:sp>
          <p:nvSpPr>
            <p:cNvPr id="1005598" name="Line 29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553075" y="2047875"/>
            <a:ext cx="457200" cy="381000"/>
            <a:chOff x="1056" y="1296"/>
            <a:chExt cx="288" cy="240"/>
          </a:xfrm>
        </p:grpSpPr>
        <p:sp>
          <p:nvSpPr>
            <p:cNvPr id="1005600" name="Line 31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  <p:sp>
          <p:nvSpPr>
            <p:cNvPr id="1005601" name="Line 32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010275" y="2047875"/>
            <a:ext cx="457200" cy="381000"/>
            <a:chOff x="1056" y="1296"/>
            <a:chExt cx="288" cy="240"/>
          </a:xfrm>
        </p:grpSpPr>
        <p:sp>
          <p:nvSpPr>
            <p:cNvPr id="1005603" name="Line 34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  <p:sp>
          <p:nvSpPr>
            <p:cNvPr id="1005604" name="Line 35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467475" y="2047875"/>
            <a:ext cx="457200" cy="381000"/>
            <a:chOff x="1056" y="1296"/>
            <a:chExt cx="288" cy="240"/>
          </a:xfrm>
        </p:grpSpPr>
        <p:sp>
          <p:nvSpPr>
            <p:cNvPr id="1005606" name="Line 37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  <p:sp>
          <p:nvSpPr>
            <p:cNvPr id="1005607" name="Line 38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ustom_Constantia" panose="02030602050306030303" pitchFamily="18" charset="0"/>
              </a:endParaRPr>
            </a:p>
          </p:txBody>
        </p:sp>
      </p:grpSp>
      <p:sp>
        <p:nvSpPr>
          <p:cNvPr id="1005608" name="Text Box 39"/>
          <p:cNvSpPr txBox="1">
            <a:spLocks noChangeArrowheads="1"/>
          </p:cNvSpPr>
          <p:nvPr/>
        </p:nvSpPr>
        <p:spPr bwMode="auto">
          <a:xfrm>
            <a:off x="78390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H</a:t>
            </a:r>
            <a:endParaRPr lang="de-CH" sz="3800" dirty="0">
              <a:solidFill>
                <a:srgbClr val="0066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09" name="Text Box 40"/>
          <p:cNvSpPr txBox="1">
            <a:spLocks noChangeArrowheads="1"/>
          </p:cNvSpPr>
          <p:nvPr/>
        </p:nvSpPr>
        <p:spPr bwMode="auto">
          <a:xfrm>
            <a:off x="85725" y="512445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200" b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Operation</a:t>
            </a:r>
            <a:endParaRPr lang="de-CH" sz="2200" b="0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0" name="Text Box 41"/>
          <p:cNvSpPr txBox="1">
            <a:spLocks noChangeArrowheads="1"/>
          </p:cNvSpPr>
          <p:nvPr/>
        </p:nvSpPr>
        <p:spPr bwMode="auto">
          <a:xfrm>
            <a:off x="1895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R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1" name="Text Box 42"/>
          <p:cNvSpPr txBox="1">
            <a:spLocks noChangeArrowheads="1"/>
          </p:cNvSpPr>
          <p:nvPr/>
        </p:nvSpPr>
        <p:spPr bwMode="auto">
          <a:xfrm>
            <a:off x="2276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D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2" name="Text Box 43"/>
          <p:cNvSpPr txBox="1">
            <a:spLocks noChangeArrowheads="1"/>
          </p:cNvSpPr>
          <p:nvPr/>
        </p:nvSpPr>
        <p:spPr bwMode="auto">
          <a:xfrm>
            <a:off x="27336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R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3" name="Text Box 44"/>
          <p:cNvSpPr txBox="1">
            <a:spLocks noChangeArrowheads="1"/>
          </p:cNvSpPr>
          <p:nvPr/>
        </p:nvSpPr>
        <p:spPr bwMode="auto">
          <a:xfrm>
            <a:off x="3267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S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4" name="Text Box 45"/>
          <p:cNvSpPr txBox="1">
            <a:spLocks noChangeArrowheads="1"/>
          </p:cNvSpPr>
          <p:nvPr/>
        </p:nvSpPr>
        <p:spPr bwMode="auto">
          <a:xfrm>
            <a:off x="47148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R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5" name="Text Box 46"/>
          <p:cNvSpPr txBox="1">
            <a:spLocks noChangeArrowheads="1"/>
          </p:cNvSpPr>
          <p:nvPr/>
        </p:nvSpPr>
        <p:spPr bwMode="auto">
          <a:xfrm>
            <a:off x="5172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D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6" name="Text Box 47"/>
          <p:cNvSpPr txBox="1">
            <a:spLocks noChangeArrowheads="1"/>
          </p:cNvSpPr>
          <p:nvPr/>
        </p:nvSpPr>
        <p:spPr bwMode="auto">
          <a:xfrm>
            <a:off x="5553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D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7" name="Text Box 48"/>
          <p:cNvSpPr txBox="1">
            <a:spLocks noChangeArrowheads="1"/>
          </p:cNvSpPr>
          <p:nvPr/>
        </p:nvSpPr>
        <p:spPr bwMode="auto">
          <a:xfrm>
            <a:off x="60102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D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8" name="Text Box 49"/>
          <p:cNvSpPr txBox="1">
            <a:spLocks noChangeArrowheads="1"/>
          </p:cNvSpPr>
          <p:nvPr/>
        </p:nvSpPr>
        <p:spPr bwMode="auto">
          <a:xfrm>
            <a:off x="6467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D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19" name="Text Box 50"/>
          <p:cNvSpPr txBox="1">
            <a:spLocks noChangeArrowheads="1"/>
          </p:cNvSpPr>
          <p:nvPr/>
        </p:nvSpPr>
        <p:spPr bwMode="auto">
          <a:xfrm>
            <a:off x="79152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I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0" name="Text Box 51"/>
          <p:cNvSpPr txBox="1">
            <a:spLocks noChangeArrowheads="1"/>
          </p:cNvSpPr>
          <p:nvPr/>
        </p:nvSpPr>
        <p:spPr bwMode="auto">
          <a:xfrm>
            <a:off x="228600" y="990600"/>
            <a:ext cx="6347129" cy="46166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Von “</a:t>
            </a:r>
            <a:r>
              <a:rPr lang="de-CH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Michael Jackson</a:t>
            </a:r>
            <a:r>
              <a:rPr lang="de-CH" b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” nach “</a:t>
            </a:r>
            <a:r>
              <a:rPr lang="de-CH" dirty="0" smtClean="0">
                <a:solidFill>
                  <a:srgbClr val="006600"/>
                </a:solidFill>
                <a:latin typeface="Custom_Constantia" panose="02030602050306030303" pitchFamily="18" charset="0"/>
              </a:rPr>
              <a:t>Mendelssohn</a:t>
            </a:r>
            <a:r>
              <a:rPr lang="de-CH" b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”</a:t>
            </a:r>
            <a:endParaRPr lang="de-CH" b="0" dirty="0">
              <a:solidFill>
                <a:schemeClr val="tx1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1" name="Text Box 52"/>
          <p:cNvSpPr txBox="1">
            <a:spLocks noChangeArrowheads="1"/>
          </p:cNvSpPr>
          <p:nvPr/>
        </p:nvSpPr>
        <p:spPr bwMode="auto">
          <a:xfrm>
            <a:off x="123825" y="58007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000" b="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Distanz </a:t>
            </a:r>
            <a:endParaRPr lang="de-CH" sz="2000" b="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2" name="Text Box 53"/>
          <p:cNvSpPr txBox="1">
            <a:spLocks noChangeArrowheads="1"/>
          </p:cNvSpPr>
          <p:nvPr/>
        </p:nvSpPr>
        <p:spPr bwMode="auto">
          <a:xfrm>
            <a:off x="1943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1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3" name="Text Box 54"/>
          <p:cNvSpPr txBox="1">
            <a:spLocks noChangeArrowheads="1"/>
          </p:cNvSpPr>
          <p:nvPr/>
        </p:nvSpPr>
        <p:spPr bwMode="auto">
          <a:xfrm>
            <a:off x="2324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2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4" name="Text Box 55"/>
          <p:cNvSpPr txBox="1">
            <a:spLocks noChangeArrowheads="1"/>
          </p:cNvSpPr>
          <p:nvPr/>
        </p:nvSpPr>
        <p:spPr bwMode="auto">
          <a:xfrm>
            <a:off x="27813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3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5" name="Text Box 56"/>
          <p:cNvSpPr txBox="1">
            <a:spLocks noChangeArrowheads="1"/>
          </p:cNvSpPr>
          <p:nvPr/>
        </p:nvSpPr>
        <p:spPr bwMode="auto">
          <a:xfrm>
            <a:off x="3314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4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6" name="Text Box 57"/>
          <p:cNvSpPr txBox="1">
            <a:spLocks noChangeArrowheads="1"/>
          </p:cNvSpPr>
          <p:nvPr/>
        </p:nvSpPr>
        <p:spPr bwMode="auto">
          <a:xfrm>
            <a:off x="47625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5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7" name="Text Box 58"/>
          <p:cNvSpPr txBox="1">
            <a:spLocks noChangeArrowheads="1"/>
          </p:cNvSpPr>
          <p:nvPr/>
        </p:nvSpPr>
        <p:spPr bwMode="auto">
          <a:xfrm>
            <a:off x="5219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6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8" name="Text Box 59"/>
          <p:cNvSpPr txBox="1">
            <a:spLocks noChangeArrowheads="1"/>
          </p:cNvSpPr>
          <p:nvPr/>
        </p:nvSpPr>
        <p:spPr bwMode="auto">
          <a:xfrm>
            <a:off x="5600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7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29" name="Text Box 60"/>
          <p:cNvSpPr txBox="1">
            <a:spLocks noChangeArrowheads="1"/>
          </p:cNvSpPr>
          <p:nvPr/>
        </p:nvSpPr>
        <p:spPr bwMode="auto">
          <a:xfrm>
            <a:off x="60579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8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30" name="Text Box 61"/>
          <p:cNvSpPr txBox="1">
            <a:spLocks noChangeArrowheads="1"/>
          </p:cNvSpPr>
          <p:nvPr/>
        </p:nvSpPr>
        <p:spPr bwMode="auto">
          <a:xfrm>
            <a:off x="6515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9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31" name="Text Box 62"/>
          <p:cNvSpPr txBox="1">
            <a:spLocks noChangeArrowheads="1"/>
          </p:cNvSpPr>
          <p:nvPr/>
        </p:nvSpPr>
        <p:spPr bwMode="auto">
          <a:xfrm>
            <a:off x="7962900" y="5762625"/>
            <a:ext cx="728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10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32" name="Text Box 63"/>
          <p:cNvSpPr txBox="1">
            <a:spLocks noChangeArrowheads="1"/>
          </p:cNvSpPr>
          <p:nvPr/>
        </p:nvSpPr>
        <p:spPr bwMode="auto">
          <a:xfrm>
            <a:off x="1597025" y="5765800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0</a:t>
            </a:r>
            <a:endParaRPr lang="de-CH" sz="2800" dirty="0">
              <a:solidFill>
                <a:srgbClr val="CC33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33" name="Line 64"/>
          <p:cNvSpPr>
            <a:spLocks noChangeShapeType="1"/>
          </p:cNvSpPr>
          <p:nvPr/>
        </p:nvSpPr>
        <p:spPr bwMode="auto">
          <a:xfrm>
            <a:off x="3765550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34" name="Line 65"/>
          <p:cNvSpPr>
            <a:spLocks noChangeShapeType="1"/>
          </p:cNvSpPr>
          <p:nvPr/>
        </p:nvSpPr>
        <p:spPr bwMode="auto">
          <a:xfrm>
            <a:off x="4137025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35" name="Line 66"/>
          <p:cNvSpPr>
            <a:spLocks noChangeShapeType="1"/>
          </p:cNvSpPr>
          <p:nvPr/>
        </p:nvSpPr>
        <p:spPr bwMode="auto">
          <a:xfrm>
            <a:off x="1670050" y="5211763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36" name="Line 67"/>
          <p:cNvSpPr>
            <a:spLocks noChangeShapeType="1"/>
          </p:cNvSpPr>
          <p:nvPr/>
        </p:nvSpPr>
        <p:spPr bwMode="auto">
          <a:xfrm>
            <a:off x="3763963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37" name="Line 68"/>
          <p:cNvSpPr>
            <a:spLocks noChangeShapeType="1"/>
          </p:cNvSpPr>
          <p:nvPr/>
        </p:nvSpPr>
        <p:spPr bwMode="auto">
          <a:xfrm>
            <a:off x="4210050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38" name="Line 69"/>
          <p:cNvSpPr>
            <a:spLocks noChangeShapeType="1"/>
          </p:cNvSpPr>
          <p:nvPr/>
        </p:nvSpPr>
        <p:spPr bwMode="auto">
          <a:xfrm>
            <a:off x="6950075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39" name="Line 70"/>
          <p:cNvSpPr>
            <a:spLocks noChangeShapeType="1"/>
          </p:cNvSpPr>
          <p:nvPr/>
        </p:nvSpPr>
        <p:spPr bwMode="auto">
          <a:xfrm>
            <a:off x="7346950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40" name="Line 71"/>
          <p:cNvSpPr>
            <a:spLocks noChangeShapeType="1"/>
          </p:cNvSpPr>
          <p:nvPr/>
        </p:nvSpPr>
        <p:spPr bwMode="auto">
          <a:xfrm>
            <a:off x="6951663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41" name="Line 72"/>
          <p:cNvSpPr>
            <a:spLocks noChangeShapeType="1"/>
          </p:cNvSpPr>
          <p:nvPr/>
        </p:nvSpPr>
        <p:spPr bwMode="auto">
          <a:xfrm>
            <a:off x="7404100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42" name="Text Box 73"/>
          <p:cNvSpPr txBox="1">
            <a:spLocks noChangeArrowheads="1"/>
          </p:cNvSpPr>
          <p:nvPr/>
        </p:nvSpPr>
        <p:spPr bwMode="auto">
          <a:xfrm>
            <a:off x="1893888" y="1890713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I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43" name="Text Box 74"/>
          <p:cNvSpPr txBox="1">
            <a:spLocks noChangeArrowheads="1"/>
          </p:cNvSpPr>
          <p:nvPr/>
        </p:nvSpPr>
        <p:spPr bwMode="auto">
          <a:xfrm>
            <a:off x="2762250" y="1887538"/>
            <a:ext cx="9048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H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44" name="Text Box 75"/>
          <p:cNvSpPr txBox="1">
            <a:spLocks noChangeArrowheads="1"/>
          </p:cNvSpPr>
          <p:nvPr/>
        </p:nvSpPr>
        <p:spPr bwMode="auto">
          <a:xfrm>
            <a:off x="3267075" y="1892300"/>
            <a:ext cx="5556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A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05645" name="Line 76"/>
          <p:cNvSpPr>
            <a:spLocks noChangeShapeType="1"/>
          </p:cNvSpPr>
          <p:nvPr/>
        </p:nvSpPr>
        <p:spPr bwMode="auto">
          <a:xfrm>
            <a:off x="8316913" y="5210175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46" name="Line 77"/>
          <p:cNvSpPr>
            <a:spLocks noChangeShapeType="1"/>
          </p:cNvSpPr>
          <p:nvPr/>
        </p:nvSpPr>
        <p:spPr bwMode="auto">
          <a:xfrm>
            <a:off x="8505825" y="5918200"/>
            <a:ext cx="35083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1005647" name="Rectangle 78"/>
          <p:cNvSpPr>
            <a:spLocks noChangeArrowheads="1"/>
          </p:cNvSpPr>
          <p:nvPr/>
        </p:nvSpPr>
        <p:spPr bwMode="auto">
          <a:xfrm>
            <a:off x="4635500" y="2209800"/>
            <a:ext cx="495300" cy="2159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de-CH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5648" name="Rectangle 79"/>
          <p:cNvSpPr>
            <a:spLocks noChangeArrowheads="1"/>
          </p:cNvSpPr>
          <p:nvPr/>
        </p:nvSpPr>
        <p:spPr bwMode="auto">
          <a:xfrm>
            <a:off x="4635500" y="2209800"/>
            <a:ext cx="495300" cy="2159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de-CH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5649" name="Line 80"/>
          <p:cNvSpPr>
            <a:spLocks noChangeShapeType="1"/>
          </p:cNvSpPr>
          <p:nvPr/>
        </p:nvSpPr>
        <p:spPr bwMode="auto">
          <a:xfrm>
            <a:off x="4867275" y="24669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82" name="Text Box 73"/>
          <p:cNvSpPr txBox="1">
            <a:spLocks noChangeArrowheads="1"/>
          </p:cNvSpPr>
          <p:nvPr/>
        </p:nvSpPr>
        <p:spPr bwMode="auto">
          <a:xfrm>
            <a:off x="1434459" y="1897091"/>
            <a:ext cx="60547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M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3" name="Text Box 73"/>
          <p:cNvSpPr txBox="1">
            <a:spLocks noChangeArrowheads="1"/>
          </p:cNvSpPr>
          <p:nvPr/>
        </p:nvSpPr>
        <p:spPr bwMode="auto">
          <a:xfrm>
            <a:off x="3728063" y="189742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E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4" name="Text Box 73"/>
          <p:cNvSpPr txBox="1">
            <a:spLocks noChangeArrowheads="1"/>
          </p:cNvSpPr>
          <p:nvPr/>
        </p:nvSpPr>
        <p:spPr bwMode="auto">
          <a:xfrm>
            <a:off x="4172720" y="1890560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L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5" name="Text Box 73"/>
          <p:cNvSpPr txBox="1">
            <a:spLocks noChangeArrowheads="1"/>
          </p:cNvSpPr>
          <p:nvPr/>
        </p:nvSpPr>
        <p:spPr bwMode="auto">
          <a:xfrm>
            <a:off x="7380246" y="1890783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O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6925951" y="1897091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S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7" name="Text Box 73"/>
          <p:cNvSpPr txBox="1">
            <a:spLocks noChangeArrowheads="1"/>
          </p:cNvSpPr>
          <p:nvPr/>
        </p:nvSpPr>
        <p:spPr bwMode="auto">
          <a:xfrm>
            <a:off x="8374385" y="188955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  <a:latin typeface="Custom_Constantia" panose="02030602050306030303" pitchFamily="18" charset="0"/>
              </a:rPr>
              <a:t>N</a:t>
            </a:r>
            <a:endParaRPr lang="de-CH" sz="3800" dirty="0">
              <a:solidFill>
                <a:srgbClr val="B2B2B2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6" dur="2000" fill="hold"/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0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05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00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0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00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80" dur="2000" fill="hold"/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92" dur="2000" fill="hold"/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00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0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58" dur="2000" fill="hold"/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70" dur="2000" fill="hold"/>
                                        <p:tgtEl>
                                          <p:spTgt spid="10055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95" dur="2000" fill="hold"/>
                                        <p:tgtEl>
                                          <p:spTgt spid="10055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2" grpId="0"/>
      <p:bldP spid="1005573" grpId="0"/>
      <p:bldP spid="1005575" grpId="0"/>
      <p:bldP spid="1005576" grpId="0"/>
      <p:bldP spid="1005577" grpId="0"/>
      <p:bldP spid="1005578" grpId="0"/>
      <p:bldP spid="1005583" grpId="0"/>
      <p:bldP spid="1005584" grpId="0"/>
      <p:bldP spid="1005585" grpId="0"/>
      <p:bldP spid="1005586" grpId="0"/>
      <p:bldP spid="1005587" grpId="0" animBg="1"/>
      <p:bldP spid="1005588" grpId="0"/>
      <p:bldP spid="1005589" grpId="0"/>
      <p:bldP spid="1005590" grpId="0" animBg="1"/>
      <p:bldP spid="1005591" grpId="0" animBg="1"/>
      <p:bldP spid="1005595" grpId="0"/>
      <p:bldP spid="1005608" grpId="0"/>
      <p:bldP spid="1005610" grpId="0"/>
      <p:bldP spid="1005611" grpId="0"/>
      <p:bldP spid="1005612" grpId="0"/>
      <p:bldP spid="1005613" grpId="0"/>
      <p:bldP spid="1005614" grpId="0"/>
      <p:bldP spid="1005615" grpId="0"/>
      <p:bldP spid="1005616" grpId="0"/>
      <p:bldP spid="1005617" grpId="0"/>
      <p:bldP spid="1005618" grpId="0"/>
      <p:bldP spid="1005619" grpId="0"/>
      <p:bldP spid="1005622" grpId="0"/>
      <p:bldP spid="1005623" grpId="0"/>
      <p:bldP spid="1005624" grpId="0"/>
      <p:bldP spid="1005625" grpId="0"/>
      <p:bldP spid="1005626" grpId="0"/>
      <p:bldP spid="1005627" grpId="0"/>
      <p:bldP spid="1005628" grpId="0"/>
      <p:bldP spid="1005629" grpId="0"/>
      <p:bldP spid="1005630" grpId="0"/>
      <p:bldP spid="1005631" grpId="0"/>
      <p:bldP spid="1005632" grpId="0"/>
      <p:bldP spid="1005633" grpId="0" animBg="1"/>
      <p:bldP spid="1005634" grpId="0" animBg="1"/>
      <p:bldP spid="1005635" grpId="0" animBg="1"/>
      <p:bldP spid="1005636" grpId="0" animBg="1"/>
      <p:bldP spid="1005637" grpId="0" animBg="1"/>
      <p:bldP spid="1005638" grpId="0" animBg="1"/>
      <p:bldP spid="1005639" grpId="0" animBg="1"/>
      <p:bldP spid="1005640" grpId="0" animBg="1"/>
      <p:bldP spid="1005641" grpId="0" animBg="1"/>
      <p:bldP spid="1005642" grpId="0"/>
      <p:bldP spid="1005643" grpId="0"/>
      <p:bldP spid="1005644" grpId="0"/>
      <p:bldP spid="1005645" grpId="0" animBg="1"/>
      <p:bldP spid="1005646" grpId="0" animBg="1"/>
      <p:bldP spid="1005647" grpId="0" animBg="1"/>
      <p:bldP spid="1005648" grpId="0" animBg="1"/>
      <p:bldP spid="1005649" grpId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3" name="Rectangle 2"/>
          <p:cNvSpPr>
            <a:spLocks noGrp="1" noChangeArrowheads="1"/>
          </p:cNvSpPr>
          <p:nvPr>
            <p:ph type="title"/>
          </p:nvPr>
        </p:nvSpPr>
        <p:spPr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>
            <a:normAutofit/>
          </a:bodyPr>
          <a:lstStyle/>
          <a:p>
            <a:r>
              <a:rPr lang="de-CH" noProof="0" dirty="0" err="1" smtClean="0"/>
              <a:t>Levenshtein</a:t>
            </a:r>
            <a:r>
              <a:rPr lang="de-CH" noProof="0" dirty="0" smtClean="0"/>
              <a:t>-Distanz</a:t>
            </a:r>
            <a:endParaRPr lang="de-CH" noProof="0" dirty="0"/>
          </a:p>
        </p:txBody>
      </p:sp>
      <p:sp>
        <p:nvSpPr>
          <p:cNvPr id="1003524" name="Rectangle 3"/>
          <p:cNvSpPr>
            <a:spLocks noGrp="1" noChangeArrowheads="1"/>
          </p:cNvSpPr>
          <p:nvPr>
            <p:ph idx="1"/>
          </p:nvPr>
        </p:nvSpPr>
        <p:spPr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chemeClr val="tx1"/>
                </a:solidFill>
              </a:rPr>
              <a:t>Auch als „Editierdistanz“ (</a:t>
            </a:r>
            <a:r>
              <a:rPr lang="de-CH" i="1" noProof="0" dirty="0" err="1" smtClean="0">
                <a:solidFill>
                  <a:schemeClr val="tx1"/>
                </a:solidFill>
              </a:rPr>
              <a:t>edit</a:t>
            </a:r>
            <a:r>
              <a:rPr lang="de-CH" i="1" noProof="0" dirty="0" smtClean="0">
                <a:solidFill>
                  <a:schemeClr val="tx1"/>
                </a:solidFill>
              </a:rPr>
              <a:t> </a:t>
            </a:r>
            <a:r>
              <a:rPr lang="de-CH" i="1" noProof="0" dirty="0" err="1" smtClean="0">
                <a:solidFill>
                  <a:schemeClr val="tx1"/>
                </a:solidFill>
              </a:rPr>
              <a:t>distance</a:t>
            </a:r>
            <a:r>
              <a:rPr lang="de-CH" noProof="0" dirty="0" smtClean="0">
                <a:solidFill>
                  <a:schemeClr val="tx1"/>
                </a:solidFill>
              </a:rPr>
              <a:t>) </a:t>
            </a:r>
            <a:r>
              <a:rPr lang="de-CH" dirty="0" smtClean="0">
                <a:solidFill>
                  <a:schemeClr val="tx1"/>
                </a:solidFill>
              </a:rPr>
              <a:t>bekannt</a:t>
            </a:r>
          </a:p>
          <a:p>
            <a:endParaRPr lang="de-CH" noProof="0" dirty="0" smtClean="0">
              <a:solidFill>
                <a:schemeClr val="tx1"/>
              </a:solidFill>
            </a:endParaRPr>
          </a:p>
          <a:p>
            <a:r>
              <a:rPr lang="de-CH" noProof="0" dirty="0" smtClean="0">
                <a:solidFill>
                  <a:schemeClr val="tx1"/>
                </a:solidFill>
              </a:rPr>
              <a:t>Zweck: Die kleinste Menge von Grundoperationen</a:t>
            </a:r>
          </a:p>
          <a:p>
            <a:endParaRPr lang="de-CH" noProof="0" dirty="0" smtClean="0"/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Einfügung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>
                <a:solidFill>
                  <a:srgbClr val="3333FF"/>
                </a:solidFill>
              </a:rPr>
              <a:t>I</a:t>
            </a:r>
            <a:r>
              <a:rPr lang="de-CH" noProof="0" dirty="0" smtClean="0">
                <a:solidFill>
                  <a:schemeClr val="tx1"/>
                </a:solidFill>
              </a:rPr>
              <a:t> - </a:t>
            </a:r>
            <a:r>
              <a:rPr lang="de-CH" noProof="0" dirty="0" err="1" smtClean="0">
                <a:solidFill>
                  <a:schemeClr val="tx1"/>
                </a:solidFill>
              </a:rPr>
              <a:t>insertion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de-CH" noProof="0" dirty="0" smtClean="0">
              <a:solidFill>
                <a:schemeClr val="tx1"/>
              </a:solidFill>
            </a:endParaRP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Löschung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>
                <a:solidFill>
                  <a:srgbClr val="3333FF"/>
                </a:solidFill>
              </a:rPr>
              <a:t>D</a:t>
            </a:r>
            <a:r>
              <a:rPr lang="de-CH" noProof="0" dirty="0" smtClean="0">
                <a:solidFill>
                  <a:schemeClr val="tx1"/>
                </a:solidFill>
              </a:rPr>
              <a:t> - </a:t>
            </a:r>
            <a:r>
              <a:rPr lang="de-CH" noProof="0" dirty="0" err="1" smtClean="0">
                <a:solidFill>
                  <a:schemeClr val="tx1"/>
                </a:solidFill>
              </a:rPr>
              <a:t>deletion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Ersetzung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>
                <a:solidFill>
                  <a:srgbClr val="3333FF"/>
                </a:solidFill>
              </a:rPr>
              <a:t>R</a:t>
            </a:r>
            <a:r>
              <a:rPr lang="de-CH" noProof="0" dirty="0" smtClean="0">
                <a:solidFill>
                  <a:schemeClr val="tx1"/>
                </a:solidFill>
              </a:rPr>
              <a:t> - </a:t>
            </a:r>
            <a:r>
              <a:rPr lang="de-CH" noProof="0" dirty="0" err="1" smtClean="0">
                <a:solidFill>
                  <a:schemeClr val="tx1"/>
                </a:solidFill>
              </a:rPr>
              <a:t>replacement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b</a:t>
            </a:r>
            <a:r>
              <a:rPr lang="de-CH" noProof="0" dirty="0" err="1" smtClean="0">
                <a:solidFill>
                  <a:schemeClr val="tx1"/>
                </a:solidFill>
              </a:rPr>
              <a:t>estimmen</a:t>
            </a:r>
            <a:r>
              <a:rPr lang="de-CH" noProof="0" dirty="0" smtClean="0">
                <a:solidFill>
                  <a:schemeClr val="tx1"/>
                </a:solidFill>
              </a:rPr>
              <a:t>, so dass aus einer Zeichenkette eine andere wird</a:t>
            </a:r>
            <a:endParaRPr lang="de-CH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extfeld 4"/>
          <p:cNvSpPr txBox="1"/>
          <p:nvPr/>
        </p:nvSpPr>
        <p:spPr>
          <a:xfrm>
            <a:off x="61913" y="-11112"/>
            <a:ext cx="7964487" cy="6762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91427" name="Oval 195"/>
          <p:cNvSpPr>
            <a:spLocks noChangeArrowheads="1"/>
          </p:cNvSpPr>
          <p:nvPr/>
        </p:nvSpPr>
        <p:spPr bwMode="auto">
          <a:xfrm>
            <a:off x="2549525" y="29035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29" name="Oval 297"/>
          <p:cNvSpPr>
            <a:spLocks noChangeArrowheads="1"/>
          </p:cNvSpPr>
          <p:nvPr/>
        </p:nvSpPr>
        <p:spPr bwMode="auto">
          <a:xfrm>
            <a:off x="3402013" y="37020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47" name="Freeform 315"/>
          <p:cNvSpPr>
            <a:spLocks/>
          </p:cNvSpPr>
          <p:nvPr/>
        </p:nvSpPr>
        <p:spPr bwMode="auto">
          <a:xfrm>
            <a:off x="6819900" y="437038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41" name="Freeform 309"/>
          <p:cNvSpPr>
            <a:spLocks/>
          </p:cNvSpPr>
          <p:nvPr/>
        </p:nvSpPr>
        <p:spPr bwMode="auto">
          <a:xfrm>
            <a:off x="3311525" y="196215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35" name="Freeform 3"/>
          <p:cNvSpPr>
            <a:spLocks/>
          </p:cNvSpPr>
          <p:nvPr/>
        </p:nvSpPr>
        <p:spPr bwMode="auto">
          <a:xfrm>
            <a:off x="5959475" y="4386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37" name="Freeform 5"/>
          <p:cNvSpPr>
            <a:spLocks/>
          </p:cNvSpPr>
          <p:nvPr/>
        </p:nvSpPr>
        <p:spPr bwMode="auto">
          <a:xfrm>
            <a:off x="3336925" y="4413250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38" name="Freeform 6"/>
          <p:cNvSpPr>
            <a:spLocks/>
          </p:cNvSpPr>
          <p:nvPr/>
        </p:nvSpPr>
        <p:spPr bwMode="auto">
          <a:xfrm>
            <a:off x="6926263" y="3581400"/>
            <a:ext cx="1150937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40" name="Oval 308"/>
          <p:cNvSpPr>
            <a:spLocks noChangeArrowheads="1"/>
          </p:cNvSpPr>
          <p:nvPr/>
        </p:nvSpPr>
        <p:spPr bwMode="auto">
          <a:xfrm>
            <a:off x="6915150" y="36893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41" name="Freeform 9"/>
          <p:cNvSpPr>
            <a:spLocks/>
          </p:cNvSpPr>
          <p:nvPr/>
        </p:nvSpPr>
        <p:spPr bwMode="auto">
          <a:xfrm>
            <a:off x="6910388" y="2786063"/>
            <a:ext cx="1150937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43" name="Freeform 11"/>
          <p:cNvSpPr>
            <a:spLocks/>
          </p:cNvSpPr>
          <p:nvPr/>
        </p:nvSpPr>
        <p:spPr bwMode="auto">
          <a:xfrm>
            <a:off x="5105400" y="280193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46" name="Freeform 14"/>
          <p:cNvSpPr>
            <a:spLocks/>
          </p:cNvSpPr>
          <p:nvPr/>
        </p:nvSpPr>
        <p:spPr bwMode="auto">
          <a:xfrm>
            <a:off x="4225925" y="275431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61" name="Freeform 29"/>
          <p:cNvSpPr>
            <a:spLocks/>
          </p:cNvSpPr>
          <p:nvPr/>
        </p:nvSpPr>
        <p:spPr bwMode="auto">
          <a:xfrm>
            <a:off x="3362325" y="2735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63" name="Freeform 31"/>
          <p:cNvSpPr>
            <a:spLocks/>
          </p:cNvSpPr>
          <p:nvPr/>
        </p:nvSpPr>
        <p:spPr bwMode="auto">
          <a:xfrm>
            <a:off x="4216400" y="110331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264" name="Freeform 32"/>
          <p:cNvSpPr>
            <a:spLocks/>
          </p:cNvSpPr>
          <p:nvPr/>
        </p:nvSpPr>
        <p:spPr bwMode="auto">
          <a:xfrm>
            <a:off x="3375025" y="113506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30" name="Text Box 98"/>
          <p:cNvSpPr txBox="1">
            <a:spLocks noChangeArrowheads="1"/>
          </p:cNvSpPr>
          <p:nvPr/>
        </p:nvSpPr>
        <p:spPr bwMode="auto">
          <a:xfrm>
            <a:off x="2178050" y="149225"/>
            <a:ext cx="855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991331" name="Text Box 99"/>
          <p:cNvSpPr txBox="1">
            <a:spLocks noChangeArrowheads="1"/>
          </p:cNvSpPr>
          <p:nvPr/>
        </p:nvSpPr>
        <p:spPr bwMode="auto">
          <a:xfrm>
            <a:off x="3087688" y="149225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2" name="Text Box 100"/>
          <p:cNvSpPr txBox="1">
            <a:spLocks noChangeArrowheads="1"/>
          </p:cNvSpPr>
          <p:nvPr/>
        </p:nvSpPr>
        <p:spPr bwMode="auto">
          <a:xfrm>
            <a:off x="3949700" y="149225"/>
            <a:ext cx="855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A</a:t>
            </a:r>
          </a:p>
        </p:txBody>
      </p:sp>
      <p:sp>
        <p:nvSpPr>
          <p:cNvPr id="991333" name="Text Box 101"/>
          <p:cNvSpPr txBox="1">
            <a:spLocks noChangeArrowheads="1"/>
          </p:cNvSpPr>
          <p:nvPr/>
        </p:nvSpPr>
        <p:spPr bwMode="auto">
          <a:xfrm>
            <a:off x="4802188" y="149225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91334" name="Text Box 102"/>
          <p:cNvSpPr txBox="1">
            <a:spLocks noChangeArrowheads="1"/>
          </p:cNvSpPr>
          <p:nvPr/>
        </p:nvSpPr>
        <p:spPr bwMode="auto">
          <a:xfrm>
            <a:off x="5727700" y="149225"/>
            <a:ext cx="855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L</a:t>
            </a:r>
          </a:p>
        </p:txBody>
      </p:sp>
      <p:sp>
        <p:nvSpPr>
          <p:cNvPr id="991335" name="Text Box 103"/>
          <p:cNvSpPr txBox="1">
            <a:spLocks noChangeArrowheads="1"/>
          </p:cNvSpPr>
          <p:nvPr/>
        </p:nvSpPr>
        <p:spPr bwMode="auto">
          <a:xfrm>
            <a:off x="6572250" y="149225"/>
            <a:ext cx="855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6" name="Text Box 104"/>
          <p:cNvSpPr txBox="1">
            <a:spLocks noChangeArrowheads="1"/>
          </p:cNvSpPr>
          <p:nvPr/>
        </p:nvSpPr>
        <p:spPr bwMode="auto">
          <a:xfrm>
            <a:off x="7418388" y="146050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S</a:t>
            </a:r>
          </a:p>
        </p:txBody>
      </p:sp>
      <p:sp>
        <p:nvSpPr>
          <p:cNvPr id="991337" name="Text Box 105"/>
          <p:cNvSpPr txBox="1">
            <a:spLocks noChangeArrowheads="1"/>
          </p:cNvSpPr>
          <p:nvPr/>
        </p:nvSpPr>
        <p:spPr bwMode="auto">
          <a:xfrm>
            <a:off x="61913" y="2011363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991338" name="Text Box 106"/>
          <p:cNvSpPr txBox="1">
            <a:spLocks noChangeArrowheads="1"/>
          </p:cNvSpPr>
          <p:nvPr/>
        </p:nvSpPr>
        <p:spPr bwMode="auto">
          <a:xfrm>
            <a:off x="61913" y="2835275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9" name="Text Box 107"/>
          <p:cNvSpPr txBox="1">
            <a:spLocks noChangeArrowheads="1"/>
          </p:cNvSpPr>
          <p:nvPr/>
        </p:nvSpPr>
        <p:spPr bwMode="auto">
          <a:xfrm>
            <a:off x="61913" y="3619500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40" name="Text Box 108"/>
          <p:cNvSpPr txBox="1">
            <a:spLocks noChangeArrowheads="1"/>
          </p:cNvSpPr>
          <p:nvPr/>
        </p:nvSpPr>
        <p:spPr bwMode="auto">
          <a:xfrm>
            <a:off x="61913" y="4435475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91341" name="Text Box 109"/>
          <p:cNvSpPr txBox="1">
            <a:spLocks noChangeArrowheads="1"/>
          </p:cNvSpPr>
          <p:nvPr/>
        </p:nvSpPr>
        <p:spPr bwMode="auto">
          <a:xfrm>
            <a:off x="61913" y="5243513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H</a:t>
            </a:r>
          </a:p>
        </p:txBody>
      </p:sp>
      <p:sp>
        <p:nvSpPr>
          <p:cNvPr id="991342" name="Text Box 110"/>
          <p:cNvSpPr txBox="1">
            <a:spLocks noChangeArrowheads="1"/>
          </p:cNvSpPr>
          <p:nvPr/>
        </p:nvSpPr>
        <p:spPr bwMode="auto">
          <a:xfrm>
            <a:off x="3960813" y="642938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43" name="Text Box 111"/>
          <p:cNvSpPr txBox="1">
            <a:spLocks noChangeArrowheads="1"/>
          </p:cNvSpPr>
          <p:nvPr/>
        </p:nvSpPr>
        <p:spPr bwMode="auto">
          <a:xfrm>
            <a:off x="1633538" y="652463"/>
            <a:ext cx="2936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44" name="Text Box 112"/>
          <p:cNvSpPr txBox="1">
            <a:spLocks noChangeArrowheads="1"/>
          </p:cNvSpPr>
          <p:nvPr/>
        </p:nvSpPr>
        <p:spPr bwMode="auto">
          <a:xfrm>
            <a:off x="2192338" y="650875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45" name="Text Box 113"/>
          <p:cNvSpPr txBox="1">
            <a:spLocks noChangeArrowheads="1"/>
          </p:cNvSpPr>
          <p:nvPr/>
        </p:nvSpPr>
        <p:spPr bwMode="auto">
          <a:xfrm>
            <a:off x="30845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46" name="Text Box 114"/>
          <p:cNvSpPr txBox="1">
            <a:spLocks noChangeArrowheads="1"/>
          </p:cNvSpPr>
          <p:nvPr/>
        </p:nvSpPr>
        <p:spPr bwMode="auto">
          <a:xfrm>
            <a:off x="5622925" y="652463"/>
            <a:ext cx="8556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47" name="Freeform 115"/>
          <p:cNvSpPr>
            <a:spLocks/>
          </p:cNvSpPr>
          <p:nvPr/>
        </p:nvSpPr>
        <p:spPr bwMode="auto">
          <a:xfrm>
            <a:off x="2470150" y="1146175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48" name="Text Box 116"/>
          <p:cNvSpPr txBox="1">
            <a:spLocks noChangeArrowheads="1"/>
          </p:cNvSpPr>
          <p:nvPr/>
        </p:nvSpPr>
        <p:spPr bwMode="auto">
          <a:xfrm>
            <a:off x="6589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349" name="Text Box 117"/>
          <p:cNvSpPr txBox="1">
            <a:spLocks noChangeArrowheads="1"/>
          </p:cNvSpPr>
          <p:nvPr/>
        </p:nvSpPr>
        <p:spPr bwMode="auto">
          <a:xfrm>
            <a:off x="7351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991350" name="Text Box 118"/>
          <p:cNvSpPr txBox="1">
            <a:spLocks noChangeArrowheads="1"/>
          </p:cNvSpPr>
          <p:nvPr/>
        </p:nvSpPr>
        <p:spPr bwMode="auto">
          <a:xfrm>
            <a:off x="4789488" y="6651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51" name="Freeform 119"/>
          <p:cNvSpPr>
            <a:spLocks/>
          </p:cNvSpPr>
          <p:nvPr/>
        </p:nvSpPr>
        <p:spPr bwMode="auto">
          <a:xfrm>
            <a:off x="5141913" y="1123950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52" name="Text Box 120"/>
          <p:cNvSpPr txBox="1">
            <a:spLocks noChangeArrowheads="1"/>
          </p:cNvSpPr>
          <p:nvPr/>
        </p:nvSpPr>
        <p:spPr bwMode="auto">
          <a:xfrm>
            <a:off x="962025" y="1231900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53" name="Text Box 121"/>
          <p:cNvSpPr txBox="1">
            <a:spLocks noChangeArrowheads="1"/>
          </p:cNvSpPr>
          <p:nvPr/>
        </p:nvSpPr>
        <p:spPr bwMode="auto">
          <a:xfrm>
            <a:off x="962025" y="20653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54" name="Text Box 122"/>
          <p:cNvSpPr txBox="1">
            <a:spLocks noChangeArrowheads="1"/>
          </p:cNvSpPr>
          <p:nvPr/>
        </p:nvSpPr>
        <p:spPr bwMode="auto">
          <a:xfrm>
            <a:off x="962025" y="2894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55" name="Freeform 123"/>
          <p:cNvSpPr>
            <a:spLocks/>
          </p:cNvSpPr>
          <p:nvPr/>
        </p:nvSpPr>
        <p:spPr bwMode="auto">
          <a:xfrm>
            <a:off x="5875338" y="1120775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56" name="Text Box 124"/>
          <p:cNvSpPr txBox="1">
            <a:spLocks noChangeArrowheads="1"/>
          </p:cNvSpPr>
          <p:nvPr/>
        </p:nvSpPr>
        <p:spPr bwMode="auto">
          <a:xfrm>
            <a:off x="962025" y="36782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57" name="Text Box 125"/>
          <p:cNvSpPr txBox="1">
            <a:spLocks noChangeArrowheads="1"/>
          </p:cNvSpPr>
          <p:nvPr/>
        </p:nvSpPr>
        <p:spPr bwMode="auto">
          <a:xfrm>
            <a:off x="962025" y="5307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58" name="Text Box 126"/>
          <p:cNvSpPr txBox="1">
            <a:spLocks noChangeArrowheads="1"/>
          </p:cNvSpPr>
          <p:nvPr/>
        </p:nvSpPr>
        <p:spPr bwMode="auto">
          <a:xfrm>
            <a:off x="962025" y="451326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59" name="Freeform 127"/>
          <p:cNvSpPr>
            <a:spLocks/>
          </p:cNvSpPr>
          <p:nvPr/>
        </p:nvSpPr>
        <p:spPr bwMode="auto">
          <a:xfrm>
            <a:off x="1685925" y="1990725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60" name="Freeform 128"/>
          <p:cNvSpPr>
            <a:spLocks/>
          </p:cNvSpPr>
          <p:nvPr/>
        </p:nvSpPr>
        <p:spPr bwMode="auto">
          <a:xfrm>
            <a:off x="6858000" y="111760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61" name="Text Box 129"/>
          <p:cNvSpPr txBox="1">
            <a:spLocks noChangeArrowheads="1"/>
          </p:cNvSpPr>
          <p:nvPr/>
        </p:nvSpPr>
        <p:spPr bwMode="auto">
          <a:xfrm>
            <a:off x="4227513" y="1185863"/>
            <a:ext cx="366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62" name="Text Box 130"/>
          <p:cNvSpPr txBox="1">
            <a:spLocks noChangeArrowheads="1"/>
          </p:cNvSpPr>
          <p:nvPr/>
        </p:nvSpPr>
        <p:spPr bwMode="auto">
          <a:xfrm>
            <a:off x="1543050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63" name="Text Box 131"/>
          <p:cNvSpPr txBox="1">
            <a:spLocks noChangeArrowheads="1"/>
          </p:cNvSpPr>
          <p:nvPr/>
        </p:nvSpPr>
        <p:spPr bwMode="auto">
          <a:xfrm>
            <a:off x="2432050" y="1185863"/>
            <a:ext cx="38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64" name="Text Box 132"/>
          <p:cNvSpPr txBox="1">
            <a:spLocks noChangeArrowheads="1"/>
          </p:cNvSpPr>
          <p:nvPr/>
        </p:nvSpPr>
        <p:spPr bwMode="auto">
          <a:xfrm>
            <a:off x="3314700" y="1185863"/>
            <a:ext cx="4143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36" name="Oval 204"/>
          <p:cNvSpPr>
            <a:spLocks noChangeArrowheads="1"/>
          </p:cNvSpPr>
          <p:nvPr/>
        </p:nvSpPr>
        <p:spPr bwMode="auto">
          <a:xfrm>
            <a:off x="3411538" y="28844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65" name="Text Box 133"/>
          <p:cNvSpPr txBox="1">
            <a:spLocks noChangeArrowheads="1"/>
          </p:cNvSpPr>
          <p:nvPr/>
        </p:nvSpPr>
        <p:spPr bwMode="auto">
          <a:xfrm>
            <a:off x="5907088" y="1185863"/>
            <a:ext cx="3190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66" name="Text Box 134"/>
          <p:cNvSpPr txBox="1">
            <a:spLocks noChangeArrowheads="1"/>
          </p:cNvSpPr>
          <p:nvPr/>
        </p:nvSpPr>
        <p:spPr bwMode="auto">
          <a:xfrm>
            <a:off x="6764338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367" name="Text Box 135"/>
          <p:cNvSpPr txBox="1">
            <a:spLocks noChangeArrowheads="1"/>
          </p:cNvSpPr>
          <p:nvPr/>
        </p:nvSpPr>
        <p:spPr bwMode="auto">
          <a:xfrm>
            <a:off x="7667625" y="1185863"/>
            <a:ext cx="2778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991368" name="Text Box 136"/>
          <p:cNvSpPr txBox="1">
            <a:spLocks noChangeArrowheads="1"/>
          </p:cNvSpPr>
          <p:nvPr/>
        </p:nvSpPr>
        <p:spPr bwMode="auto">
          <a:xfrm>
            <a:off x="5073650" y="1185863"/>
            <a:ext cx="36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69" name="Text Box 137"/>
          <p:cNvSpPr txBox="1">
            <a:spLocks noChangeArrowheads="1"/>
          </p:cNvSpPr>
          <p:nvPr/>
        </p:nvSpPr>
        <p:spPr bwMode="auto">
          <a:xfrm>
            <a:off x="1598613" y="2078038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70" name="Text Box 138"/>
          <p:cNvSpPr txBox="1">
            <a:spLocks noChangeArrowheads="1"/>
          </p:cNvSpPr>
          <p:nvPr/>
        </p:nvSpPr>
        <p:spPr bwMode="auto">
          <a:xfrm>
            <a:off x="1598613" y="28702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71" name="Text Box 139"/>
          <p:cNvSpPr txBox="1">
            <a:spLocks noChangeArrowheads="1"/>
          </p:cNvSpPr>
          <p:nvPr/>
        </p:nvSpPr>
        <p:spPr bwMode="auto">
          <a:xfrm>
            <a:off x="1598613" y="36607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72" name="Text Box 140"/>
          <p:cNvSpPr txBox="1">
            <a:spLocks noChangeArrowheads="1"/>
          </p:cNvSpPr>
          <p:nvPr/>
        </p:nvSpPr>
        <p:spPr bwMode="auto">
          <a:xfrm>
            <a:off x="1598613" y="52863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73" name="Text Box 141"/>
          <p:cNvSpPr txBox="1">
            <a:spLocks noChangeArrowheads="1"/>
          </p:cNvSpPr>
          <p:nvPr/>
        </p:nvSpPr>
        <p:spPr bwMode="auto">
          <a:xfrm>
            <a:off x="1598613" y="44577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74" name="Oval 142"/>
          <p:cNvSpPr>
            <a:spLocks noChangeArrowheads="1"/>
          </p:cNvSpPr>
          <p:nvPr/>
        </p:nvSpPr>
        <p:spPr bwMode="auto">
          <a:xfrm>
            <a:off x="2540000" y="21034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75" name="Line 143"/>
          <p:cNvSpPr>
            <a:spLocks noChangeShapeType="1"/>
          </p:cNvSpPr>
          <p:nvPr/>
        </p:nvSpPr>
        <p:spPr bwMode="auto">
          <a:xfrm>
            <a:off x="685800" y="2200275"/>
            <a:ext cx="184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76" name="Line 144"/>
          <p:cNvSpPr>
            <a:spLocks noChangeShapeType="1"/>
          </p:cNvSpPr>
          <p:nvPr/>
        </p:nvSpPr>
        <p:spPr bwMode="auto">
          <a:xfrm>
            <a:off x="2622550" y="528638"/>
            <a:ext cx="9525" cy="157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77" name="Oval 145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78" name="Oval 146"/>
          <p:cNvSpPr>
            <a:spLocks noChangeArrowheads="1"/>
          </p:cNvSpPr>
          <p:nvPr/>
        </p:nvSpPr>
        <p:spPr bwMode="auto">
          <a:xfrm>
            <a:off x="274638" y="19907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79" name="Line 147"/>
          <p:cNvSpPr>
            <a:spLocks noChangeShapeType="1"/>
          </p:cNvSpPr>
          <p:nvPr/>
        </p:nvSpPr>
        <p:spPr bwMode="auto">
          <a:xfrm>
            <a:off x="1912938" y="1419225"/>
            <a:ext cx="641350" cy="658813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80" name="Text Box 148"/>
          <p:cNvSpPr txBox="1">
            <a:spLocks noChangeArrowheads="1"/>
          </p:cNvSpPr>
          <p:nvPr/>
        </p:nvSpPr>
        <p:spPr bwMode="auto">
          <a:xfrm>
            <a:off x="2506663" y="2054225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81" name="Oval 149"/>
          <p:cNvSpPr>
            <a:spLocks noChangeArrowheads="1"/>
          </p:cNvSpPr>
          <p:nvPr/>
        </p:nvSpPr>
        <p:spPr bwMode="auto">
          <a:xfrm>
            <a:off x="3422650" y="209550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82" name="Line 150"/>
          <p:cNvSpPr>
            <a:spLocks noChangeShapeType="1"/>
          </p:cNvSpPr>
          <p:nvPr/>
        </p:nvSpPr>
        <p:spPr bwMode="auto">
          <a:xfrm>
            <a:off x="684213" y="2200275"/>
            <a:ext cx="2749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83" name="Line 151"/>
          <p:cNvSpPr>
            <a:spLocks noChangeShapeType="1"/>
          </p:cNvSpPr>
          <p:nvPr/>
        </p:nvSpPr>
        <p:spPr bwMode="auto">
          <a:xfrm>
            <a:off x="3517900" y="542925"/>
            <a:ext cx="3175" cy="155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84" name="Oval 152"/>
          <p:cNvSpPr>
            <a:spLocks noChangeArrowheads="1"/>
          </p:cNvSpPr>
          <p:nvPr/>
        </p:nvSpPr>
        <p:spPr bwMode="auto">
          <a:xfrm>
            <a:off x="33131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86" name="Line 154"/>
          <p:cNvSpPr>
            <a:spLocks noChangeShapeType="1"/>
          </p:cNvSpPr>
          <p:nvPr/>
        </p:nvSpPr>
        <p:spPr bwMode="auto">
          <a:xfrm flipH="1">
            <a:off x="271780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88" name="Text Box 156"/>
          <p:cNvSpPr txBox="1">
            <a:spLocks noChangeArrowheads="1"/>
          </p:cNvSpPr>
          <p:nvPr/>
        </p:nvSpPr>
        <p:spPr bwMode="auto">
          <a:xfrm>
            <a:off x="4256088" y="20574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89" name="Oval 157"/>
          <p:cNvSpPr>
            <a:spLocks noChangeArrowheads="1"/>
          </p:cNvSpPr>
          <p:nvPr/>
        </p:nvSpPr>
        <p:spPr bwMode="auto">
          <a:xfrm>
            <a:off x="4302125" y="20843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90" name="Line 158"/>
          <p:cNvSpPr>
            <a:spLocks noChangeShapeType="1"/>
          </p:cNvSpPr>
          <p:nvPr/>
        </p:nvSpPr>
        <p:spPr bwMode="auto">
          <a:xfrm>
            <a:off x="660400" y="2203450"/>
            <a:ext cx="3654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91" name="Line 159"/>
          <p:cNvSpPr>
            <a:spLocks noChangeShapeType="1"/>
          </p:cNvSpPr>
          <p:nvPr/>
        </p:nvSpPr>
        <p:spPr bwMode="auto">
          <a:xfrm>
            <a:off x="4386263" y="512763"/>
            <a:ext cx="9525" cy="158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92" name="Oval 160"/>
          <p:cNvSpPr>
            <a:spLocks noChangeArrowheads="1"/>
          </p:cNvSpPr>
          <p:nvPr/>
        </p:nvSpPr>
        <p:spPr bwMode="auto">
          <a:xfrm>
            <a:off x="4176713" y="1174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93" name="Text Box 161"/>
          <p:cNvSpPr txBox="1">
            <a:spLocks noChangeArrowheads="1"/>
          </p:cNvSpPr>
          <p:nvPr/>
        </p:nvSpPr>
        <p:spPr bwMode="auto">
          <a:xfrm>
            <a:off x="5124450" y="20685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94" name="Line 162"/>
          <p:cNvSpPr>
            <a:spLocks noChangeShapeType="1"/>
          </p:cNvSpPr>
          <p:nvPr/>
        </p:nvSpPr>
        <p:spPr bwMode="auto">
          <a:xfrm flipH="1">
            <a:off x="3613150" y="220503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96" name="Line 164"/>
          <p:cNvSpPr>
            <a:spLocks noChangeShapeType="1"/>
          </p:cNvSpPr>
          <p:nvPr/>
        </p:nvSpPr>
        <p:spPr bwMode="auto">
          <a:xfrm flipH="1">
            <a:off x="44767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98" name="Oval 166"/>
          <p:cNvSpPr>
            <a:spLocks noChangeArrowheads="1"/>
          </p:cNvSpPr>
          <p:nvPr/>
        </p:nvSpPr>
        <p:spPr bwMode="auto">
          <a:xfrm>
            <a:off x="5016500" y="117475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399" name="Text Box 167"/>
          <p:cNvSpPr txBox="1">
            <a:spLocks noChangeArrowheads="1"/>
          </p:cNvSpPr>
          <p:nvPr/>
        </p:nvSpPr>
        <p:spPr bwMode="auto">
          <a:xfrm>
            <a:off x="5961063" y="20558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400" name="Line 168"/>
          <p:cNvSpPr>
            <a:spLocks noChangeShapeType="1"/>
          </p:cNvSpPr>
          <p:nvPr/>
        </p:nvSpPr>
        <p:spPr bwMode="auto">
          <a:xfrm flipH="1">
            <a:off x="5313363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01" name="Oval 169"/>
          <p:cNvSpPr>
            <a:spLocks noChangeArrowheads="1"/>
          </p:cNvSpPr>
          <p:nvPr/>
        </p:nvSpPr>
        <p:spPr bwMode="auto">
          <a:xfrm>
            <a:off x="59420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02" name="Text Box 170"/>
          <p:cNvSpPr txBox="1">
            <a:spLocks noChangeArrowheads="1"/>
          </p:cNvSpPr>
          <p:nvPr/>
        </p:nvSpPr>
        <p:spPr bwMode="auto">
          <a:xfrm>
            <a:off x="6827838" y="207803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403" name="Line 171"/>
          <p:cNvSpPr>
            <a:spLocks noChangeShapeType="1"/>
          </p:cNvSpPr>
          <p:nvPr/>
        </p:nvSpPr>
        <p:spPr bwMode="auto">
          <a:xfrm flipH="1">
            <a:off x="6173788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04" name="Oval 172"/>
          <p:cNvSpPr>
            <a:spLocks noChangeArrowheads="1"/>
          </p:cNvSpPr>
          <p:nvPr/>
        </p:nvSpPr>
        <p:spPr bwMode="auto">
          <a:xfrm>
            <a:off x="679608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05" name="Text Box 173"/>
          <p:cNvSpPr txBox="1">
            <a:spLocks noChangeArrowheads="1"/>
          </p:cNvSpPr>
          <p:nvPr/>
        </p:nvSpPr>
        <p:spPr bwMode="auto">
          <a:xfrm>
            <a:off x="7762875" y="20748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406" name="Line 174"/>
          <p:cNvSpPr>
            <a:spLocks noChangeShapeType="1"/>
          </p:cNvSpPr>
          <p:nvPr/>
        </p:nvSpPr>
        <p:spPr bwMode="auto">
          <a:xfrm flipH="1">
            <a:off x="70802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07" name="Oval 175"/>
          <p:cNvSpPr>
            <a:spLocks noChangeArrowheads="1"/>
          </p:cNvSpPr>
          <p:nvPr/>
        </p:nvSpPr>
        <p:spPr bwMode="auto">
          <a:xfrm>
            <a:off x="765810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24" name="Oval 192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25" name="Line 193"/>
          <p:cNvSpPr>
            <a:spLocks noChangeShapeType="1"/>
          </p:cNvSpPr>
          <p:nvPr/>
        </p:nvSpPr>
        <p:spPr bwMode="auto">
          <a:xfrm>
            <a:off x="2633663" y="533400"/>
            <a:ext cx="3175" cy="238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26" name="Line 194"/>
          <p:cNvSpPr>
            <a:spLocks noChangeShapeType="1"/>
          </p:cNvSpPr>
          <p:nvPr/>
        </p:nvSpPr>
        <p:spPr bwMode="auto">
          <a:xfrm>
            <a:off x="722313" y="2992438"/>
            <a:ext cx="18510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28" name="Text Box 196"/>
          <p:cNvSpPr txBox="1">
            <a:spLocks noChangeArrowheads="1"/>
          </p:cNvSpPr>
          <p:nvPr/>
        </p:nvSpPr>
        <p:spPr bwMode="auto">
          <a:xfrm>
            <a:off x="4229100" y="36607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29" name="Line 197"/>
          <p:cNvSpPr>
            <a:spLocks noChangeShapeType="1"/>
          </p:cNvSpPr>
          <p:nvPr/>
        </p:nvSpPr>
        <p:spPr bwMode="auto">
          <a:xfrm flipH="1" flipV="1">
            <a:off x="2638425" y="230663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31" name="Text Box 199"/>
          <p:cNvSpPr txBox="1">
            <a:spLocks noChangeArrowheads="1"/>
          </p:cNvSpPr>
          <p:nvPr/>
        </p:nvSpPr>
        <p:spPr bwMode="auto">
          <a:xfrm>
            <a:off x="2517775" y="28606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85" name="Text Box 153"/>
          <p:cNvSpPr txBox="1">
            <a:spLocks noChangeArrowheads="1"/>
          </p:cNvSpPr>
          <p:nvPr/>
        </p:nvSpPr>
        <p:spPr bwMode="auto">
          <a:xfrm>
            <a:off x="3384550" y="20605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32" name="Oval 200"/>
          <p:cNvSpPr>
            <a:spLocks noChangeArrowheads="1"/>
          </p:cNvSpPr>
          <p:nvPr/>
        </p:nvSpPr>
        <p:spPr bwMode="auto">
          <a:xfrm>
            <a:off x="330993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33" name="Line 201"/>
          <p:cNvSpPr>
            <a:spLocks noChangeShapeType="1"/>
          </p:cNvSpPr>
          <p:nvPr/>
        </p:nvSpPr>
        <p:spPr bwMode="auto">
          <a:xfrm>
            <a:off x="3513138" y="608013"/>
            <a:ext cx="6350" cy="231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34" name="Line 202"/>
          <p:cNvSpPr>
            <a:spLocks noChangeShapeType="1"/>
          </p:cNvSpPr>
          <p:nvPr/>
        </p:nvSpPr>
        <p:spPr bwMode="auto">
          <a:xfrm>
            <a:off x="731838" y="2992438"/>
            <a:ext cx="271938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35" name="Text Box 203"/>
          <p:cNvSpPr txBox="1">
            <a:spLocks noChangeArrowheads="1"/>
          </p:cNvSpPr>
          <p:nvPr/>
        </p:nvSpPr>
        <p:spPr bwMode="auto">
          <a:xfrm>
            <a:off x="3386138" y="282892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437" name="Line 205"/>
          <p:cNvSpPr>
            <a:spLocks noChangeShapeType="1"/>
          </p:cNvSpPr>
          <p:nvPr/>
        </p:nvSpPr>
        <p:spPr bwMode="auto">
          <a:xfrm>
            <a:off x="2744788" y="2255838"/>
            <a:ext cx="660400" cy="612775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39" name="Text Box 207"/>
          <p:cNvSpPr txBox="1">
            <a:spLocks noChangeArrowheads="1"/>
          </p:cNvSpPr>
          <p:nvPr/>
        </p:nvSpPr>
        <p:spPr bwMode="auto">
          <a:xfrm>
            <a:off x="4217988" y="28575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40" name="Text Box 208"/>
          <p:cNvSpPr txBox="1">
            <a:spLocks noChangeArrowheads="1"/>
          </p:cNvSpPr>
          <p:nvPr/>
        </p:nvSpPr>
        <p:spPr bwMode="auto">
          <a:xfrm>
            <a:off x="5124450" y="28495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41" name="Line 209"/>
          <p:cNvSpPr>
            <a:spLocks noChangeShapeType="1"/>
          </p:cNvSpPr>
          <p:nvPr/>
        </p:nvSpPr>
        <p:spPr bwMode="auto">
          <a:xfrm flipH="1">
            <a:off x="3621088" y="299243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45" name="Text Box 213"/>
          <p:cNvSpPr txBox="1">
            <a:spLocks noChangeArrowheads="1"/>
          </p:cNvSpPr>
          <p:nvPr/>
        </p:nvSpPr>
        <p:spPr bwMode="auto">
          <a:xfrm>
            <a:off x="5934075" y="28622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47" name="Text Box 215"/>
          <p:cNvSpPr txBox="1">
            <a:spLocks noChangeArrowheads="1"/>
          </p:cNvSpPr>
          <p:nvPr/>
        </p:nvSpPr>
        <p:spPr bwMode="auto">
          <a:xfrm>
            <a:off x="6827838" y="28590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449" name="Text Box 217"/>
          <p:cNvSpPr txBox="1">
            <a:spLocks noChangeArrowheads="1"/>
          </p:cNvSpPr>
          <p:nvPr/>
        </p:nvSpPr>
        <p:spPr bwMode="auto">
          <a:xfrm>
            <a:off x="7764463" y="28559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454" name="Line 222"/>
          <p:cNvSpPr>
            <a:spLocks noChangeShapeType="1"/>
          </p:cNvSpPr>
          <p:nvPr/>
        </p:nvSpPr>
        <p:spPr bwMode="auto">
          <a:xfrm flipH="1" flipV="1">
            <a:off x="2651125" y="310038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56" name="Text Box 224"/>
          <p:cNvSpPr txBox="1">
            <a:spLocks noChangeArrowheads="1"/>
          </p:cNvSpPr>
          <p:nvPr/>
        </p:nvSpPr>
        <p:spPr bwMode="auto">
          <a:xfrm>
            <a:off x="2482850" y="36607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59" name="Text Box 227"/>
          <p:cNvSpPr txBox="1">
            <a:spLocks noChangeArrowheads="1"/>
          </p:cNvSpPr>
          <p:nvPr/>
        </p:nvSpPr>
        <p:spPr bwMode="auto">
          <a:xfrm>
            <a:off x="3357563" y="366077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60" name="Line 228"/>
          <p:cNvSpPr>
            <a:spLocks noChangeShapeType="1"/>
          </p:cNvSpPr>
          <p:nvPr/>
        </p:nvSpPr>
        <p:spPr bwMode="auto">
          <a:xfrm>
            <a:off x="3686175" y="3106738"/>
            <a:ext cx="550863" cy="56673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66" name="Text Box 234"/>
          <p:cNvSpPr txBox="1">
            <a:spLocks noChangeArrowheads="1"/>
          </p:cNvSpPr>
          <p:nvPr/>
        </p:nvSpPr>
        <p:spPr bwMode="auto">
          <a:xfrm>
            <a:off x="5124450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69" name="Line 237"/>
          <p:cNvSpPr>
            <a:spLocks noChangeShapeType="1"/>
          </p:cNvSpPr>
          <p:nvPr/>
        </p:nvSpPr>
        <p:spPr bwMode="auto">
          <a:xfrm>
            <a:off x="4530725" y="3046413"/>
            <a:ext cx="550863" cy="566737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71" name="Text Box 239"/>
          <p:cNvSpPr txBox="1">
            <a:spLocks noChangeArrowheads="1"/>
          </p:cNvSpPr>
          <p:nvPr/>
        </p:nvSpPr>
        <p:spPr bwMode="auto">
          <a:xfrm>
            <a:off x="5934075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74" name="Text Box 242"/>
          <p:cNvSpPr txBox="1">
            <a:spLocks noChangeArrowheads="1"/>
          </p:cNvSpPr>
          <p:nvPr/>
        </p:nvSpPr>
        <p:spPr bwMode="auto">
          <a:xfrm>
            <a:off x="6884988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77" name="Text Box 245"/>
          <p:cNvSpPr txBox="1">
            <a:spLocks noChangeArrowheads="1"/>
          </p:cNvSpPr>
          <p:nvPr/>
        </p:nvSpPr>
        <p:spPr bwMode="auto">
          <a:xfrm>
            <a:off x="7764463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61" name="Oval 329"/>
          <p:cNvSpPr>
            <a:spLocks noChangeArrowheads="1"/>
          </p:cNvSpPr>
          <p:nvPr/>
        </p:nvSpPr>
        <p:spPr bwMode="auto">
          <a:xfrm>
            <a:off x="5140325" y="4486275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482" name="Text Box 250"/>
          <p:cNvSpPr txBox="1">
            <a:spLocks noChangeArrowheads="1"/>
          </p:cNvSpPr>
          <p:nvPr/>
        </p:nvSpPr>
        <p:spPr bwMode="auto">
          <a:xfrm>
            <a:off x="2482850" y="4457700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85" name="Text Box 253"/>
          <p:cNvSpPr txBox="1">
            <a:spLocks noChangeArrowheads="1"/>
          </p:cNvSpPr>
          <p:nvPr/>
        </p:nvSpPr>
        <p:spPr bwMode="auto">
          <a:xfrm>
            <a:off x="3357563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88" name="Text Box 256"/>
          <p:cNvSpPr txBox="1">
            <a:spLocks noChangeArrowheads="1"/>
          </p:cNvSpPr>
          <p:nvPr/>
        </p:nvSpPr>
        <p:spPr bwMode="auto">
          <a:xfrm>
            <a:off x="4224338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89" name="Text Box 257"/>
          <p:cNvSpPr txBox="1">
            <a:spLocks noChangeArrowheads="1"/>
          </p:cNvSpPr>
          <p:nvPr/>
        </p:nvSpPr>
        <p:spPr bwMode="auto">
          <a:xfrm>
            <a:off x="5119688" y="4468813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92" name="Text Box 260"/>
          <p:cNvSpPr txBox="1">
            <a:spLocks noChangeArrowheads="1"/>
          </p:cNvSpPr>
          <p:nvPr/>
        </p:nvSpPr>
        <p:spPr bwMode="auto">
          <a:xfrm>
            <a:off x="59309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95" name="Text Box 263"/>
          <p:cNvSpPr txBox="1">
            <a:spLocks noChangeArrowheads="1"/>
          </p:cNvSpPr>
          <p:nvPr/>
        </p:nvSpPr>
        <p:spPr bwMode="auto">
          <a:xfrm>
            <a:off x="6875463" y="44592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98" name="Text Box 266"/>
          <p:cNvSpPr txBox="1">
            <a:spLocks noChangeArrowheads="1"/>
          </p:cNvSpPr>
          <p:nvPr/>
        </p:nvSpPr>
        <p:spPr bwMode="auto">
          <a:xfrm>
            <a:off x="77597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03" name="Text Box 271"/>
          <p:cNvSpPr txBox="1">
            <a:spLocks noChangeArrowheads="1"/>
          </p:cNvSpPr>
          <p:nvPr/>
        </p:nvSpPr>
        <p:spPr bwMode="auto">
          <a:xfrm>
            <a:off x="2482850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06" name="Text Box 274"/>
          <p:cNvSpPr txBox="1">
            <a:spLocks noChangeArrowheads="1"/>
          </p:cNvSpPr>
          <p:nvPr/>
        </p:nvSpPr>
        <p:spPr bwMode="auto">
          <a:xfrm>
            <a:off x="335597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07" name="Text Box 275"/>
          <p:cNvSpPr txBox="1">
            <a:spLocks noChangeArrowheads="1"/>
          </p:cNvSpPr>
          <p:nvPr/>
        </p:nvSpPr>
        <p:spPr bwMode="auto">
          <a:xfrm>
            <a:off x="42291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12" name="Text Box 280"/>
          <p:cNvSpPr txBox="1">
            <a:spLocks noChangeArrowheads="1"/>
          </p:cNvSpPr>
          <p:nvPr/>
        </p:nvSpPr>
        <p:spPr bwMode="auto">
          <a:xfrm>
            <a:off x="511492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513" name="Text Box 281"/>
          <p:cNvSpPr txBox="1">
            <a:spLocks noChangeArrowheads="1"/>
          </p:cNvSpPr>
          <p:nvPr/>
        </p:nvSpPr>
        <p:spPr bwMode="auto">
          <a:xfrm>
            <a:off x="59309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516" name="Text Box 284"/>
          <p:cNvSpPr txBox="1">
            <a:spLocks noChangeArrowheads="1"/>
          </p:cNvSpPr>
          <p:nvPr/>
        </p:nvSpPr>
        <p:spPr bwMode="auto">
          <a:xfrm>
            <a:off x="6827838" y="52863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19" name="Text Box 287"/>
          <p:cNvSpPr txBox="1">
            <a:spLocks noChangeArrowheads="1"/>
          </p:cNvSpPr>
          <p:nvPr/>
        </p:nvSpPr>
        <p:spPr bwMode="auto">
          <a:xfrm>
            <a:off x="77597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24" name="Oval 292"/>
          <p:cNvSpPr>
            <a:spLocks noChangeArrowheads="1"/>
          </p:cNvSpPr>
          <p:nvPr/>
        </p:nvSpPr>
        <p:spPr bwMode="auto">
          <a:xfrm>
            <a:off x="3314700" y="120650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26" name="Oval 294"/>
          <p:cNvSpPr>
            <a:spLocks noChangeArrowheads="1"/>
          </p:cNvSpPr>
          <p:nvPr/>
        </p:nvSpPr>
        <p:spPr bwMode="auto">
          <a:xfrm>
            <a:off x="296863" y="35972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27" name="Line 295"/>
          <p:cNvSpPr>
            <a:spLocks noChangeShapeType="1"/>
          </p:cNvSpPr>
          <p:nvPr/>
        </p:nvSpPr>
        <p:spPr bwMode="auto">
          <a:xfrm>
            <a:off x="747713" y="3802063"/>
            <a:ext cx="2630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28" name="Line 296"/>
          <p:cNvSpPr>
            <a:spLocks noChangeShapeType="1"/>
          </p:cNvSpPr>
          <p:nvPr/>
        </p:nvSpPr>
        <p:spPr bwMode="auto">
          <a:xfrm>
            <a:off x="3509963" y="546100"/>
            <a:ext cx="7937" cy="314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37" name="Oval 305"/>
          <p:cNvSpPr>
            <a:spLocks noChangeArrowheads="1"/>
          </p:cNvSpPr>
          <p:nvPr/>
        </p:nvSpPr>
        <p:spPr bwMode="auto">
          <a:xfrm>
            <a:off x="6799263" y="122238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38" name="Line 306"/>
          <p:cNvSpPr>
            <a:spLocks noChangeShapeType="1"/>
          </p:cNvSpPr>
          <p:nvPr/>
        </p:nvSpPr>
        <p:spPr bwMode="auto">
          <a:xfrm>
            <a:off x="7011988" y="563563"/>
            <a:ext cx="7937" cy="310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39" name="Line 307"/>
          <p:cNvSpPr>
            <a:spLocks noChangeShapeType="1"/>
          </p:cNvSpPr>
          <p:nvPr/>
        </p:nvSpPr>
        <p:spPr bwMode="auto">
          <a:xfrm>
            <a:off x="776288" y="3806825"/>
            <a:ext cx="6118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57" name="Oval 325"/>
          <p:cNvSpPr>
            <a:spLocks noChangeArrowheads="1"/>
          </p:cNvSpPr>
          <p:nvPr/>
        </p:nvSpPr>
        <p:spPr bwMode="auto">
          <a:xfrm>
            <a:off x="273050" y="4395788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58" name="Oval 326"/>
          <p:cNvSpPr>
            <a:spLocks noChangeArrowheads="1"/>
          </p:cNvSpPr>
          <p:nvPr/>
        </p:nvSpPr>
        <p:spPr bwMode="auto">
          <a:xfrm>
            <a:off x="5018088" y="1238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59" name="Line 327"/>
          <p:cNvSpPr>
            <a:spLocks noChangeShapeType="1"/>
          </p:cNvSpPr>
          <p:nvPr/>
        </p:nvSpPr>
        <p:spPr bwMode="auto">
          <a:xfrm>
            <a:off x="5224463" y="554038"/>
            <a:ext cx="9525" cy="391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60" name="Line 328"/>
          <p:cNvSpPr>
            <a:spLocks noChangeShapeType="1"/>
          </p:cNvSpPr>
          <p:nvPr/>
        </p:nvSpPr>
        <p:spPr bwMode="auto">
          <a:xfrm>
            <a:off x="704850" y="4600575"/>
            <a:ext cx="4421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991562" name="Oval 330"/>
          <p:cNvSpPr>
            <a:spLocks noChangeArrowheads="1"/>
          </p:cNvSpPr>
          <p:nvPr/>
        </p:nvSpPr>
        <p:spPr bwMode="auto">
          <a:xfrm>
            <a:off x="260350" y="52244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grpSp>
        <p:nvGrpSpPr>
          <p:cNvPr id="2" name="Group 392"/>
          <p:cNvGrpSpPr>
            <a:grpSpLocks/>
          </p:cNvGrpSpPr>
          <p:nvPr/>
        </p:nvGrpSpPr>
        <p:grpSpPr bwMode="auto">
          <a:xfrm>
            <a:off x="1312863" y="904875"/>
            <a:ext cx="6977062" cy="4865688"/>
            <a:chOff x="827" y="570"/>
            <a:chExt cx="4395" cy="3065"/>
          </a:xfrm>
        </p:grpSpPr>
        <p:sp>
          <p:nvSpPr>
            <p:cNvPr id="991625" name="Line 393"/>
            <p:cNvSpPr>
              <a:spLocks noChangeShapeType="1"/>
            </p:cNvSpPr>
            <p:nvPr/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26" name="Line 394"/>
            <p:cNvSpPr>
              <a:spLocks noChangeShapeType="1"/>
            </p:cNvSpPr>
            <p:nvPr/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27" name="Line 395"/>
            <p:cNvSpPr>
              <a:spLocks noChangeShapeType="1"/>
            </p:cNvSpPr>
            <p:nvPr/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28" name="Line 396"/>
            <p:cNvSpPr>
              <a:spLocks noChangeShapeType="1"/>
            </p:cNvSpPr>
            <p:nvPr/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29" name="Line 397"/>
            <p:cNvSpPr>
              <a:spLocks noChangeShapeType="1"/>
            </p:cNvSpPr>
            <p:nvPr/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0" name="Line 398"/>
            <p:cNvSpPr>
              <a:spLocks noChangeShapeType="1"/>
            </p:cNvSpPr>
            <p:nvPr/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1" name="Line 399"/>
            <p:cNvSpPr>
              <a:spLocks noChangeShapeType="1"/>
            </p:cNvSpPr>
            <p:nvPr/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2" name="Line 400"/>
            <p:cNvSpPr>
              <a:spLocks noChangeShapeType="1"/>
            </p:cNvSpPr>
            <p:nvPr/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3" name="Line 401"/>
            <p:cNvSpPr>
              <a:spLocks noChangeShapeType="1"/>
            </p:cNvSpPr>
            <p:nvPr/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4" name="Line 402"/>
            <p:cNvSpPr>
              <a:spLocks noChangeShapeType="1"/>
            </p:cNvSpPr>
            <p:nvPr/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5" name="Line 403"/>
            <p:cNvSpPr>
              <a:spLocks noChangeShapeType="1"/>
            </p:cNvSpPr>
            <p:nvPr/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6" name="Line 404"/>
            <p:cNvSpPr>
              <a:spLocks noChangeShapeType="1"/>
            </p:cNvSpPr>
            <p:nvPr/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7" name="Line 405"/>
            <p:cNvSpPr>
              <a:spLocks noChangeShapeType="1"/>
            </p:cNvSpPr>
            <p:nvPr/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8" name="Line 406"/>
            <p:cNvSpPr>
              <a:spLocks noChangeShapeType="1"/>
            </p:cNvSpPr>
            <p:nvPr/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39" name="Line 407"/>
            <p:cNvSpPr>
              <a:spLocks noChangeShapeType="1"/>
            </p:cNvSpPr>
            <p:nvPr/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  <p:sp>
          <p:nvSpPr>
            <p:cNvPr id="991640" name="Line 408"/>
            <p:cNvSpPr>
              <a:spLocks noChangeShapeType="1"/>
            </p:cNvSpPr>
            <p:nvPr/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ustom_Constantia" panose="02030602050306030303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291" name="Text Box 287"/>
          <p:cNvSpPr txBox="1">
            <a:spLocks noChangeArrowheads="1"/>
          </p:cNvSpPr>
          <p:nvPr/>
        </p:nvSpPr>
        <p:spPr bwMode="auto">
          <a:xfrm>
            <a:off x="7725748" y="5224169"/>
            <a:ext cx="355179" cy="432792"/>
          </a:xfrm>
          <a:prstGeom prst="ellipse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78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9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9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500"/>
                                        <p:tgtEl>
                                          <p:spTgt spid="991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0087 -2.96296E-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9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9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repeatCount="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200" fill="hold"/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1000"/>
                                        <p:tgtEl>
                                          <p:spTgt spid="99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99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99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9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200" fill="hold"/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1000"/>
                                        <p:tgtEl>
                                          <p:spTgt spid="99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99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99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2" dur="5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99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99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99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12037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99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99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10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80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8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99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99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21" dur="500"/>
                                        <p:tgtEl>
                                          <p:spTgt spid="991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10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9" dur="500"/>
                                        <p:tgtEl>
                                          <p:spTgt spid="99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99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9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1" dur="500"/>
                                        <p:tgtEl>
                                          <p:spTgt spid="9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500"/>
                                        <p:tgtEl>
                                          <p:spTgt spid="99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5" dur="10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8" dur="2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99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5" dur="10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99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8" dur="10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2" dur="500"/>
                                        <p:tgtEl>
                                          <p:spTgt spid="99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9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7" dur="1000"/>
                                        <p:tgtEl>
                                          <p:spTgt spid="99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0" dur="10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3" dur="500"/>
                                        <p:tgtEl>
                                          <p:spTgt spid="9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9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2" dur="1000"/>
                                        <p:tgtEl>
                                          <p:spTgt spid="99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00"/>
                            </p:stCondLst>
                            <p:childTnLst>
                              <p:par>
                                <p:cTn id="5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1" dur="10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7" dur="10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7" dur="10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7" dur="10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000"/>
                            </p:stCondLst>
                            <p:childTnLst>
                              <p:par>
                                <p:cTn id="5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26" presetClass="emph" presetSubtype="0" repeatCount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100" tmFilter="0, 0; .2, .5; .8, .5; 1, 0"/>
                                        <p:tgtEl>
                                          <p:spTgt spid="99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6" dur="50" autoRev="1" fill="hold"/>
                                        <p:tgtEl>
                                          <p:spTgt spid="99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427" grpId="0" animBg="1"/>
      <p:bldP spid="991427" grpId="1" animBg="1"/>
      <p:bldP spid="991427" grpId="2" animBg="1"/>
      <p:bldP spid="991529" grpId="0" animBg="1"/>
      <p:bldP spid="991529" grpId="1" animBg="1"/>
      <p:bldP spid="991547" grpId="0" animBg="1"/>
      <p:bldP spid="991547" grpId="1" animBg="1"/>
      <p:bldP spid="991541" grpId="0" animBg="1"/>
      <p:bldP spid="991541" grpId="1" animBg="1"/>
      <p:bldP spid="991235" grpId="0" animBg="1"/>
      <p:bldP spid="991235" grpId="1" animBg="1"/>
      <p:bldP spid="991237" grpId="0" animBg="1"/>
      <p:bldP spid="991237" grpId="1" animBg="1"/>
      <p:bldP spid="991238" grpId="0" animBg="1"/>
      <p:bldP spid="991238" grpId="1" animBg="1"/>
      <p:bldP spid="991540" grpId="0" animBg="1"/>
      <p:bldP spid="991540" grpId="1" animBg="1"/>
      <p:bldP spid="991241" grpId="0" animBg="1"/>
      <p:bldP spid="991241" grpId="1" animBg="1"/>
      <p:bldP spid="991243" grpId="0" animBg="1"/>
      <p:bldP spid="991243" grpId="1" animBg="1"/>
      <p:bldP spid="991246" grpId="0" animBg="1"/>
      <p:bldP spid="991246" grpId="1" animBg="1"/>
      <p:bldP spid="991261" grpId="0" animBg="1"/>
      <p:bldP spid="991261" grpId="1" animBg="1"/>
      <p:bldP spid="991263" grpId="0" animBg="1"/>
      <p:bldP spid="991263" grpId="1" animBg="1"/>
      <p:bldP spid="991264" grpId="0" animBg="1"/>
      <p:bldP spid="991264" grpId="1" animBg="1"/>
      <p:bldP spid="991347" grpId="0" animBg="1"/>
      <p:bldP spid="991347" grpId="1" animBg="1"/>
      <p:bldP spid="991351" grpId="0" animBg="1"/>
      <p:bldP spid="991351" grpId="1" animBg="1"/>
      <p:bldP spid="991355" grpId="0" animBg="1"/>
      <p:bldP spid="991355" grpId="1" animBg="1"/>
      <p:bldP spid="991359" grpId="0" animBg="1"/>
      <p:bldP spid="991359" grpId="1" animBg="1"/>
      <p:bldP spid="991360" grpId="0" animBg="1"/>
      <p:bldP spid="991360" grpId="1" animBg="1"/>
      <p:bldP spid="991361" grpId="0"/>
      <p:bldP spid="991362" grpId="0"/>
      <p:bldP spid="991362" grpId="1"/>
      <p:bldP spid="991362" grpId="2"/>
      <p:bldP spid="991363" grpId="0"/>
      <p:bldP spid="991364" grpId="0"/>
      <p:bldP spid="991436" grpId="0" animBg="1"/>
      <p:bldP spid="991436" grpId="1" animBg="1"/>
      <p:bldP spid="991365" grpId="0"/>
      <p:bldP spid="991366" grpId="0"/>
      <p:bldP spid="991367" grpId="0"/>
      <p:bldP spid="991368" grpId="0"/>
      <p:bldP spid="991369" grpId="0"/>
      <p:bldP spid="991370" grpId="0"/>
      <p:bldP spid="991371" grpId="0"/>
      <p:bldP spid="991372" grpId="0"/>
      <p:bldP spid="991373" grpId="0"/>
      <p:bldP spid="991374" grpId="0" animBg="1"/>
      <p:bldP spid="991374" grpId="1" animBg="1"/>
      <p:bldP spid="991375" grpId="0" animBg="1"/>
      <p:bldP spid="991375" grpId="1" animBg="1"/>
      <p:bldP spid="991376" grpId="0" animBg="1"/>
      <p:bldP spid="991376" grpId="1" animBg="1"/>
      <p:bldP spid="991376" grpId="2" animBg="1"/>
      <p:bldP spid="991377" grpId="0" animBg="1"/>
      <p:bldP spid="991377" grpId="1" animBg="1"/>
      <p:bldP spid="991377" grpId="2" animBg="1"/>
      <p:bldP spid="991378" grpId="0" animBg="1"/>
      <p:bldP spid="991378" grpId="1" animBg="1"/>
      <p:bldP spid="991378" grpId="2" animBg="1"/>
      <p:bldP spid="991379" grpId="0" animBg="1"/>
      <p:bldP spid="991380" grpId="0"/>
      <p:bldP spid="991380" grpId="1"/>
      <p:bldP spid="991381" grpId="0" animBg="1"/>
      <p:bldP spid="991381" grpId="1" animBg="1"/>
      <p:bldP spid="991382" grpId="0" animBg="1"/>
      <p:bldP spid="991382" grpId="1" animBg="1"/>
      <p:bldP spid="991383" grpId="0" animBg="1"/>
      <p:bldP spid="991383" grpId="1" animBg="1"/>
      <p:bldP spid="991384" grpId="0" animBg="1"/>
      <p:bldP spid="991384" grpId="1" animBg="1"/>
      <p:bldP spid="991384" grpId="2" animBg="1"/>
      <p:bldP spid="991386" grpId="0" animBg="1"/>
      <p:bldP spid="991388" grpId="0"/>
      <p:bldP spid="991389" grpId="0" animBg="1"/>
      <p:bldP spid="991389" grpId="1" animBg="1"/>
      <p:bldP spid="991390" grpId="0" animBg="1"/>
      <p:bldP spid="991390" grpId="1" animBg="1"/>
      <p:bldP spid="991391" grpId="0" animBg="1"/>
      <p:bldP spid="991391" grpId="1" animBg="1"/>
      <p:bldP spid="991392" grpId="0" animBg="1"/>
      <p:bldP spid="991392" grpId="1" animBg="1"/>
      <p:bldP spid="991392" grpId="2" animBg="1"/>
      <p:bldP spid="991393" grpId="0"/>
      <p:bldP spid="991394" grpId="0" animBg="1"/>
      <p:bldP spid="991396" grpId="0" animBg="1"/>
      <p:bldP spid="991398" grpId="0" animBg="1"/>
      <p:bldP spid="991398" grpId="1" animBg="1"/>
      <p:bldP spid="991399" grpId="0"/>
      <p:bldP spid="991400" grpId="0" animBg="1"/>
      <p:bldP spid="991401" grpId="0" animBg="1"/>
      <p:bldP spid="991401" grpId="1" animBg="1"/>
      <p:bldP spid="991402" grpId="0"/>
      <p:bldP spid="991403" grpId="0" animBg="1"/>
      <p:bldP spid="991404" grpId="0" animBg="1"/>
      <p:bldP spid="991404" grpId="1" animBg="1"/>
      <p:bldP spid="991405" grpId="0"/>
      <p:bldP spid="991406" grpId="0" animBg="1"/>
      <p:bldP spid="991407" grpId="0" animBg="1"/>
      <p:bldP spid="991407" grpId="1" animBg="1"/>
      <p:bldP spid="991424" grpId="0" animBg="1"/>
      <p:bldP spid="991424" grpId="1" animBg="1"/>
      <p:bldP spid="991425" grpId="0" animBg="1"/>
      <p:bldP spid="991425" grpId="1" animBg="1"/>
      <p:bldP spid="991426" grpId="0" animBg="1"/>
      <p:bldP spid="991426" grpId="1" animBg="1"/>
      <p:bldP spid="991428" grpId="0"/>
      <p:bldP spid="991429" grpId="0" animBg="1"/>
      <p:bldP spid="991431" grpId="0"/>
      <p:bldP spid="991385" grpId="0"/>
      <p:bldP spid="991385" grpId="1"/>
      <p:bldP spid="991432" grpId="0" animBg="1"/>
      <p:bldP spid="991432" grpId="1" animBg="1"/>
      <p:bldP spid="991433" grpId="0" animBg="1"/>
      <p:bldP spid="991433" grpId="1" animBg="1"/>
      <p:bldP spid="991434" grpId="0" animBg="1"/>
      <p:bldP spid="991434" grpId="1" animBg="1"/>
      <p:bldP spid="991435" grpId="0"/>
      <p:bldP spid="991435" grpId="1"/>
      <p:bldP spid="991437" grpId="0" animBg="1"/>
      <p:bldP spid="991441" grpId="0" animBg="1"/>
      <p:bldP spid="991445" grpId="0"/>
      <p:bldP spid="991447" grpId="0"/>
      <p:bldP spid="991449" grpId="0"/>
      <p:bldP spid="991454" grpId="0" animBg="1"/>
      <p:bldP spid="991456" grpId="0"/>
      <p:bldP spid="991459" grpId="0"/>
      <p:bldP spid="991460" grpId="0" animBg="1"/>
      <p:bldP spid="991466" grpId="0"/>
      <p:bldP spid="991469" grpId="0" animBg="1"/>
      <p:bldP spid="991471" grpId="0"/>
      <p:bldP spid="991474" grpId="0"/>
      <p:bldP spid="991477" grpId="0"/>
      <p:bldP spid="991561" grpId="0" animBg="1"/>
      <p:bldP spid="991561" grpId="1" animBg="1"/>
      <p:bldP spid="991482" grpId="0"/>
      <p:bldP spid="991485" grpId="0"/>
      <p:bldP spid="991488" grpId="0"/>
      <p:bldP spid="991489" grpId="0"/>
      <p:bldP spid="991492" grpId="0"/>
      <p:bldP spid="991495" grpId="0"/>
      <p:bldP spid="991498" grpId="0"/>
      <p:bldP spid="991503" grpId="0"/>
      <p:bldP spid="991506" grpId="0"/>
      <p:bldP spid="991507" grpId="0"/>
      <p:bldP spid="991512" grpId="0"/>
      <p:bldP spid="991516" grpId="0"/>
      <p:bldP spid="991519" grpId="0"/>
      <p:bldP spid="991524" grpId="0" animBg="1"/>
      <p:bldP spid="991524" grpId="1" animBg="1"/>
      <p:bldP spid="991526" grpId="0" animBg="1"/>
      <p:bldP spid="991526" grpId="1" animBg="1"/>
      <p:bldP spid="991527" grpId="0" animBg="1"/>
      <p:bldP spid="991527" grpId="1" animBg="1"/>
      <p:bldP spid="991528" grpId="0" animBg="1"/>
      <p:bldP spid="991528" grpId="1" animBg="1"/>
      <p:bldP spid="991537" grpId="0" animBg="1"/>
      <p:bldP spid="991537" grpId="1" animBg="1"/>
      <p:bldP spid="991538" grpId="0" animBg="1"/>
      <p:bldP spid="991538" grpId="1" animBg="1"/>
      <p:bldP spid="991539" grpId="0" animBg="1"/>
      <p:bldP spid="991539" grpId="1" animBg="1"/>
      <p:bldP spid="991557" grpId="0" animBg="1"/>
      <p:bldP spid="991557" grpId="1" animBg="1"/>
      <p:bldP spid="991558" grpId="0" animBg="1"/>
      <p:bldP spid="991558" grpId="1" animBg="1"/>
      <p:bldP spid="991559" grpId="0" animBg="1"/>
      <p:bldP spid="991559" grpId="1" animBg="1"/>
      <p:bldP spid="991560" grpId="0" animBg="1"/>
      <p:bldP spid="991560" grpId="1" animBg="1"/>
      <p:bldP spid="991562" grpId="0" animBg="1"/>
      <p:bldP spid="991562" grpId="1" animBg="1"/>
      <p:bldP spid="29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832900" y="4007683"/>
            <a:ext cx="2842054" cy="38263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860420" y="5305071"/>
            <a:ext cx="2842054" cy="40516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0117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Der </a:t>
            </a:r>
            <a:r>
              <a:rPr lang="de-CH" dirty="0" err="1" smtClean="0"/>
              <a:t>Levenshtein</a:t>
            </a:r>
            <a:r>
              <a:rPr lang="de-CH" dirty="0" smtClean="0"/>
              <a:t>-Distanz-Algorithmus</a:t>
            </a:r>
            <a:endParaRPr lang="de-CH" dirty="0"/>
          </a:p>
        </p:txBody>
      </p:sp>
      <p:sp>
        <p:nvSpPr>
          <p:cNvPr id="10117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err="1" smtClean="0">
                <a:solidFill>
                  <a:srgbClr val="0033CC"/>
                </a:solidFill>
              </a:rPr>
              <a:t>distance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STRING</a:t>
            </a:r>
            <a:r>
              <a:rPr lang="de-CH" sz="2200" dirty="0" smtClean="0">
                <a:solidFill>
                  <a:srgbClr val="0033CC"/>
                </a:solidFill>
              </a:rPr>
              <a:t>):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Minimale Anzahl Operationen, um 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>
                <a:solidFill>
                  <a:srgbClr val="990000"/>
                </a:solidFill>
              </a:rPr>
              <a:t>in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smtClean="0">
                <a:solidFill>
                  <a:srgbClr val="0033CC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umzuwandeln.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err="1" smtClean="0">
                <a:solidFill>
                  <a:schemeClr val="accent2"/>
                </a:solidFill>
              </a:rPr>
              <a:t>local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14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ARRAY_2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  <a:r>
              <a:rPr lang="de-CH" sz="22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33CC"/>
                </a:solidFill>
              </a:rPr>
              <a:t>		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del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ins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subst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make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)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i="1" dirty="0" smtClean="0">
                <a:solidFill>
                  <a:srgbClr val="0033CC"/>
                </a:solidFill>
              </a:rPr>
              <a:t> i</a:t>
            </a:r>
            <a:r>
              <a:rPr lang="de-CH" sz="2200" dirty="0" smtClean="0">
                <a:solidFill>
                  <a:srgbClr val="0033CC"/>
                </a:solidFill>
              </a:rPr>
              <a:t> := 0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0] := </a:t>
            </a:r>
            <a:r>
              <a:rPr lang="de-CH" sz="2200" i="1" dirty="0" smtClean="0">
                <a:solidFill>
                  <a:srgbClr val="0033CC"/>
                </a:solidFill>
              </a:rPr>
              <a:t>i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 		    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0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[0, </a:t>
            </a:r>
            <a:r>
              <a:rPr lang="de-CH" sz="2200" i="1" dirty="0" smtClean="0">
                <a:solidFill>
                  <a:srgbClr val="0033CC"/>
                </a:solidFill>
              </a:rPr>
              <a:t>j </a:t>
            </a:r>
            <a:r>
              <a:rPr lang="de-CH" sz="2200" dirty="0" smtClean="0">
                <a:solidFill>
                  <a:srgbClr val="0033CC"/>
                </a:solidFill>
              </a:rPr>
              <a:t>] := </a:t>
            </a:r>
            <a:r>
              <a:rPr lang="de-CH" sz="2200" i="1" dirty="0" smtClean="0">
                <a:solidFill>
                  <a:srgbClr val="0033CC"/>
                </a:solidFill>
              </a:rPr>
              <a:t>j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br>
              <a:rPr lang="de-CH" sz="2200" dirty="0" smtClean="0">
                <a:solidFill>
                  <a:srgbClr val="0033CC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chemeClr val="accent2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(Fortsetzung folgt)</a:t>
            </a:r>
            <a:endParaRPr lang="de-CH" sz="22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Algorithmus vs. Programm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“Algorithmus” bezeichnet allgemein einen abstrakteren Begriff, unabhängig von der Plattform, der Programmiersprache, etc.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In der Praxis ist der Unterschied jedoch eher gering: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>
                <a:solidFill>
                  <a:srgbClr val="3333FF"/>
                </a:solidFill>
              </a:rPr>
              <a:t>Algorithmen brauchen eine präzise Notation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>
                <a:solidFill>
                  <a:srgbClr val="3333FF"/>
                </a:solidFill>
              </a:rPr>
              <a:t>Programmiersprachen werden immer abstrakter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Aber: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>
                <a:solidFill>
                  <a:srgbClr val="3333FF"/>
                </a:solidFill>
              </a:rPr>
              <a:t>In Programmen sind Daten (-objekte) genauso wichtig wie Algorithmen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>
                <a:solidFill>
                  <a:srgbClr val="3333FF"/>
                </a:solidFill>
              </a:rPr>
              <a:t>Ein Programm beinhaltet typischerweise </a:t>
            </a:r>
            <a:r>
              <a:rPr lang="de-CH" dirty="0" smtClean="0">
                <a:solidFill>
                  <a:srgbClr val="990000"/>
                </a:solidFill>
              </a:rPr>
              <a:t>viele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3333FF"/>
                </a:solidFill>
              </a:rPr>
              <a:t>Algorithmen und Objektstrukturen</a:t>
            </a:r>
          </a:p>
        </p:txBody>
      </p:sp>
    </p:spTree>
    <p:extLst>
      <p:ext uri="{BB962C8B-B14F-4D97-AF65-F5344CB8AC3E}">
        <p14:creationId xmlns:p14="http://schemas.microsoft.com/office/powerpoint/2010/main" val="16351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AutoShape 2"/>
          <p:cNvSpPr>
            <a:spLocks noChangeArrowheads="1"/>
          </p:cNvSpPr>
          <p:nvPr/>
        </p:nvSpPr>
        <p:spPr bwMode="auto">
          <a:xfrm>
            <a:off x="8043262" y="4202049"/>
            <a:ext cx="455936" cy="346075"/>
          </a:xfrm>
          <a:prstGeom prst="roundRect">
            <a:avLst>
              <a:gd name="adj" fmla="val 16667"/>
            </a:avLst>
          </a:prstGeom>
          <a:solidFill>
            <a:srgbClr val="FFFF00">
              <a:alpha val="64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b="1" kern="1200" dirty="0">
              <a:solidFill>
                <a:srgbClr val="3333FF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  <p:sp>
        <p:nvSpPr>
          <p:cNvPr id="10137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/>
          <a:p>
            <a:pPr defTabSz="266700" eaLnBrk="1" hangingPunct="1">
              <a:tabLst>
                <a:tab pos="1258888" algn="l"/>
                <a:tab pos="1612900" algn="l"/>
              </a:tabLst>
            </a:pPr>
            <a:r>
              <a:rPr lang="de-CH" dirty="0" smtClean="0"/>
              <a:t>Der </a:t>
            </a:r>
            <a:r>
              <a:rPr lang="de-CH" dirty="0" err="1" smtClean="0"/>
              <a:t>Levenshtein</a:t>
            </a:r>
            <a:r>
              <a:rPr lang="de-CH" dirty="0" smtClean="0"/>
              <a:t>-Distanz-Algorithmus</a:t>
            </a:r>
          </a:p>
        </p:txBody>
      </p:sp>
      <p:sp>
        <p:nvSpPr>
          <p:cNvPr id="101376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858838"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defTabSz="858838"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defTabSz="858838"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 defTabSz="858838" eaLnBrk="1" hangingPunct="1">
              <a:lnSpc>
                <a:spcPct val="2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858838"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</a:t>
            </a:r>
            <a:r>
              <a:rPr lang="de-CH" sz="2000" b="1" dirty="0" err="1" smtClean="0">
                <a:solidFill>
                  <a:srgbClr val="0033CC"/>
                </a:solidFill>
              </a:rPr>
              <a:t>if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] =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>
              <a:solidFill>
                <a:schemeClr val="accent2"/>
              </a:solidFill>
            </a:endParaRPr>
          </a:p>
          <a:p>
            <a:pPr defTabSz="858838"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i="1" dirty="0" smtClean="0">
                <a:solidFill>
                  <a:schemeClr val="accent2"/>
                </a:solidFill>
              </a:rPr>
              <a:t>					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[ </a:t>
            </a:r>
            <a:r>
              <a:rPr lang="de-CH" sz="2000" i="1" dirty="0" smtClean="0">
                <a:solidFill>
                  <a:srgbClr val="990000"/>
                </a:solidFill>
              </a:rPr>
              <a:t>i </a:t>
            </a:r>
            <a:r>
              <a:rPr lang="de-CH" sz="2000" dirty="0" smtClean="0">
                <a:solidFill>
                  <a:srgbClr val="990000"/>
                </a:solidFill>
              </a:rPr>
              <a:t>-1,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-1]</a:t>
            </a:r>
            <a:r>
              <a:rPr lang="de-CH" sz="2000" dirty="0" smtClean="0">
                <a:solidFill>
                  <a:srgbClr val="0033CC"/>
                </a:solidFill>
              </a:rPr>
              <a:t>				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858838" eaLnBrk="1" hangingPunct="1"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	</a:t>
            </a:r>
            <a:r>
              <a:rPr lang="de-CH" sz="2000" i="1" dirty="0" err="1" smtClean="0">
                <a:solidFill>
                  <a:srgbClr val="0033CC"/>
                </a:solidFill>
              </a:rPr>
              <a:t>deletion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>
                <a:solidFill>
                  <a:srgbClr val="0033CC"/>
                </a:solidFill>
              </a:rPr>
              <a:t>	</a:t>
            </a:r>
            <a:r>
              <a:rPr lang="de-CH" sz="2000" dirty="0" smtClean="0">
                <a:solidFill>
                  <a:srgbClr val="0033CC"/>
                </a:solidFill>
              </a:rPr>
              <a:t>				</a:t>
            </a:r>
            <a:r>
              <a:rPr lang="de-CH" sz="20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		</a:t>
            </a:r>
            <a:r>
              <a:rPr lang="de-CH" sz="20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- 1,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</a:p>
          <a:p>
            <a:pPr defTabSz="858838"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	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minimum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(</a:t>
            </a:r>
            <a:r>
              <a:rPr lang="de-CH" sz="2000" i="1" dirty="0" err="1" smtClean="0">
                <a:solidFill>
                  <a:srgbClr val="990000"/>
                </a:solidFill>
              </a:rPr>
              <a:t>deletion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insertion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substitution</a:t>
            </a:r>
            <a:r>
              <a:rPr lang="de-CH" sz="2000" dirty="0" smtClean="0">
                <a:solidFill>
                  <a:srgbClr val="990000"/>
                </a:solidFill>
              </a:rPr>
              <a:t>) + 1</a:t>
            </a:r>
          </a:p>
          <a:p>
            <a:pPr defTabSz="858838" eaLnBrk="1" hangingPunct="1">
              <a:lnSpc>
                <a:spcPct val="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defTabSz="858838"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i="1" dirty="0" smtClean="0">
                <a:solidFill>
                  <a:srgbClr val="0033CC"/>
                </a:solidFill>
              </a:rPr>
              <a:t>			j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defTabSz="858838"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defTabSz="858838"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defTabSz="858838" eaLnBrk="1" hangingPunct="1">
              <a:lnSpc>
                <a:spcPct val="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defTabSz="858838"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dirty="0" smtClean="0">
                <a:solidFill>
                  <a:srgbClr val="0033CC"/>
                </a:solidFill>
              </a:rPr>
              <a:t> (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)</a:t>
            </a:r>
          </a:p>
          <a:p>
            <a:pPr defTabSz="858838" eaLnBrk="1" hangingPunct="1">
              <a:lnSpc>
                <a:spcPct val="7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1225" y="1530160"/>
            <a:ext cx="6680200" cy="4337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000" kern="1200" dirty="0" smtClean="0">
                <a:solidFill>
                  <a:srgbClr val="990000"/>
                </a:solidFill>
                <a:latin typeface="Custom_Constantia" panose="02030602050306030303" pitchFamily="18" charset="0"/>
                <a:ea typeface="+mn-ea"/>
                <a:cs typeface="Arial" charset="0"/>
              </a:rPr>
              <a:t>???</a:t>
            </a:r>
            <a:endParaRPr lang="de-CH" sz="2000" kern="1200" dirty="0">
              <a:solidFill>
                <a:srgbClr val="990000"/>
              </a:solidFill>
              <a:latin typeface="Custom_Constantia" panose="020306020503060303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Wie wissen wir, ob eine Schleife terminiert?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056" y="4322195"/>
            <a:ext cx="1124858" cy="31727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>
              <a:solidFill>
                <a:srgbClr val="00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274637" y="606538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 </a:t>
            </a:r>
            <a:r>
              <a:rPr lang="de-CH" sz="2000" dirty="0" smtClean="0">
                <a:latin typeface="Custom_Constantia" panose="02030602050306030303" pitchFamily="18" charset="0"/>
              </a:rPr>
              <a:t>:=</a:t>
            </a:r>
            <a:r>
              <a:rPr lang="de-CH" sz="2000" i="1" dirty="0" smtClean="0">
                <a:latin typeface="Custom_Constantia" panose="02030602050306030303" pitchFamily="18" charset="0"/>
              </a:rPr>
              <a:t> 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new_cursor</a:t>
            </a:r>
            <a:r>
              <a:rPr lang="de-CH" sz="2000" i="1" dirty="0" smtClean="0">
                <a:latin typeface="Custom_Constantia" panose="02030602050306030303" pitchFamily="18" charset="0"/>
              </a:rPr>
              <a:t> ;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:= </a:t>
            </a:r>
            <a:r>
              <a:rPr lang="de-CH" sz="2000" dirty="0" smtClean="0">
                <a:latin typeface="Custom_Constantia" panose="02030602050306030303" pitchFamily="18" charset="0"/>
              </a:rPr>
              <a:t>""</a:t>
            </a:r>
          </a:p>
          <a:p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invariant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&gt;= 1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&lt;=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count</a:t>
            </a:r>
            <a:r>
              <a:rPr lang="de-CH" sz="2000" dirty="0" smtClean="0">
                <a:latin typeface="Custom_Constantia" panose="02030602050306030303" pitchFamily="18" charset="0"/>
              </a:rPr>
              <a:t> + 1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</a:t>
            </a:r>
            <a:r>
              <a:rPr lang="de-CH" sz="20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grösste der bisherigen Namen.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until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smtClean="0">
                <a:latin typeface="Custom_Constantia" panose="02030602050306030303" pitchFamily="18" charset="0"/>
              </a:rPr>
              <a:t>after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i="1" dirty="0" smtClean="0">
                <a:latin typeface="Custom_Constantia" panose="02030602050306030303" pitchFamily="18" charset="0"/>
              </a:rPr>
              <a:t>:=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greater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(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, 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smtClean="0">
                <a:latin typeface="Custom_Constantia" panose="02030602050306030303" pitchFamily="18" charset="0"/>
              </a:rPr>
              <a:t>item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name</a:t>
            </a:r>
            <a:r>
              <a:rPr lang="de-CH" sz="2000" dirty="0" smtClean="0">
                <a:latin typeface="Custom_Constantia" panose="02030602050306030303" pitchFamily="18" charset="0"/>
              </a:rPr>
              <a:t>)	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forth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971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Die Schleifenvariante</a:t>
            </a:r>
            <a:endParaRPr lang="de-CH"/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Ein Integer-Ausdruck, der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Nach der Initialisierung (</a:t>
            </a:r>
            <a:r>
              <a:rPr lang="de-CH" b="1" dirty="0" smtClean="0">
                <a:solidFill>
                  <a:schemeClr val="accent2"/>
                </a:solidFill>
              </a:rPr>
              <a:t>from</a:t>
            </a:r>
            <a:r>
              <a:rPr lang="de-CH" dirty="0" smtClean="0">
                <a:solidFill>
                  <a:schemeClr val="tx1"/>
                </a:solidFill>
              </a:rPr>
              <a:t>) nicht-negativ sein muss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Sich bei jeder Ausführung des Schleifenrumpfs (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r>
              <a:rPr lang="de-CH" dirty="0" smtClean="0">
                <a:solidFill>
                  <a:schemeClr val="tx1"/>
                </a:solidFill>
              </a:rPr>
              <a:t>), bei der </a:t>
            </a:r>
            <a:r>
              <a:rPr lang="de-CH" smtClean="0">
                <a:solidFill>
                  <a:schemeClr val="tx1"/>
                </a:solidFill>
              </a:rPr>
              <a:t>die Abbruchbedingung </a:t>
            </a:r>
            <a:r>
              <a:rPr lang="de-CH" i="1" smtClean="0">
                <a:solidFill>
                  <a:schemeClr val="tx1"/>
                </a:solidFill>
              </a:rPr>
              <a:t>nicht</a:t>
            </a:r>
            <a:r>
              <a:rPr lang="de-CH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erfüllt ist, um mindestens eins </a:t>
            </a:r>
            <a:r>
              <a:rPr lang="de-CH" dirty="0" smtClean="0">
                <a:solidFill>
                  <a:srgbClr val="990000"/>
                </a:solidFill>
              </a:rPr>
              <a:t>verringern</a:t>
            </a:r>
            <a:r>
              <a:rPr lang="de-CH" dirty="0" smtClean="0">
                <a:solidFill>
                  <a:schemeClr val="tx1"/>
                </a:solidFill>
              </a:rPr>
              <a:t>, aber trotzdem nicht-negativ bleiben muss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Die Variante in unserem Beispiel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95560" y="5325900"/>
            <a:ext cx="2995440" cy="37253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8B0000"/>
              </a:buClr>
            </a:pPr>
            <a:r>
              <a:rPr lang="de-CH" sz="2000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Line8</a:t>
            </a:r>
            <a:r>
              <a:rPr lang="en-US" sz="700" kern="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kern="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kern="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count</a:t>
            </a:r>
            <a:r>
              <a:rPr lang="de-CH" sz="2000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–</a:t>
            </a:r>
            <a:r>
              <a:rPr lang="de-CH" sz="2000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c</a:t>
            </a:r>
            <a:r>
              <a:rPr lang="en-US" sz="700" kern="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kern="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kern="0" dirty="0" err="1" smtClean="0">
                <a:solidFill>
                  <a:srgbClr val="3333FF"/>
                </a:solidFill>
                <a:latin typeface="Custom_Constantia" panose="02030602050306030303" pitchFamily="18" charset="0"/>
              </a:rPr>
              <a:t>index</a:t>
            </a:r>
            <a:r>
              <a:rPr lang="de-CH" sz="2000" i="1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kern="0" dirty="0" smtClean="0">
                <a:solidFill>
                  <a:srgbClr val="3333FF"/>
                </a:solidFill>
                <a:latin typeface="Custom_Constantia" panose="02030602050306030303" pitchFamily="18" charset="0"/>
              </a:rPr>
              <a:t>+ 1</a:t>
            </a:r>
            <a:endParaRPr lang="de-CH" sz="2000" kern="0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274637" y="606538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from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c:= 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new_cursor</a:t>
            </a:r>
            <a:r>
              <a:rPr lang="de-CH" sz="2000" i="1" dirty="0" smtClean="0">
                <a:latin typeface="Custom_Constantia" panose="02030602050306030303" pitchFamily="18" charset="0"/>
              </a:rPr>
              <a:t> ;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:= </a:t>
            </a:r>
            <a:r>
              <a:rPr lang="de-CH" sz="2000" dirty="0" smtClean="0">
                <a:latin typeface="Custom_Constantia" panose="02030602050306030303" pitchFamily="18" charset="0"/>
              </a:rPr>
              <a:t>""</a:t>
            </a:r>
          </a:p>
          <a:p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invariant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&gt;= 1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index</a:t>
            </a:r>
            <a:r>
              <a:rPr lang="de-CH" sz="2000" dirty="0" smtClean="0">
                <a:latin typeface="Custom_Constantia" panose="02030602050306030303" pitchFamily="18" charset="0"/>
              </a:rPr>
              <a:t> &lt;= </a:t>
            </a:r>
            <a:r>
              <a:rPr lang="de-CH" sz="2000" i="1" dirty="0" smtClean="0">
                <a:latin typeface="Custom_Constantia" panose="02030602050306030303" pitchFamily="18" charset="0"/>
              </a:rPr>
              <a:t>Line8</a:t>
            </a:r>
            <a:r>
              <a:rPr lang="en-US" sz="700" dirty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count</a:t>
            </a:r>
            <a:r>
              <a:rPr lang="de-CH" sz="2000" dirty="0" smtClean="0">
                <a:latin typeface="Custom_Constantia" panose="02030602050306030303" pitchFamily="18" charset="0"/>
              </a:rPr>
              <a:t> + 1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--</a:t>
            </a:r>
            <a:r>
              <a:rPr lang="de-CH" sz="200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ist der grösste der bisherigen Namen.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until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c</a:t>
            </a:r>
            <a:r>
              <a:rPr lang="de-CH" sz="2800" dirty="0" err="1" smtClean="0">
                <a:latin typeface="Custom_Constantia" panose="02030602050306030303" pitchFamily="18" charset="0"/>
              </a:rPr>
              <a:t>.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after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r>
              <a:rPr lang="de-CH" sz="20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loop</a:t>
            </a: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i="1" dirty="0" smtClean="0">
                <a:latin typeface="Custom_Constantia" panose="02030602050306030303" pitchFamily="18" charset="0"/>
              </a:rPr>
              <a:t>:= 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greater</a:t>
            </a:r>
            <a:r>
              <a:rPr lang="de-CH" sz="2000" i="1" dirty="0" smtClean="0"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</a:rPr>
              <a:t>(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Result</a:t>
            </a:r>
            <a:r>
              <a:rPr lang="de-CH" sz="2000" i="1" dirty="0" smtClean="0">
                <a:latin typeface="Custom_Constantia" panose="02030602050306030303" pitchFamily="18" charset="0"/>
              </a:rPr>
              <a:t>, 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latin typeface="Custom_Constantia" panose="02030602050306030303" pitchFamily="18" charset="0"/>
              </a:rPr>
              <a:t>item</a:t>
            </a:r>
            <a:r>
              <a:rPr lang="de-CH" sz="2800" dirty="0" smtClean="0">
                <a:latin typeface="Custom_Constantia" panose="02030602050306030303" pitchFamily="18" charset="0"/>
              </a:rPr>
              <a:t>.</a:t>
            </a:r>
            <a:r>
              <a:rPr lang="de-CH" sz="2000" i="1" dirty="0" smtClean="0">
                <a:latin typeface="Custom_Constantia" panose="02030602050306030303" pitchFamily="18" charset="0"/>
              </a:rPr>
              <a:t>name</a:t>
            </a:r>
            <a:r>
              <a:rPr lang="de-CH" sz="2000" dirty="0" smtClean="0">
                <a:latin typeface="Custom_Constantia" panose="02030602050306030303" pitchFamily="18" charset="0"/>
              </a:rPr>
              <a:t>)	</a:t>
            </a:r>
          </a:p>
          <a:p>
            <a:r>
              <a:rPr lang="de-CH" sz="2000" dirty="0" smtClean="0">
                <a:latin typeface="Custom_Constantia" panose="02030602050306030303" pitchFamily="18" charset="0"/>
              </a:rPr>
              <a:t>	</a:t>
            </a:r>
            <a:r>
              <a:rPr lang="de-CH" sz="2000" i="1" dirty="0" smtClean="0">
                <a:latin typeface="Custom_Constantia" panose="02030602050306030303" pitchFamily="18" charset="0"/>
              </a:rPr>
              <a:t>c</a:t>
            </a:r>
            <a:r>
              <a:rPr lang="en-US" sz="700" dirty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latin typeface="Custom_Constantia" panose="02030602050306030303" pitchFamily="18" charset="0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latin typeface="Custom_Constantia" panose="02030602050306030303" pitchFamily="18" charset="0"/>
              </a:rPr>
              <a:t>forth</a:t>
            </a:r>
            <a:endParaRPr lang="de-CH" sz="2000" i="1" dirty="0" smtClean="0">
              <a:latin typeface="Custom_Constantia" panose="02030602050306030303" pitchFamily="18" charset="0"/>
            </a:endParaRPr>
          </a:p>
          <a:p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variant</a:t>
            </a:r>
          </a:p>
          <a:p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r>
              <a:rPr lang="de-CH" sz="20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000" b="1" dirty="0" smtClean="0">
              <a:solidFill>
                <a:schemeClr val="accent2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762000"/>
            <a:ext cx="8579969" cy="6008914"/>
          </a:xfrm>
        </p:spPr>
        <p:txBody>
          <a:bodyPr/>
          <a:lstStyle/>
          <a:p>
            <a:r>
              <a:rPr lang="de-CH" sz="2000" dirty="0" smtClean="0"/>
              <a:t>Ihre Chefin </a:t>
            </a:r>
            <a:r>
              <a:rPr lang="de-CH" sz="2000" dirty="0"/>
              <a:t>gibt Ihnen den </a:t>
            </a:r>
            <a:r>
              <a:rPr lang="de-CH" sz="2000" dirty="0" smtClean="0"/>
              <a:t>Quellcode </a:t>
            </a:r>
            <a:r>
              <a:rPr lang="de-CH" sz="2000" dirty="0"/>
              <a:t>eines </a:t>
            </a:r>
            <a:r>
              <a:rPr lang="de-CH" sz="2000" dirty="0" smtClean="0"/>
              <a:t>C-Compiler</a:t>
            </a:r>
            <a:endParaRPr lang="en-US" sz="2000" dirty="0"/>
          </a:p>
          <a:p>
            <a:pPr lvl="1"/>
            <a:r>
              <a:rPr lang="de-CH" sz="2000" dirty="0" smtClean="0"/>
              <a:t>Beachten Sie</a:t>
            </a:r>
            <a:r>
              <a:rPr lang="de-CH" sz="2000" dirty="0"/>
              <a:t>, dass der Compiler mehr als ein Übersetzer in Maschinencode ist. Er ist auch ein “Prüfer” (</a:t>
            </a:r>
            <a:r>
              <a:rPr lang="de-CH" sz="2000" dirty="0" err="1"/>
              <a:t>verifier</a:t>
            </a:r>
            <a:r>
              <a:rPr lang="de-CH" sz="2000" dirty="0"/>
              <a:t>)</a:t>
            </a:r>
            <a:endParaRPr lang="en-US" sz="2000" dirty="0"/>
          </a:p>
          <a:p>
            <a:pPr lvl="1"/>
            <a:r>
              <a:rPr lang="de-CH" sz="2000" dirty="0"/>
              <a:t> Er prüft viele Eigenschaften, z.B. Typ-Eigenschaften, und  weist Programme ab, wenn sie diese Eigenschaften nicht erfüllen.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de-CH" sz="2000" dirty="0" smtClean="0"/>
              <a:t>Ihre Chefin </a:t>
            </a:r>
            <a:r>
              <a:rPr lang="de-CH" sz="2000" dirty="0"/>
              <a:t>verlangt, dass Sie neue solche Überprüfungen </a:t>
            </a:r>
            <a:r>
              <a:rPr lang="de-CH" sz="2000" dirty="0" smtClean="0"/>
              <a:t>hinzufügen</a:t>
            </a:r>
            <a:r>
              <a:rPr lang="de-CH" sz="2000" dirty="0"/>
              <a:t>; spezifisch will sie, dass der Compiler </a:t>
            </a:r>
            <a:r>
              <a:rPr lang="de-CH" sz="2000" dirty="0" smtClean="0"/>
              <a:t>analysiert, </a:t>
            </a:r>
            <a:r>
              <a:rPr lang="de-CH" sz="2000" dirty="0"/>
              <a:t>ob das Programm zur Laufzeit immer </a:t>
            </a:r>
            <a:r>
              <a:rPr lang="de-CH" sz="2000" dirty="0" smtClean="0"/>
              <a:t>terminiert</a:t>
            </a:r>
            <a:endParaRPr lang="en-US" sz="2000" dirty="0"/>
          </a:p>
          <a:p>
            <a:r>
              <a:rPr lang="de-CH" sz="2000" dirty="0"/>
              <a:t>Ihre Antwort:</a:t>
            </a:r>
            <a:endParaRPr lang="en-US" sz="2000" dirty="0"/>
          </a:p>
          <a:p>
            <a:pPr lvl="1"/>
            <a:r>
              <a:rPr lang="de-CH" sz="2000" dirty="0"/>
              <a:t>1. Ja, sehr einfach, das kann ich schaffen.</a:t>
            </a:r>
            <a:endParaRPr lang="en-US" sz="2000" dirty="0"/>
          </a:p>
          <a:p>
            <a:pPr lvl="1"/>
            <a:r>
              <a:rPr lang="de-CH" sz="2000" dirty="0"/>
              <a:t>2. Ich kann es tun, </a:t>
            </a:r>
            <a:r>
              <a:rPr lang="de-CH" sz="2000" dirty="0" smtClean="0"/>
              <a:t>es wird aber </a:t>
            </a:r>
            <a:r>
              <a:rPr lang="de-CH" sz="2000" dirty="0"/>
              <a:t>schwer, ich brauche mehrere Wochen oder möglicherweise ein paar </a:t>
            </a:r>
            <a:r>
              <a:rPr lang="de-CH" sz="2000" dirty="0" smtClean="0"/>
              <a:t>Monate.</a:t>
            </a:r>
            <a:endParaRPr lang="en-US" sz="2000" dirty="0"/>
          </a:p>
          <a:p>
            <a:pPr lvl="1"/>
            <a:r>
              <a:rPr lang="de-CH" sz="2000" dirty="0"/>
              <a:t>3. Es ist nicht möglich für C, </a:t>
            </a:r>
            <a:r>
              <a:rPr lang="de-CH" sz="2000" dirty="0" smtClean="0"/>
              <a:t>es wäre jedoch </a:t>
            </a:r>
            <a:r>
              <a:rPr lang="de-CH" sz="2000" dirty="0"/>
              <a:t>möglich für Java.</a:t>
            </a:r>
            <a:endParaRPr lang="en-US" sz="2000" dirty="0"/>
          </a:p>
          <a:p>
            <a:pPr lvl="1"/>
            <a:r>
              <a:rPr lang="de-CH" sz="2000" dirty="0"/>
              <a:t>4. </a:t>
            </a:r>
            <a:r>
              <a:rPr lang="de-CH" sz="2000" dirty="0" smtClean="0"/>
              <a:t>Es </a:t>
            </a:r>
            <a:r>
              <a:rPr lang="de-CH" sz="2000" dirty="0"/>
              <a:t>ist nicht möglich für C, </a:t>
            </a:r>
            <a:r>
              <a:rPr lang="de-CH" sz="2000" dirty="0" smtClean="0"/>
              <a:t>es wäre jedoch </a:t>
            </a:r>
            <a:r>
              <a:rPr lang="de-CH" sz="2000" dirty="0"/>
              <a:t>möglich für Eiffel.</a:t>
            </a:r>
            <a:endParaRPr lang="en-US" sz="2000" dirty="0"/>
          </a:p>
          <a:p>
            <a:pPr lvl="1"/>
            <a:r>
              <a:rPr lang="de-CH" sz="2000" dirty="0"/>
              <a:t>5. Sorry, Chef, ich kann nicht helfen.</a:t>
            </a:r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37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allgemeine Entscheidungsproblem</a:t>
            </a:r>
            <a:endParaRPr lang="de-CH"/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Kann </a:t>
            </a:r>
            <a:r>
              <a:rPr lang="de-CH" dirty="0" err="1" smtClean="0">
                <a:solidFill>
                  <a:schemeClr val="tx1"/>
                </a:solidFill>
              </a:rPr>
              <a:t>EiffelStudio</a:t>
            </a:r>
            <a:r>
              <a:rPr lang="de-CH" dirty="0" smtClean="0">
                <a:solidFill>
                  <a:schemeClr val="tx1"/>
                </a:solidFill>
              </a:rPr>
              <a:t> herausfinden, ob Ihr Programm terminieren wird? </a:t>
            </a:r>
            <a:endParaRPr lang="de-CH" dirty="0" smtClean="0"/>
          </a:p>
          <a:p>
            <a:r>
              <a:rPr lang="de-CH" dirty="0" smtClean="0">
                <a:solidFill>
                  <a:srgbClr val="990000"/>
                </a:solidFill>
              </a:rPr>
              <a:t>Leider nein </a:t>
            </a:r>
            <a:r>
              <a:rPr lang="de-CH" sz="4400" dirty="0" smtClean="0">
                <a:solidFill>
                  <a:srgbClr val="990000"/>
                </a:solidFill>
                <a:sym typeface="Wingdings" pitchFamily="2" charset="2"/>
              </a:rPr>
              <a:t></a:t>
            </a:r>
            <a:endParaRPr lang="de-CH" sz="4400" dirty="0" smtClean="0">
              <a:solidFill>
                <a:srgbClr val="990000"/>
              </a:solidFill>
            </a:endParaRP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Auch kein anderes Programm kann dies für irgendeine realistische Programmiersprache herausfinden!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lang="de-CH" sz="4400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10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  <p:bldP spid="546819" grpI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 smtClean="0"/>
              <a:t>Das Entscheidungsproblem und Unentscheidbarkeit</a:t>
            </a:r>
            <a:endParaRPr lang="de-CH" sz="2600" dirty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74637" y="1011936"/>
            <a:ext cx="8594725" cy="52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ustom_Constantia" panose="02030602050306030303" pitchFamily="18" charset="0"/>
              </a:rPr>
              <a:t>(“</a:t>
            </a:r>
            <a:r>
              <a:rPr lang="de-CH" dirty="0" err="1" smtClean="0">
                <a:latin typeface="Custom_Constantia" panose="02030602050306030303" pitchFamily="18" charset="0"/>
              </a:rPr>
              <a:t>Halting</a:t>
            </a:r>
            <a:r>
              <a:rPr lang="de-CH" dirty="0" smtClean="0">
                <a:latin typeface="Custom_Constantia" panose="02030602050306030303" pitchFamily="18" charset="0"/>
              </a:rPr>
              <a:t> Problem”, Alan Turing, 1936)</a:t>
            </a:r>
          </a:p>
          <a:p>
            <a:endParaRPr lang="de-CH" dirty="0" smtClean="0">
              <a:latin typeface="Custom_Constantia" panose="02030602050306030303" pitchFamily="18" charset="0"/>
            </a:endParaRPr>
          </a:p>
          <a:p>
            <a:endParaRPr lang="de-CH" dirty="0" smtClean="0">
              <a:latin typeface="Custom_Constantia" panose="02030602050306030303" pitchFamily="18" charset="0"/>
            </a:endParaRPr>
          </a:p>
          <a:p>
            <a:r>
              <a:rPr lang="de-CH" dirty="0" smtClean="0">
                <a:latin typeface="Custom_Constantia" panose="02030602050306030303" pitchFamily="18" charset="0"/>
              </a:rPr>
              <a:t>Es ist </a:t>
            </a:r>
            <a:r>
              <a:rPr lang="de-CH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nicht </a:t>
            </a:r>
            <a:r>
              <a:rPr lang="de-CH" dirty="0" smtClean="0">
                <a:latin typeface="Custom_Constantia" panose="02030602050306030303" pitchFamily="18" charset="0"/>
              </a:rPr>
              <a:t>möglich, eine effektive Prozedur zu schreiben, die herausfindet, ob ein beliebiges Programm mit beliebigem Input terminieren wird</a:t>
            </a:r>
          </a:p>
          <a:p>
            <a:endParaRPr lang="de-CH" dirty="0" smtClean="0">
              <a:latin typeface="Custom_Constantia" panose="02030602050306030303" pitchFamily="18" charset="0"/>
            </a:endParaRPr>
          </a:p>
          <a:p>
            <a:r>
              <a:rPr lang="de-CH" dirty="0" smtClean="0">
                <a:latin typeface="Custom_Constantia" panose="02030602050306030303" pitchFamily="18" charset="0"/>
              </a:rPr>
              <a:t>(Oder, im Speziellen, ob ein beliebiges Programm ohne Input terminiert)</a:t>
            </a:r>
            <a:endParaRPr lang="de-CH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Das Entscheidungsproblem in Eiffel</a:t>
            </a:r>
            <a:endParaRPr lang="de-CH"/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Nehmen Sie an, wir haben ein Feature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terminiert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datei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): </a:t>
            </a:r>
            <a:r>
              <a:rPr lang="de-CH" i="1" dirty="0" smtClean="0">
                <a:solidFill>
                  <a:srgbClr val="0000FF"/>
                </a:solidFill>
              </a:rPr>
              <a:t>BOOLEAN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Ist es der Fall, dass das in </a:t>
            </a:r>
            <a:r>
              <a:rPr lang="de-CH" i="1" dirty="0" err="1">
                <a:solidFill>
                  <a:srgbClr val="0000FF"/>
                </a:solidFill>
              </a:rPr>
              <a:t>datei</a:t>
            </a:r>
            <a:r>
              <a:rPr lang="de-CH" sz="1600" i="1" dirty="0">
                <a:solidFill>
                  <a:srgbClr val="0000FF"/>
                </a:solidFill>
              </a:rPr>
              <a:t> </a:t>
            </a:r>
            <a:endParaRPr lang="de-CH" dirty="0" smtClean="0">
              <a:solidFill>
                <a:srgbClr val="990000"/>
              </a:solidFill>
            </a:endParaRPr>
          </a:p>
          <a:p>
            <a:r>
              <a:rPr lang="de-CH" dirty="0">
                <a:solidFill>
                  <a:srgbClr val="990000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		-- gespeicherte Programm terminiert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?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err="1" smtClean="0">
                <a:solidFill>
                  <a:schemeClr val="accent2"/>
                </a:solidFill>
              </a:rPr>
              <a:t>require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b="1" dirty="0">
                <a:solidFill>
                  <a:schemeClr val="accent2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		</a:t>
            </a:r>
            <a:r>
              <a:rPr lang="de-CH" i="1" dirty="0" err="1">
                <a:solidFill>
                  <a:srgbClr val="0000FF"/>
                </a:solidFill>
              </a:rPr>
              <a:t>enthält_programm</a:t>
            </a:r>
            <a:r>
              <a:rPr lang="de-CH" i="1" dirty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datei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dirty="0">
              <a:solidFill>
                <a:srgbClr val="0000FF"/>
              </a:solidFill>
            </a:endParaRPr>
          </a:p>
          <a:p>
            <a:r>
              <a:rPr lang="de-CH" b="1" dirty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	... </a:t>
            </a:r>
            <a:r>
              <a:rPr lang="de-CH" dirty="0">
                <a:solidFill>
                  <a:srgbClr val="0000FF"/>
                </a:solidFill>
              </a:rPr>
              <a:t>I</a:t>
            </a:r>
            <a:r>
              <a:rPr lang="de-CH" dirty="0" smtClean="0">
                <a:solidFill>
                  <a:srgbClr val="0000FF"/>
                </a:solidFill>
              </a:rPr>
              <a:t>hr Algorithmus ...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Dann…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627063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Wurzelprozedur des Systems:</a:t>
            </a:r>
          </a:p>
          <a:p>
            <a:pPr>
              <a:tabLst>
                <a:tab pos="627063" algn="l"/>
              </a:tabLst>
            </a:pPr>
            <a:endParaRPr lang="de-CH" dirty="0" smtClean="0">
              <a:solidFill>
                <a:schemeClr val="tx1"/>
              </a:solidFill>
            </a:endParaRPr>
          </a:p>
          <a:p>
            <a:pPr>
              <a:tabLst>
                <a:tab pos="627063" algn="l"/>
              </a:tabLst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terminiert_wenn_nicht</a:t>
            </a:r>
            <a:endParaRPr lang="de-CH" dirty="0" smtClean="0">
              <a:solidFill>
                <a:srgbClr val="0000FF"/>
              </a:solidFill>
            </a:endParaRPr>
          </a:p>
          <a:p>
            <a:pPr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Terminiert nur, falls nein.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	</a:t>
            </a:r>
            <a:r>
              <a:rPr lang="de-CH" b="1" dirty="0" smtClean="0">
                <a:solidFill>
                  <a:schemeClr val="accent2"/>
                </a:solidFill>
              </a:rPr>
              <a:t>not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terminiert </a:t>
            </a:r>
            <a:r>
              <a:rPr lang="de-CH" dirty="0" smtClean="0">
                <a:solidFill>
                  <a:srgbClr val="0000FF"/>
                </a:solidFill>
              </a:rPr>
              <a:t>(“/</a:t>
            </a:r>
            <a:r>
              <a:rPr lang="de-CH" dirty="0" err="1" smtClean="0">
                <a:solidFill>
                  <a:srgbClr val="0000FF"/>
                </a:solidFill>
              </a:rPr>
              <a:t>usr</a:t>
            </a:r>
            <a:r>
              <a:rPr lang="de-CH" dirty="0" smtClean="0">
                <a:solidFill>
                  <a:srgbClr val="0000FF"/>
                </a:solidFill>
              </a:rPr>
              <a:t>/</a:t>
            </a:r>
            <a:r>
              <a:rPr lang="de-CH" dirty="0" err="1" smtClean="0">
                <a:solidFill>
                  <a:srgbClr val="0000FF"/>
                </a:solidFill>
              </a:rPr>
              <a:t>home</a:t>
            </a:r>
            <a:r>
              <a:rPr lang="de-CH" dirty="0" smtClean="0">
                <a:solidFill>
                  <a:srgbClr val="0000FF"/>
                </a:solidFill>
              </a:rPr>
              <a:t>/</a:t>
            </a:r>
            <a:r>
              <a:rPr lang="de-CH" dirty="0" err="1" smtClean="0">
                <a:solidFill>
                  <a:srgbClr val="0000FF"/>
                </a:solidFill>
              </a:rPr>
              <a:t>turing.e</a:t>
            </a:r>
            <a:r>
              <a:rPr lang="de-CH" dirty="0" smtClean="0">
                <a:solidFill>
                  <a:srgbClr val="0000FF"/>
                </a:solidFill>
              </a:rPr>
              <a:t>”)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627063" algn="l"/>
              </a:tabLst>
            </a:pP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03200" y="5852888"/>
            <a:ext cx="8730342" cy="65677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>
              <a:tabLst>
                <a:tab pos="627063" algn="l"/>
              </a:tabLst>
            </a:pPr>
            <a:r>
              <a:rPr lang="de-CH" dirty="0" smtClean="0">
                <a:solidFill>
                  <a:srgbClr val="000000"/>
                </a:solidFill>
                <a:latin typeface="Custom_Constantia" panose="02030602050306030303" pitchFamily="18" charset="0"/>
              </a:rPr>
              <a:t>Dann: wir speichern diesen </a:t>
            </a:r>
            <a:r>
              <a:rPr lang="de-CH" dirty="0">
                <a:solidFill>
                  <a:srgbClr val="000000"/>
                </a:solidFill>
                <a:latin typeface="Custom_Constantia" panose="02030602050306030303" pitchFamily="18" charset="0"/>
              </a:rPr>
              <a:t>Programmtext </a:t>
            </a:r>
            <a:r>
              <a:rPr lang="de-CH" dirty="0" smtClean="0">
                <a:solidFill>
                  <a:srgbClr val="000000"/>
                </a:solidFill>
                <a:latin typeface="Custom_Constantia" panose="02030602050306030303" pitchFamily="18" charset="0"/>
              </a:rPr>
              <a:t>in </a:t>
            </a: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/</a:t>
            </a:r>
            <a:r>
              <a:rPr lang="de-CH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usr</a:t>
            </a: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/</a:t>
            </a:r>
            <a:r>
              <a:rPr lang="de-CH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home</a:t>
            </a:r>
            <a:r>
              <a:rPr lang="de-CH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/</a:t>
            </a:r>
            <a:r>
              <a:rPr lang="de-CH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turing.e</a:t>
            </a:r>
            <a:endParaRPr lang="de-CH" dirty="0">
              <a:solidFill>
                <a:srgbClr val="0000FF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Paradoxa in der Logik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Das Paradox von Russel: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Manche Mengen sind Element von sich selber; die Menge aller unendlichen Mengen ist z.B. selbst unendlich 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Manche Mengen sind nicht Element von sich selbst; die Menge aller endlichen Mengen ist z.B. nicht endlich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Betrachten sie die Menge aller Mengen, die sich nicht selbst enthalten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Das Barbier-Paradox (Russel, leicht abgeändert)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In Zürich gibt es einen Barbier, der alle Männer rasiert, die sich nicht selbst rasieren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Wer rasiert den Barbier?</a:t>
            </a:r>
          </a:p>
        </p:txBody>
      </p:sp>
    </p:spTree>
    <p:extLst>
      <p:ext uri="{BB962C8B-B14F-4D97-AF65-F5344CB8AC3E}">
        <p14:creationId xmlns:p14="http://schemas.microsoft.com/office/powerpoint/2010/main" val="5607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Aus was ein Algorithmus besteht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Grundlegende Schritte: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err="1" smtClean="0">
                <a:solidFill>
                  <a:schemeClr val="tx1"/>
                </a:solidFill>
              </a:rPr>
              <a:t>Featureaufruf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x</a:t>
            </a:r>
            <a:r>
              <a:rPr lang="de-CH" sz="44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f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lvl="1" eaLnBrk="1" hangingPunct="1"/>
            <a:r>
              <a:rPr lang="de-CH" dirty="0" smtClean="0">
                <a:solidFill>
                  <a:schemeClr val="tx1"/>
                </a:solidFill>
              </a:rPr>
              <a:t>Zuweisung</a:t>
            </a:r>
          </a:p>
          <a:p>
            <a:pPr lvl="1" eaLnBrk="1" hangingPunct="1"/>
            <a:r>
              <a:rPr lang="de-CH" dirty="0" smtClean="0">
                <a:solidFill>
                  <a:schemeClr val="tx1"/>
                </a:solidFill>
              </a:rPr>
              <a:t>... </a:t>
            </a:r>
          </a:p>
          <a:p>
            <a:pPr lvl="1" eaLnBrk="1" hangingPunct="1"/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Abfolge dieser grundlegenden Schritte: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b="1" dirty="0" smtClean="0">
                <a:solidFill>
                  <a:srgbClr val="993300"/>
                </a:solidFill>
              </a:rPr>
              <a:t>KONTROLLSTRUKTUREN</a:t>
            </a:r>
          </a:p>
          <a:p>
            <a:pPr eaLnBrk="1" hangingPunct="1"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lvl="1" eaLnBrk="1" hangingPunct="1"/>
            <a:endParaRPr lang="de-CH" i="1" dirty="0" smtClean="0">
              <a:solidFill>
                <a:srgbClr val="3333FF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408880" y="2191172"/>
            <a:ext cx="2709326" cy="846387"/>
          </a:xfrm>
          <a:prstGeom prst="wedgeRoundRectCallout">
            <a:avLst>
              <a:gd name="adj1" fmla="val -174680"/>
              <a:gd name="adj2" fmla="val 15561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dirty="0" smtClean="0">
                <a:latin typeface="Custom_Constantia" panose="02030602050306030303" pitchFamily="18" charset="0"/>
              </a:rPr>
              <a:t>(Eigentlich nicht viel mehr)</a:t>
            </a:r>
            <a:endParaRPr lang="de-CH" sz="2400" kern="1200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Das Paradox von Grelling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In der deutschen Sprache ist ein Adjektiv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“</a:t>
            </a:r>
            <a:r>
              <a:rPr lang="de-CH" dirty="0" smtClean="0">
                <a:solidFill>
                  <a:srgbClr val="008000"/>
                </a:solidFill>
              </a:rPr>
              <a:t>autologisch</a:t>
            </a:r>
            <a:r>
              <a:rPr lang="de-CH" dirty="0" smtClean="0">
                <a:solidFill>
                  <a:schemeClr val="tx1"/>
                </a:solidFill>
              </a:rPr>
              <a:t>”,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falls es sich selbst beschreibt (z.B. “deutsch” oder „mehrsilbig“)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“</a:t>
            </a:r>
            <a:r>
              <a:rPr lang="de-CH" dirty="0" smtClean="0">
                <a:solidFill>
                  <a:srgbClr val="008000"/>
                </a:solidFill>
              </a:rPr>
              <a:t>heterologisch</a:t>
            </a:r>
            <a:r>
              <a:rPr lang="de-CH" dirty="0" smtClean="0">
                <a:solidFill>
                  <a:schemeClr val="tx1"/>
                </a:solidFill>
              </a:rPr>
              <a:t>” sonst</a:t>
            </a:r>
          </a:p>
          <a:p>
            <a:pPr lvl="1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Was ist nun mit “</a:t>
            </a:r>
            <a:r>
              <a:rPr lang="de-CH" dirty="0" smtClean="0">
                <a:solidFill>
                  <a:srgbClr val="008000"/>
                </a:solidFill>
              </a:rPr>
              <a:t>heterologisch</a:t>
            </a:r>
            <a:r>
              <a:rPr lang="de-CH" dirty="0" smtClean="0">
                <a:solidFill>
                  <a:schemeClr val="tx1"/>
                </a:solidFill>
              </a:rPr>
              <a:t>”?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Eine andere Form: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rgbClr val="FF0000"/>
                </a:solidFill>
              </a:rPr>
              <a:t>	</a:t>
            </a:r>
            <a:r>
              <a:rPr lang="de-CH" dirty="0" smtClean="0">
                <a:solidFill>
                  <a:srgbClr val="CC0000"/>
                </a:solidFill>
              </a:rPr>
              <a:t>Die erste Aussage auf dieser Folie, die in rot 	erscheint, ist falsch</a:t>
            </a:r>
            <a:br>
              <a:rPr lang="de-CH" dirty="0" smtClean="0">
                <a:solidFill>
                  <a:srgbClr val="CC0000"/>
                </a:solidFill>
              </a:rPr>
            </a:br>
            <a:r>
              <a:rPr lang="de-CH" dirty="0" smtClean="0">
                <a:solidFill>
                  <a:srgbClr val="CC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92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Das Lügner-Paradox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74637" y="1036320"/>
            <a:ext cx="8594725" cy="521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ustom_Constantia" panose="02030602050306030303" pitchFamily="18" charset="0"/>
              </a:rPr>
              <a:t>(Sehr alt!)</a:t>
            </a:r>
          </a:p>
          <a:p>
            <a:endParaRPr lang="de-CH" dirty="0" smtClean="0">
              <a:latin typeface="Custom_Constantia" panose="02030602050306030303" pitchFamily="18" charset="0"/>
            </a:endParaRPr>
          </a:p>
          <a:p>
            <a:pPr lvl="1"/>
            <a:r>
              <a:rPr lang="de-CH" dirty="0" smtClean="0">
                <a:latin typeface="Custom_Constantia" panose="02030602050306030303" pitchFamily="18" charset="0"/>
              </a:rPr>
              <a:t>Epaminondas sagt, dass alle Kreter Lügner sind</a:t>
            </a:r>
          </a:p>
          <a:p>
            <a:pPr lvl="1"/>
            <a:r>
              <a:rPr lang="de-CH" dirty="0" smtClean="0">
                <a:latin typeface="Custom_Constantia" panose="02030602050306030303" pitchFamily="18" charset="0"/>
              </a:rPr>
              <a:t>Epaminondas ist ein Kreter</a:t>
            </a:r>
          </a:p>
        </p:txBody>
      </p:sp>
    </p:spTree>
    <p:extLst>
      <p:ext uri="{BB962C8B-B14F-4D97-AF65-F5344CB8AC3E}">
        <p14:creationId xmlns:p14="http://schemas.microsoft.com/office/powerpoint/2010/main" val="7223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Entscheidungsproblem in der Praxis</a:t>
            </a:r>
            <a:endParaRPr lang="de-CH"/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Manche Programme terminieren in gewissen Fällen nicht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Das ist ein Bug!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Ihre Programme sollten in jedem Fall terminieren!</a:t>
            </a:r>
          </a:p>
          <a:p>
            <a:pPr lvl="1"/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Benutzen Sie Varianten!</a:t>
            </a:r>
          </a:p>
          <a:p>
            <a:pPr marL="536575" lvl="1" indent="0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indent="-360363"/>
            <a:r>
              <a:rPr lang="de-CH" dirty="0" smtClean="0">
                <a:solidFill>
                  <a:schemeClr val="tx1"/>
                </a:solidFill>
              </a:rPr>
              <a:t>Das generelle Unentscheidbarkeit-Theorem verhindert nicht, die Terminierung eines </a:t>
            </a:r>
            <a:r>
              <a:rPr lang="de-CH" b="1" dirty="0" smtClean="0">
                <a:solidFill>
                  <a:srgbClr val="990000"/>
                </a:solidFill>
              </a:rPr>
              <a:t>spezifischen </a:t>
            </a:r>
            <a:r>
              <a:rPr lang="de-CH" dirty="0" smtClean="0">
                <a:solidFill>
                  <a:schemeClr val="tx1"/>
                </a:solidFill>
              </a:rPr>
              <a:t>Programms zu beweisen</a:t>
            </a:r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Kontrollstrukturen auf Maschinenebene</a:t>
            </a:r>
            <a:endParaRPr lang="de-CH"/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Nicht-konditionaler Zweig:</a:t>
            </a:r>
            <a:endParaRPr lang="de-CH" dirty="0" smtClean="0"/>
          </a:p>
          <a:p>
            <a:r>
              <a:rPr lang="de-CH" dirty="0" smtClean="0"/>
              <a:t>	</a:t>
            </a:r>
            <a:r>
              <a:rPr lang="de-CH" sz="2600" b="1" dirty="0" smtClean="0">
                <a:solidFill>
                  <a:schemeClr val="accent2"/>
                </a:solidFill>
              </a:rPr>
              <a:t>BR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label</a:t>
            </a:r>
            <a:endParaRPr lang="de-CH" i="1" dirty="0" smtClean="0">
              <a:solidFill>
                <a:srgbClr val="3333FF"/>
              </a:solidFill>
            </a:endParaRPr>
          </a:p>
          <a:p>
            <a:r>
              <a:rPr lang="de-CH" dirty="0" smtClean="0"/>
              <a:t>		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Konditionaler Zweig, z.B.: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 </a:t>
            </a:r>
            <a:r>
              <a:rPr lang="de-CH" sz="2600" b="1" dirty="0" smtClean="0">
                <a:solidFill>
                  <a:schemeClr val="accent2"/>
                </a:solidFill>
              </a:rPr>
              <a:t>BEQ</a:t>
            </a:r>
            <a:r>
              <a:rPr lang="de-CH" dirty="0" smtClean="0"/>
              <a:t>   </a:t>
            </a:r>
            <a:r>
              <a:rPr lang="de-CH" i="1" dirty="0" err="1" smtClean="0">
                <a:solidFill>
                  <a:srgbClr val="3333FF"/>
                </a:solidFill>
              </a:rPr>
              <a:t>loc_a</a:t>
            </a:r>
            <a:r>
              <a:rPr lang="de-CH" i="1" dirty="0" smtClean="0">
                <a:solidFill>
                  <a:srgbClr val="3333FF"/>
                </a:solidFill>
              </a:rPr>
              <a:t>   </a:t>
            </a:r>
            <a:r>
              <a:rPr lang="de-CH" i="1" dirty="0" err="1" smtClean="0">
                <a:solidFill>
                  <a:srgbClr val="3333FF"/>
                </a:solidFill>
              </a:rPr>
              <a:t>loc_b</a:t>
            </a:r>
            <a:r>
              <a:rPr lang="de-CH" i="1" dirty="0" smtClean="0">
                <a:solidFill>
                  <a:srgbClr val="3333FF"/>
                </a:solidFill>
              </a:rPr>
              <a:t>  </a:t>
            </a:r>
            <a:r>
              <a:rPr lang="de-CH" i="1" dirty="0" err="1" smtClean="0">
                <a:solidFill>
                  <a:srgbClr val="3333FF"/>
                </a:solidFill>
              </a:rPr>
              <a:t>label</a:t>
            </a:r>
            <a:endParaRPr lang="de-CH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Das Äquivalent zu if-then-else</a:t>
            </a:r>
            <a:endParaRPr lang="de-CH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14425" y="2671763"/>
            <a:ext cx="7723188" cy="3644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</a:pPr>
            <a: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      	BEQ</a:t>
            </a:r>
            <a:r>
              <a:rPr lang="de-CH" kern="0" dirty="0" smtClean="0">
                <a:latin typeface="Custom_Constantia" panose="02030602050306030303" pitchFamily="18" charset="0"/>
              </a:rPr>
              <a:t> </a:t>
            </a:r>
            <a:r>
              <a:rPr lang="de-CH" i="1" kern="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loc_a</a:t>
            </a:r>
            <a:r>
              <a:rPr lang="de-CH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i="1" kern="0" dirty="0" err="1" smtClean="0">
                <a:solidFill>
                  <a:srgbClr val="0000FF"/>
                </a:solidFill>
                <a:latin typeface="Custom_Constantia" panose="02030602050306030303" pitchFamily="18" charset="0"/>
              </a:rPr>
              <a:t>loc_b</a:t>
            </a:r>
            <a:r>
              <a:rPr lang="de-CH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111</a:t>
            </a:r>
          </a:p>
          <a:p>
            <a:pPr marL="457200" indent="-457200">
              <a:lnSpc>
                <a:spcPct val="90000"/>
              </a:lnSpc>
            </a:pPr>
            <a:endParaRPr lang="de-CH" kern="0" dirty="0" smtClean="0">
              <a:solidFill>
                <a:srgbClr val="CC3300"/>
              </a:solidFill>
              <a:latin typeface="Custom_Constantia" panose="02030602050306030303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de-CH" b="1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101</a:t>
            </a:r>
            <a:r>
              <a:rPr lang="de-CH" b="1" kern="0" dirty="0" smtClean="0">
                <a:solidFill>
                  <a:srgbClr val="CC3300"/>
                </a:solidFill>
                <a:latin typeface="Custom_Constantia" panose="02030602050306030303" pitchFamily="18" charset="0"/>
              </a:rPr>
              <a:t>	</a:t>
            </a:r>
            <a:r>
              <a:rPr lang="de-CH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... Code für</a:t>
            </a:r>
            <a:r>
              <a:rPr lang="de-CH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i="1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Verbund_2 </a:t>
            </a:r>
            <a:r>
              <a:rPr lang="de-CH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...</a:t>
            </a:r>
          </a:p>
          <a:p>
            <a:pPr marL="457200" indent="-457200">
              <a:lnSpc>
                <a:spcPct val="90000"/>
              </a:lnSpc>
            </a:pPr>
            <a:r>
              <a:rPr lang="de-CH" kern="0" dirty="0" smtClean="0">
                <a:latin typeface="Custom_Constantia" panose="02030602050306030303" pitchFamily="18" charset="0"/>
              </a:rPr>
              <a:t>		</a:t>
            </a:r>
          </a:p>
          <a:p>
            <a:pPr marL="1354138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de-CH" b="1" kern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BR</a:t>
            </a:r>
            <a:r>
              <a:rPr lang="de-CH" kern="0" dirty="0" smtClean="0">
                <a:latin typeface="Custom_Constantia" panose="02030602050306030303" pitchFamily="18" charset="0"/>
              </a:rPr>
              <a:t> </a:t>
            </a:r>
            <a:r>
              <a:rPr lang="de-CH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125</a:t>
            </a:r>
          </a:p>
          <a:p>
            <a:pPr marL="457200" indent="-457200">
              <a:lnSpc>
                <a:spcPct val="90000"/>
              </a:lnSpc>
            </a:pPr>
            <a:endParaRPr lang="de-CH" kern="0" dirty="0" smtClean="0">
              <a:solidFill>
                <a:srgbClr val="CC3300"/>
              </a:solidFill>
              <a:latin typeface="Custom_Constantia" panose="02030602050306030303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de-CH" b="1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111</a:t>
            </a:r>
            <a:r>
              <a:rPr lang="de-CH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	.</a:t>
            </a:r>
            <a:r>
              <a:rPr lang="de-CH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 Code für</a:t>
            </a:r>
            <a:r>
              <a:rPr lang="de-CH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i="1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Verbund_1</a:t>
            </a:r>
            <a:r>
              <a:rPr lang="de-CH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 </a:t>
            </a:r>
            <a:r>
              <a:rPr lang="de-CH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...</a:t>
            </a:r>
          </a:p>
          <a:p>
            <a:pPr marL="457200" indent="-457200">
              <a:lnSpc>
                <a:spcPct val="90000"/>
              </a:lnSpc>
            </a:pPr>
            <a:r>
              <a:rPr lang="de-CH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		</a:t>
            </a:r>
          </a:p>
          <a:p>
            <a:pPr marL="457200" indent="-457200">
              <a:lnSpc>
                <a:spcPct val="90000"/>
              </a:lnSpc>
            </a:pPr>
            <a:r>
              <a:rPr lang="de-CH" b="1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125</a:t>
            </a:r>
            <a:r>
              <a:rPr lang="de-CH" kern="0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	</a:t>
            </a:r>
            <a:r>
              <a:rPr lang="de-CH" kern="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... Code für Rest des Programms ...</a:t>
            </a:r>
            <a:endParaRPr lang="de-CH" kern="0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543800" cy="4699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if</a:t>
            </a:r>
            <a:r>
              <a:rPr lang="de-CH" sz="2400" dirty="0" smtClean="0">
                <a:latin typeface="Custom_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a = b</a:t>
            </a:r>
            <a:r>
              <a:rPr lang="de-CH" sz="2400" dirty="0" smtClean="0">
                <a:latin typeface="Custom_Constantia" panose="02030602050306030303" pitchFamily="18" charset="0"/>
              </a:rPr>
              <a:t> </a:t>
            </a:r>
            <a:r>
              <a:rPr lang="de-CH" sz="24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then</a:t>
            </a:r>
            <a:r>
              <a:rPr lang="de-CH" sz="2400" dirty="0" smtClean="0">
                <a:latin typeface="Custom_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Verbund_1</a:t>
            </a:r>
            <a:r>
              <a:rPr lang="de-CH" sz="2400" dirty="0" smtClean="0">
                <a:latin typeface="Custom_Constantia" panose="02030602050306030303" pitchFamily="18" charset="0"/>
              </a:rPr>
              <a:t> </a:t>
            </a:r>
            <a:r>
              <a:rPr lang="de-CH" sz="24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else</a:t>
            </a:r>
            <a:r>
              <a:rPr lang="de-CH" sz="2400" dirty="0" smtClean="0">
                <a:latin typeface="Custom_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  <a:latin typeface="Custom_Constantia" panose="02030602050306030303" pitchFamily="18" charset="0"/>
              </a:rPr>
              <a:t>Verbund_2</a:t>
            </a:r>
            <a:r>
              <a:rPr lang="de-CH" sz="2400" dirty="0" smtClean="0">
                <a:latin typeface="Custom_Constantia" panose="02030602050306030303" pitchFamily="18" charset="0"/>
              </a:rPr>
              <a:t> </a:t>
            </a:r>
            <a:r>
              <a:rPr lang="de-CH" sz="24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end</a:t>
            </a:r>
            <a:endParaRPr lang="de-CH" sz="2400" b="1" dirty="0">
              <a:solidFill>
                <a:schemeClr val="accent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124200" y="1600200"/>
            <a:ext cx="838200" cy="990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1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Flussdiagramme (</a:t>
            </a:r>
            <a:r>
              <a:rPr lang="de-CH" noProof="0" dirty="0" err="1" smtClean="0"/>
              <a:t>flowcharts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pic>
        <p:nvPicPr>
          <p:cNvPr id="4567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8266" y="1499616"/>
            <a:ext cx="7063234" cy="4547563"/>
          </a:xfrm>
          <a:noFill/>
          <a:ln/>
        </p:spPr>
      </p:pic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2667486" y="2211392"/>
            <a:ext cx="1101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ustom_Constantia" panose="02030602050306030303" pitchFamily="18" charset="0"/>
              </a:rPr>
              <a:t>True</a:t>
            </a: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5622925" y="2209804"/>
            <a:ext cx="1261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ustom_Constantia" panose="02030602050306030303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17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In Programmiersprachen: Goto</a:t>
            </a:r>
            <a:endParaRPr lang="de-CH" dirty="0"/>
          </a:p>
        </p:txBody>
      </p:sp>
      <p:pic>
        <p:nvPicPr>
          <p:cNvPr id="4556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3334" y="3220149"/>
            <a:ext cx="4635500" cy="2984500"/>
          </a:xfrm>
          <a:noFill/>
          <a:ln/>
        </p:spPr>
      </p:pic>
      <p:sp>
        <p:nvSpPr>
          <p:cNvPr id="455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8912" y="1066800"/>
            <a:ext cx="8370888" cy="2617788"/>
          </a:xfrm>
        </p:spPr>
        <p:txBody>
          <a:bodyPr/>
          <a:lstStyle/>
          <a:p>
            <a:pPr marL="0" indent="0">
              <a:spcBef>
                <a:spcPct val="50000"/>
              </a:spcBef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test</a:t>
            </a:r>
            <a:r>
              <a:rPr lang="de-CH" sz="2000" i="1" dirty="0" smtClean="0">
                <a:solidFill>
                  <a:srgbClr val="0000FF"/>
                </a:solidFill>
              </a:rPr>
              <a:t> Bedingung </a:t>
            </a:r>
            <a:r>
              <a:rPr lang="de-CH" sz="2000" b="1" dirty="0" err="1" smtClean="0">
                <a:solidFill>
                  <a:schemeClr val="accent2"/>
                </a:solidFill>
              </a:rPr>
              <a:t>goto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</a:rPr>
              <a:t>else_part</a:t>
            </a:r>
            <a:endParaRPr lang="de-CH" sz="2000" dirty="0" smtClean="0">
              <a:solidFill>
                <a:srgbClr val="990000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	Verbund_1</a:t>
            </a:r>
          </a:p>
          <a:p>
            <a:pPr marL="0" indent="0">
              <a:spcBef>
                <a:spcPct val="500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goto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</a:rPr>
              <a:t>continue</a:t>
            </a:r>
            <a:endParaRPr lang="de-CH" sz="2000" dirty="0" smtClean="0">
              <a:solidFill>
                <a:srgbClr val="990000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de-CH" sz="2000" dirty="0" err="1" smtClean="0">
                <a:solidFill>
                  <a:srgbClr val="990000"/>
                </a:solidFill>
              </a:rPr>
              <a:t>else_part</a:t>
            </a:r>
            <a:r>
              <a:rPr lang="de-CH" sz="1100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	Verbund_2</a:t>
            </a:r>
          </a:p>
          <a:p>
            <a:pPr marL="0" indent="0">
              <a:spcBef>
                <a:spcPct val="50000"/>
              </a:spcBef>
            </a:pPr>
            <a:r>
              <a:rPr lang="de-CH" sz="2000" dirty="0" err="1" smtClean="0">
                <a:solidFill>
                  <a:srgbClr val="990000"/>
                </a:solidFill>
              </a:rPr>
              <a:t>continue</a:t>
            </a:r>
            <a:r>
              <a:rPr lang="de-CH" sz="1400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dirty="0" smtClean="0">
                <a:solidFill>
                  <a:srgbClr val="0000FF"/>
                </a:solidFill>
              </a:rPr>
              <a:t>... Fortsetzung des Programms... </a:t>
            </a:r>
            <a:endParaRPr lang="de-CH" sz="2000" dirty="0">
              <a:solidFill>
                <a:srgbClr val="0000FF"/>
              </a:solidFill>
            </a:endParaRP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5697538" y="3462338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b="1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True</a:t>
            </a:r>
            <a:endParaRPr lang="de-CH" sz="1400" b="1" dirty="0">
              <a:solidFill>
                <a:schemeClr val="accent2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7404100" y="3460750"/>
            <a:ext cx="93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b="1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False</a:t>
            </a:r>
            <a:endParaRPr lang="de-CH" sz="1400" b="1" dirty="0">
              <a:solidFill>
                <a:schemeClr val="accent2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“Goto considered harmful”</a:t>
            </a:r>
            <a:endParaRPr lang="de-CH"/>
          </a:p>
        </p:txBody>
      </p:sp>
      <p:pic>
        <p:nvPicPr>
          <p:cNvPr id="4597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06264" y="2046415"/>
            <a:ext cx="3492500" cy="3454400"/>
          </a:xfrm>
          <a:noFill/>
          <a:ln/>
        </p:spPr>
      </p:pic>
      <p:sp>
        <p:nvSpPr>
          <p:cNvPr id="459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304" y="1268413"/>
            <a:ext cx="7880096" cy="43767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Dijkstra, 1968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Willkürliche Goto-Instruktionen führen zu unübersichtlichen, schwer zu wartenden Programmen (“</a:t>
            </a:r>
            <a:r>
              <a:rPr lang="de-CH" sz="2000" dirty="0" err="1" smtClean="0">
                <a:solidFill>
                  <a:schemeClr val="tx1"/>
                </a:solidFill>
              </a:rPr>
              <a:t>spaghetti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code</a:t>
            </a:r>
            <a:r>
              <a:rPr lang="de-CH" sz="2000" dirty="0" smtClean="0">
                <a:solidFill>
                  <a:schemeClr val="tx1"/>
                </a:solidFill>
              </a:rPr>
              <a:t>”)</a:t>
            </a:r>
          </a:p>
          <a:p>
            <a:pPr marL="0" indent="0"/>
            <a:endParaRPr lang="de-CH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Böhm-</a:t>
            </a:r>
            <a:r>
              <a:rPr lang="de-CH" sz="2000" dirty="0" err="1" smtClean="0">
                <a:solidFill>
                  <a:schemeClr val="tx1"/>
                </a:solidFill>
              </a:rPr>
              <a:t>Jacopini</a:t>
            </a:r>
            <a:r>
              <a:rPr lang="de-CH" sz="2000" dirty="0" smtClean="0">
                <a:solidFill>
                  <a:schemeClr val="tx1"/>
                </a:solidFill>
              </a:rPr>
              <a:t>-Theorem: Jedes Programm, </a:t>
            </a:r>
          </a:p>
          <a:p>
            <a:pPr marL="0" indent="0"/>
            <a:r>
              <a:rPr lang="de-CH" sz="2000" dirty="0">
                <a:solidFill>
                  <a:schemeClr val="tx1"/>
                </a:solidFill>
              </a:rPr>
              <a:t>d</a:t>
            </a:r>
            <a:r>
              <a:rPr lang="de-CH" sz="2000" dirty="0" smtClean="0">
                <a:solidFill>
                  <a:schemeClr val="tx1"/>
                </a:solidFill>
              </a:rPr>
              <a:t>as mit </a:t>
            </a:r>
            <a:r>
              <a:rPr lang="de-CH" sz="2000" b="1" dirty="0" err="1" smtClean="0">
                <a:solidFill>
                  <a:srgbClr val="002060"/>
                </a:solidFill>
              </a:rPr>
              <a:t>goto</a:t>
            </a:r>
            <a:r>
              <a:rPr lang="de-CH" sz="2000" dirty="0" smtClean="0">
                <a:solidFill>
                  <a:schemeClr val="tx1"/>
                </a:solidFill>
              </a:rPr>
              <a:t>-Instruktionen und 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Konditionalen geschrieben werden kann,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kann auch ohne </a:t>
            </a:r>
            <a:r>
              <a:rPr lang="de-CH" sz="2000" b="1" dirty="0" err="1" smtClean="0">
                <a:solidFill>
                  <a:srgbClr val="002060"/>
                </a:solidFill>
              </a:rPr>
              <a:t>goto</a:t>
            </a:r>
            <a:r>
              <a:rPr lang="de-CH" sz="2000" dirty="0" err="1" smtClean="0">
                <a:solidFill>
                  <a:schemeClr val="tx1"/>
                </a:solidFill>
              </a:rPr>
              <a:t>‘s</a:t>
            </a:r>
            <a:r>
              <a:rPr lang="de-CH" sz="2000" dirty="0" smtClean="0">
                <a:solidFill>
                  <a:schemeClr val="tx1"/>
                </a:solidFill>
              </a:rPr>
              <a:t> geschrieben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werden, indem man Sequenzen und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Schleifen benutzt.</a:t>
            </a:r>
          </a:p>
          <a:p>
            <a:pPr marL="0" indent="0"/>
            <a:endParaRPr lang="de-CH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Beispiel zur Transformation</a:t>
            </a:r>
          </a:p>
          <a:p>
            <a:pPr marL="0" indent="0"/>
            <a:r>
              <a:rPr lang="de-CH" sz="2000" dirty="0" err="1" smtClean="0">
                <a:solidFill>
                  <a:schemeClr val="tx1"/>
                </a:solidFill>
              </a:rPr>
              <a:t>in</a:t>
            </a:r>
            <a:r>
              <a:rPr lang="de-CH" sz="2000" i="1" dirty="0" err="1" smtClean="0">
                <a:solidFill>
                  <a:schemeClr val="tx1"/>
                </a:solidFill>
              </a:rPr>
              <a:t>Touch</a:t>
            </a:r>
            <a:r>
              <a:rPr lang="de-CH" sz="2000" i="1" dirty="0" smtClean="0">
                <a:solidFill>
                  <a:schemeClr val="tx1"/>
                </a:solidFill>
              </a:rPr>
              <a:t> </a:t>
            </a:r>
            <a:r>
              <a:rPr lang="de-CH" sz="2000" i="1" dirty="0" err="1" smtClean="0">
                <a:solidFill>
                  <a:schemeClr val="tx1"/>
                </a:solidFill>
              </a:rPr>
              <a:t>of</a:t>
            </a:r>
            <a:r>
              <a:rPr lang="de-CH" sz="2000" i="1" dirty="0" smtClean="0">
                <a:solidFill>
                  <a:schemeClr val="tx1"/>
                </a:solidFill>
              </a:rPr>
              <a:t> Class</a:t>
            </a:r>
          </a:p>
          <a:p>
            <a:pPr marL="0" indent="0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6597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4359217" y="3525443"/>
            <a:ext cx="922637" cy="457200"/>
          </a:xfrm>
          <a:prstGeom prst="round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Goto heute</a:t>
            </a:r>
            <a:endParaRPr lang="de-CH"/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Fast allgemein verschrien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Immer noch in einigen Programmiersprachen vorhanden.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Es versteckt sich auch unter anderen Namen, z.B. </a:t>
            </a:r>
            <a:r>
              <a:rPr lang="de-CH" b="1" dirty="0" smtClean="0">
                <a:solidFill>
                  <a:schemeClr val="accent2"/>
                </a:solidFill>
              </a:rPr>
              <a:t>break</a:t>
            </a:r>
          </a:p>
          <a:p>
            <a:endParaRPr lang="de-CH" dirty="0" smtClean="0"/>
          </a:p>
          <a:p>
            <a:r>
              <a:rPr lang="de-CH" dirty="0" smtClean="0"/>
              <a:t>		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dirty="0" smtClean="0"/>
              <a:t>			...</a:t>
            </a:r>
          </a:p>
          <a:p>
            <a:r>
              <a:rPr lang="de-CH" dirty="0" smtClean="0"/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if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dirty="0" smtClean="0"/>
              <a:t> </a:t>
            </a:r>
            <a:r>
              <a:rPr lang="de-CH" b="1" dirty="0" err="1" smtClean="0">
                <a:solidFill>
                  <a:schemeClr val="accent2"/>
                </a:solidFill>
              </a:rPr>
              <a:t>then</a:t>
            </a:r>
            <a:r>
              <a:rPr lang="de-CH" b="1" dirty="0" smtClean="0">
                <a:solidFill>
                  <a:schemeClr val="accent2"/>
                </a:solidFill>
              </a:rPr>
              <a:t> 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chemeClr val="accent2"/>
                </a:solidFill>
              </a:rPr>
              <a:t>break</a:t>
            </a:r>
            <a:r>
              <a:rPr lang="de-CH" dirty="0" smtClean="0"/>
              <a:t>  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r>
              <a:rPr lang="de-CH" dirty="0" smtClean="0"/>
              <a:t>			...</a:t>
            </a:r>
          </a:p>
          <a:p>
            <a:r>
              <a:rPr lang="de-CH" dirty="0" smtClean="0"/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 Eingang, ein Ausgang</a:t>
            </a:r>
            <a:endParaRPr lang="de-CH"/>
          </a:p>
        </p:txBody>
      </p:sp>
      <p:sp>
        <p:nvSpPr>
          <p:cNvPr id="462854" name="AutoShape 6"/>
          <p:cNvSpPr>
            <a:spLocks noChangeAspect="1" noChangeArrowheads="1" noTextEdit="1"/>
          </p:cNvSpPr>
          <p:nvPr/>
        </p:nvSpPr>
        <p:spPr bwMode="auto">
          <a:xfrm>
            <a:off x="304800" y="1219200"/>
            <a:ext cx="85344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56" name="Freeform 8"/>
          <p:cNvSpPr>
            <a:spLocks/>
          </p:cNvSpPr>
          <p:nvPr/>
        </p:nvSpPr>
        <p:spPr bwMode="auto">
          <a:xfrm>
            <a:off x="5445125" y="1800225"/>
            <a:ext cx="3278188" cy="259397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4" y="12"/>
              </a:cxn>
              <a:cxn ang="0">
                <a:pos x="61" y="61"/>
              </a:cxn>
              <a:cxn ang="0">
                <a:pos x="12" y="134"/>
              </a:cxn>
              <a:cxn ang="0">
                <a:pos x="0" y="219"/>
              </a:cxn>
              <a:cxn ang="0">
                <a:pos x="0" y="817"/>
              </a:cxn>
              <a:cxn ang="0">
                <a:pos x="0" y="1415"/>
              </a:cxn>
              <a:cxn ang="0">
                <a:pos x="12" y="1500"/>
              </a:cxn>
              <a:cxn ang="0">
                <a:pos x="61" y="1561"/>
              </a:cxn>
              <a:cxn ang="0">
                <a:pos x="134" y="1610"/>
              </a:cxn>
              <a:cxn ang="0">
                <a:pos x="220" y="1634"/>
              </a:cxn>
              <a:cxn ang="0">
                <a:pos x="1026" y="1634"/>
              </a:cxn>
              <a:cxn ang="0">
                <a:pos x="1845" y="1634"/>
              </a:cxn>
              <a:cxn ang="0">
                <a:pos x="1930" y="1610"/>
              </a:cxn>
              <a:cxn ang="0">
                <a:pos x="2004" y="1561"/>
              </a:cxn>
              <a:cxn ang="0">
                <a:pos x="2040" y="1500"/>
              </a:cxn>
              <a:cxn ang="0">
                <a:pos x="2065" y="1415"/>
              </a:cxn>
              <a:cxn ang="0">
                <a:pos x="2065" y="817"/>
              </a:cxn>
              <a:cxn ang="0">
                <a:pos x="2065" y="219"/>
              </a:cxn>
              <a:cxn ang="0">
                <a:pos x="2040" y="134"/>
              </a:cxn>
              <a:cxn ang="0">
                <a:pos x="2004" y="61"/>
              </a:cxn>
              <a:cxn ang="0">
                <a:pos x="1930" y="12"/>
              </a:cxn>
              <a:cxn ang="0">
                <a:pos x="1845" y="0"/>
              </a:cxn>
              <a:cxn ang="0">
                <a:pos x="1026" y="0"/>
              </a:cxn>
              <a:cxn ang="0">
                <a:pos x="220" y="0"/>
              </a:cxn>
            </a:cxnLst>
            <a:rect l="0" t="0" r="r" b="b"/>
            <a:pathLst>
              <a:path w="2065" h="1634">
                <a:moveTo>
                  <a:pt x="220" y="0"/>
                </a:moveTo>
                <a:lnTo>
                  <a:pt x="134" y="12"/>
                </a:lnTo>
                <a:lnTo>
                  <a:pt x="61" y="61"/>
                </a:lnTo>
                <a:lnTo>
                  <a:pt x="12" y="134"/>
                </a:lnTo>
                <a:lnTo>
                  <a:pt x="0" y="219"/>
                </a:lnTo>
                <a:lnTo>
                  <a:pt x="0" y="817"/>
                </a:lnTo>
                <a:lnTo>
                  <a:pt x="0" y="1415"/>
                </a:lnTo>
                <a:lnTo>
                  <a:pt x="12" y="1500"/>
                </a:lnTo>
                <a:lnTo>
                  <a:pt x="61" y="1561"/>
                </a:lnTo>
                <a:lnTo>
                  <a:pt x="134" y="1610"/>
                </a:lnTo>
                <a:lnTo>
                  <a:pt x="220" y="1634"/>
                </a:lnTo>
                <a:lnTo>
                  <a:pt x="1026" y="1634"/>
                </a:lnTo>
                <a:lnTo>
                  <a:pt x="1845" y="1634"/>
                </a:lnTo>
                <a:lnTo>
                  <a:pt x="1930" y="1610"/>
                </a:lnTo>
                <a:lnTo>
                  <a:pt x="2004" y="1561"/>
                </a:lnTo>
                <a:lnTo>
                  <a:pt x="2040" y="1500"/>
                </a:lnTo>
                <a:lnTo>
                  <a:pt x="2065" y="1415"/>
                </a:lnTo>
                <a:lnTo>
                  <a:pt x="2065" y="817"/>
                </a:lnTo>
                <a:lnTo>
                  <a:pt x="2065" y="219"/>
                </a:lnTo>
                <a:lnTo>
                  <a:pt x="2040" y="134"/>
                </a:lnTo>
                <a:lnTo>
                  <a:pt x="2004" y="61"/>
                </a:lnTo>
                <a:lnTo>
                  <a:pt x="1930" y="12"/>
                </a:lnTo>
                <a:lnTo>
                  <a:pt x="1845" y="0"/>
                </a:lnTo>
                <a:lnTo>
                  <a:pt x="1026" y="0"/>
                </a:lnTo>
                <a:lnTo>
                  <a:pt x="220" y="0"/>
                </a:lnTo>
                <a:close/>
              </a:path>
            </a:pathLst>
          </a:custGeom>
          <a:solidFill>
            <a:srgbClr val="66FF99">
              <a:alpha val="46001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57" name="Freeform 9"/>
          <p:cNvSpPr>
            <a:spLocks/>
          </p:cNvSpPr>
          <p:nvPr/>
        </p:nvSpPr>
        <p:spPr bwMode="auto">
          <a:xfrm>
            <a:off x="2341563" y="1819275"/>
            <a:ext cx="2851150" cy="2633663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4" y="12"/>
              </a:cxn>
              <a:cxn ang="0">
                <a:pos x="61" y="61"/>
              </a:cxn>
              <a:cxn ang="0">
                <a:pos x="12" y="134"/>
              </a:cxn>
              <a:cxn ang="0">
                <a:pos x="0" y="220"/>
              </a:cxn>
              <a:cxn ang="0">
                <a:pos x="0" y="830"/>
              </a:cxn>
              <a:cxn ang="0">
                <a:pos x="0" y="1439"/>
              </a:cxn>
              <a:cxn ang="0">
                <a:pos x="12" y="1525"/>
              </a:cxn>
              <a:cxn ang="0">
                <a:pos x="61" y="1586"/>
              </a:cxn>
              <a:cxn ang="0">
                <a:pos x="134" y="1635"/>
              </a:cxn>
              <a:cxn ang="0">
                <a:pos x="220" y="1659"/>
              </a:cxn>
              <a:cxn ang="0">
                <a:pos x="892" y="1659"/>
              </a:cxn>
              <a:cxn ang="0">
                <a:pos x="1576" y="1659"/>
              </a:cxn>
              <a:cxn ang="0">
                <a:pos x="1662" y="1635"/>
              </a:cxn>
              <a:cxn ang="0">
                <a:pos x="1735" y="1586"/>
              </a:cxn>
              <a:cxn ang="0">
                <a:pos x="1772" y="1525"/>
              </a:cxn>
              <a:cxn ang="0">
                <a:pos x="1796" y="1439"/>
              </a:cxn>
              <a:cxn ang="0">
                <a:pos x="1796" y="830"/>
              </a:cxn>
              <a:cxn ang="0">
                <a:pos x="1796" y="220"/>
              </a:cxn>
              <a:cxn ang="0">
                <a:pos x="1772" y="134"/>
              </a:cxn>
              <a:cxn ang="0">
                <a:pos x="1735" y="61"/>
              </a:cxn>
              <a:cxn ang="0">
                <a:pos x="1662" y="12"/>
              </a:cxn>
              <a:cxn ang="0">
                <a:pos x="1576" y="0"/>
              </a:cxn>
              <a:cxn ang="0">
                <a:pos x="892" y="0"/>
              </a:cxn>
              <a:cxn ang="0">
                <a:pos x="220" y="0"/>
              </a:cxn>
            </a:cxnLst>
            <a:rect l="0" t="0" r="r" b="b"/>
            <a:pathLst>
              <a:path w="1796" h="1659">
                <a:moveTo>
                  <a:pt x="220" y="0"/>
                </a:moveTo>
                <a:lnTo>
                  <a:pt x="134" y="12"/>
                </a:lnTo>
                <a:lnTo>
                  <a:pt x="61" y="61"/>
                </a:lnTo>
                <a:lnTo>
                  <a:pt x="12" y="134"/>
                </a:lnTo>
                <a:lnTo>
                  <a:pt x="0" y="220"/>
                </a:lnTo>
                <a:lnTo>
                  <a:pt x="0" y="830"/>
                </a:lnTo>
                <a:lnTo>
                  <a:pt x="0" y="1439"/>
                </a:lnTo>
                <a:lnTo>
                  <a:pt x="12" y="1525"/>
                </a:lnTo>
                <a:lnTo>
                  <a:pt x="61" y="1586"/>
                </a:lnTo>
                <a:lnTo>
                  <a:pt x="134" y="1635"/>
                </a:lnTo>
                <a:lnTo>
                  <a:pt x="220" y="1659"/>
                </a:lnTo>
                <a:lnTo>
                  <a:pt x="892" y="1659"/>
                </a:lnTo>
                <a:lnTo>
                  <a:pt x="1576" y="1659"/>
                </a:lnTo>
                <a:lnTo>
                  <a:pt x="1662" y="1635"/>
                </a:lnTo>
                <a:lnTo>
                  <a:pt x="1735" y="1586"/>
                </a:lnTo>
                <a:lnTo>
                  <a:pt x="1772" y="1525"/>
                </a:lnTo>
                <a:lnTo>
                  <a:pt x="1796" y="1439"/>
                </a:lnTo>
                <a:lnTo>
                  <a:pt x="1796" y="830"/>
                </a:lnTo>
                <a:lnTo>
                  <a:pt x="1796" y="220"/>
                </a:lnTo>
                <a:lnTo>
                  <a:pt x="1772" y="134"/>
                </a:lnTo>
                <a:lnTo>
                  <a:pt x="1735" y="61"/>
                </a:lnTo>
                <a:lnTo>
                  <a:pt x="1662" y="12"/>
                </a:lnTo>
                <a:lnTo>
                  <a:pt x="1576" y="0"/>
                </a:lnTo>
                <a:lnTo>
                  <a:pt x="892" y="0"/>
                </a:lnTo>
                <a:lnTo>
                  <a:pt x="220" y="0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58" name="Freeform 10"/>
          <p:cNvSpPr>
            <a:spLocks/>
          </p:cNvSpPr>
          <p:nvPr/>
        </p:nvSpPr>
        <p:spPr bwMode="auto">
          <a:xfrm>
            <a:off x="311150" y="1819275"/>
            <a:ext cx="1660525" cy="260032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5" y="12"/>
              </a:cxn>
              <a:cxn ang="0">
                <a:pos x="61" y="61"/>
              </a:cxn>
              <a:cxn ang="0">
                <a:pos x="13" y="134"/>
              </a:cxn>
              <a:cxn ang="0">
                <a:pos x="0" y="220"/>
              </a:cxn>
              <a:cxn ang="0">
                <a:pos x="0" y="793"/>
              </a:cxn>
              <a:cxn ang="0">
                <a:pos x="0" y="1378"/>
              </a:cxn>
              <a:cxn ang="0">
                <a:pos x="13" y="1464"/>
              </a:cxn>
              <a:cxn ang="0">
                <a:pos x="61" y="1525"/>
              </a:cxn>
              <a:cxn ang="0">
                <a:pos x="135" y="1574"/>
              </a:cxn>
              <a:cxn ang="0">
                <a:pos x="220" y="1598"/>
              </a:cxn>
              <a:cxn ang="0">
                <a:pos x="452" y="1598"/>
              </a:cxn>
              <a:cxn ang="0">
                <a:pos x="697" y="1598"/>
              </a:cxn>
              <a:cxn ang="0">
                <a:pos x="782" y="1574"/>
              </a:cxn>
              <a:cxn ang="0">
                <a:pos x="856" y="1525"/>
              </a:cxn>
              <a:cxn ang="0">
                <a:pos x="892" y="1464"/>
              </a:cxn>
              <a:cxn ang="0">
                <a:pos x="917" y="1378"/>
              </a:cxn>
              <a:cxn ang="0">
                <a:pos x="917" y="793"/>
              </a:cxn>
              <a:cxn ang="0">
                <a:pos x="917" y="220"/>
              </a:cxn>
              <a:cxn ang="0">
                <a:pos x="892" y="134"/>
              </a:cxn>
              <a:cxn ang="0">
                <a:pos x="856" y="61"/>
              </a:cxn>
              <a:cxn ang="0">
                <a:pos x="782" y="12"/>
              </a:cxn>
              <a:cxn ang="0">
                <a:pos x="697" y="0"/>
              </a:cxn>
              <a:cxn ang="0">
                <a:pos x="452" y="0"/>
              </a:cxn>
              <a:cxn ang="0">
                <a:pos x="220" y="0"/>
              </a:cxn>
            </a:cxnLst>
            <a:rect l="0" t="0" r="r" b="b"/>
            <a:pathLst>
              <a:path w="917" h="1598">
                <a:moveTo>
                  <a:pt x="220" y="0"/>
                </a:moveTo>
                <a:lnTo>
                  <a:pt x="135" y="12"/>
                </a:lnTo>
                <a:lnTo>
                  <a:pt x="61" y="61"/>
                </a:lnTo>
                <a:lnTo>
                  <a:pt x="13" y="134"/>
                </a:lnTo>
                <a:lnTo>
                  <a:pt x="0" y="220"/>
                </a:lnTo>
                <a:lnTo>
                  <a:pt x="0" y="793"/>
                </a:lnTo>
                <a:lnTo>
                  <a:pt x="0" y="1378"/>
                </a:lnTo>
                <a:lnTo>
                  <a:pt x="13" y="1464"/>
                </a:lnTo>
                <a:lnTo>
                  <a:pt x="61" y="1525"/>
                </a:lnTo>
                <a:lnTo>
                  <a:pt x="135" y="1574"/>
                </a:lnTo>
                <a:lnTo>
                  <a:pt x="220" y="1598"/>
                </a:lnTo>
                <a:lnTo>
                  <a:pt x="452" y="1598"/>
                </a:lnTo>
                <a:lnTo>
                  <a:pt x="697" y="1598"/>
                </a:lnTo>
                <a:lnTo>
                  <a:pt x="782" y="1574"/>
                </a:lnTo>
                <a:lnTo>
                  <a:pt x="856" y="1525"/>
                </a:lnTo>
                <a:lnTo>
                  <a:pt x="892" y="1464"/>
                </a:lnTo>
                <a:lnTo>
                  <a:pt x="917" y="1378"/>
                </a:lnTo>
                <a:lnTo>
                  <a:pt x="917" y="793"/>
                </a:lnTo>
                <a:lnTo>
                  <a:pt x="917" y="220"/>
                </a:lnTo>
                <a:lnTo>
                  <a:pt x="892" y="134"/>
                </a:lnTo>
                <a:lnTo>
                  <a:pt x="856" y="61"/>
                </a:lnTo>
                <a:lnTo>
                  <a:pt x="782" y="12"/>
                </a:lnTo>
                <a:lnTo>
                  <a:pt x="697" y="0"/>
                </a:lnTo>
                <a:lnTo>
                  <a:pt x="452" y="0"/>
                </a:lnTo>
                <a:lnTo>
                  <a:pt x="220" y="0"/>
                </a:lnTo>
                <a:close/>
              </a:path>
            </a:pathLst>
          </a:custGeom>
          <a:solidFill>
            <a:srgbClr val="3399FF">
              <a:alpha val="71001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59" name="Freeform 11"/>
          <p:cNvSpPr>
            <a:spLocks/>
          </p:cNvSpPr>
          <p:nvPr/>
        </p:nvSpPr>
        <p:spPr bwMode="auto">
          <a:xfrm>
            <a:off x="3757613" y="3252788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4" y="12"/>
              </a:cxn>
              <a:cxn ang="0">
                <a:pos x="12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12" y="24"/>
                </a:lnTo>
                <a:lnTo>
                  <a:pt x="24" y="12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0" name="Freeform 12"/>
          <p:cNvSpPr>
            <a:spLocks/>
          </p:cNvSpPr>
          <p:nvPr/>
        </p:nvSpPr>
        <p:spPr bwMode="auto">
          <a:xfrm>
            <a:off x="3679825" y="3271838"/>
            <a:ext cx="15557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98" y="0"/>
              </a:cxn>
              <a:cxn ang="0">
                <a:pos x="98" y="0"/>
              </a:cxn>
              <a:cxn ang="0">
                <a:pos x="98" y="0"/>
              </a:cxn>
              <a:cxn ang="0">
                <a:pos x="61" y="85"/>
              </a:cxn>
              <a:cxn ang="0">
                <a:pos x="61" y="110"/>
              </a:cxn>
              <a:cxn ang="0">
                <a:pos x="49" y="85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5"/>
              </a:cxn>
              <a:cxn ang="0">
                <a:pos x="49" y="85"/>
              </a:cxn>
              <a:cxn ang="0">
                <a:pos x="49" y="85"/>
              </a:cxn>
              <a:cxn ang="0">
                <a:pos x="85" y="0"/>
              </a:cxn>
              <a:cxn ang="0">
                <a:pos x="98" y="0"/>
              </a:cxn>
              <a:cxn ang="0">
                <a:pos x="98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98" h="110">
                <a:moveTo>
                  <a:pt x="61" y="0"/>
                </a:moveTo>
                <a:lnTo>
                  <a:pt x="98" y="0"/>
                </a:lnTo>
                <a:lnTo>
                  <a:pt x="98" y="0"/>
                </a:lnTo>
                <a:lnTo>
                  <a:pt x="98" y="0"/>
                </a:lnTo>
                <a:lnTo>
                  <a:pt x="61" y="85"/>
                </a:lnTo>
                <a:lnTo>
                  <a:pt x="61" y="110"/>
                </a:lnTo>
                <a:lnTo>
                  <a:pt x="49" y="85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5"/>
                </a:lnTo>
                <a:lnTo>
                  <a:pt x="49" y="85"/>
                </a:lnTo>
                <a:lnTo>
                  <a:pt x="49" y="85"/>
                </a:lnTo>
                <a:lnTo>
                  <a:pt x="85" y="0"/>
                </a:lnTo>
                <a:lnTo>
                  <a:pt x="98" y="0"/>
                </a:lnTo>
                <a:lnTo>
                  <a:pt x="98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1" name="Freeform 13"/>
          <p:cNvSpPr>
            <a:spLocks/>
          </p:cNvSpPr>
          <p:nvPr/>
        </p:nvSpPr>
        <p:spPr bwMode="auto">
          <a:xfrm>
            <a:off x="3698875" y="3271838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2" name="Freeform 14"/>
          <p:cNvSpPr>
            <a:spLocks/>
          </p:cNvSpPr>
          <p:nvPr/>
        </p:nvSpPr>
        <p:spPr bwMode="auto">
          <a:xfrm>
            <a:off x="3698875" y="3271838"/>
            <a:ext cx="136525" cy="13493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85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85">
                <a:moveTo>
                  <a:pt x="49" y="0"/>
                </a:moveTo>
                <a:lnTo>
                  <a:pt x="86" y="0"/>
                </a:lnTo>
                <a:lnTo>
                  <a:pt x="49" y="85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3" name="Rectangle 15"/>
          <p:cNvSpPr>
            <a:spLocks noChangeArrowheads="1"/>
          </p:cNvSpPr>
          <p:nvPr/>
        </p:nvSpPr>
        <p:spPr bwMode="auto">
          <a:xfrm>
            <a:off x="3757613" y="3059113"/>
            <a:ext cx="38100" cy="2127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4" name="Rectangle 16"/>
          <p:cNvSpPr>
            <a:spLocks noChangeArrowheads="1"/>
          </p:cNvSpPr>
          <p:nvPr/>
        </p:nvSpPr>
        <p:spPr bwMode="auto">
          <a:xfrm>
            <a:off x="3330575" y="3465513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5" name="Rectangle 17"/>
          <p:cNvSpPr>
            <a:spLocks noChangeArrowheads="1"/>
          </p:cNvSpPr>
          <p:nvPr/>
        </p:nvSpPr>
        <p:spPr bwMode="auto">
          <a:xfrm>
            <a:off x="4164013" y="3484563"/>
            <a:ext cx="39687" cy="4460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6" name="Rectangle 18"/>
          <p:cNvSpPr>
            <a:spLocks noChangeArrowheads="1"/>
          </p:cNvSpPr>
          <p:nvPr/>
        </p:nvSpPr>
        <p:spPr bwMode="auto">
          <a:xfrm>
            <a:off x="3311525" y="3890963"/>
            <a:ext cx="873125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7" name="Rectangle 19"/>
          <p:cNvSpPr>
            <a:spLocks noChangeArrowheads="1"/>
          </p:cNvSpPr>
          <p:nvPr/>
        </p:nvSpPr>
        <p:spPr bwMode="auto">
          <a:xfrm>
            <a:off x="3311525" y="3465513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8" name="Freeform 20"/>
          <p:cNvSpPr>
            <a:spLocks/>
          </p:cNvSpPr>
          <p:nvPr/>
        </p:nvSpPr>
        <p:spPr bwMode="auto">
          <a:xfrm>
            <a:off x="3757613" y="2225675"/>
            <a:ext cx="38100" cy="39688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12" y="25"/>
              </a:cxn>
              <a:cxn ang="0">
                <a:pos x="24" y="12"/>
              </a:cxn>
              <a:cxn ang="0">
                <a:pos x="12" y="12"/>
              </a:cxn>
              <a:cxn ang="0">
                <a:pos x="12" y="0"/>
              </a:cxn>
              <a:cxn ang="0">
                <a:pos x="0" y="12"/>
              </a:cxn>
              <a:cxn ang="0">
                <a:pos x="0" y="12"/>
              </a:cxn>
              <a:cxn ang="0">
                <a:pos x="0" y="25"/>
              </a:cxn>
              <a:cxn ang="0">
                <a:pos x="12" y="25"/>
              </a:cxn>
            </a:cxnLst>
            <a:rect l="0" t="0" r="r" b="b"/>
            <a:pathLst>
              <a:path w="24" h="25">
                <a:moveTo>
                  <a:pt x="12" y="25"/>
                </a:moveTo>
                <a:lnTo>
                  <a:pt x="12" y="25"/>
                </a:lnTo>
                <a:lnTo>
                  <a:pt x="24" y="12"/>
                </a:lnTo>
                <a:lnTo>
                  <a:pt x="12" y="12"/>
                </a:lnTo>
                <a:lnTo>
                  <a:pt x="12" y="0"/>
                </a:lnTo>
                <a:lnTo>
                  <a:pt x="0" y="12"/>
                </a:lnTo>
                <a:lnTo>
                  <a:pt x="0" y="12"/>
                </a:lnTo>
                <a:lnTo>
                  <a:pt x="0" y="25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69" name="Freeform 21"/>
          <p:cNvSpPr>
            <a:spLocks/>
          </p:cNvSpPr>
          <p:nvPr/>
        </p:nvSpPr>
        <p:spPr bwMode="auto">
          <a:xfrm>
            <a:off x="3660775" y="2265363"/>
            <a:ext cx="174625" cy="134937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85"/>
              </a:cxn>
              <a:cxn ang="0">
                <a:pos x="12" y="12"/>
              </a:cxn>
              <a:cxn ang="0">
                <a:pos x="0" y="0"/>
              </a:cxn>
              <a:cxn ang="0">
                <a:pos x="24" y="0"/>
              </a:cxn>
              <a:cxn ang="0">
                <a:pos x="24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73"/>
              </a:cxn>
              <a:cxn ang="0">
                <a:pos x="97" y="0"/>
              </a:cxn>
              <a:cxn ang="0">
                <a:pos x="110" y="0"/>
              </a:cxn>
              <a:cxn ang="0">
                <a:pos x="110" y="12"/>
              </a:cxn>
              <a:cxn ang="0">
                <a:pos x="73" y="12"/>
              </a:cxn>
              <a:cxn ang="0">
                <a:pos x="73" y="0"/>
              </a:cxn>
            </a:cxnLst>
            <a:rect l="0" t="0" r="r" b="b"/>
            <a:pathLst>
              <a:path w="110" h="85">
                <a:moveTo>
                  <a:pt x="73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73" y="73"/>
                </a:lnTo>
                <a:lnTo>
                  <a:pt x="61" y="85"/>
                </a:lnTo>
                <a:lnTo>
                  <a:pt x="61" y="85"/>
                </a:lnTo>
                <a:lnTo>
                  <a:pt x="12" y="12"/>
                </a:ln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lnTo>
                  <a:pt x="73" y="73"/>
                </a:lnTo>
                <a:lnTo>
                  <a:pt x="61" y="85"/>
                </a:lnTo>
                <a:lnTo>
                  <a:pt x="61" y="73"/>
                </a:lnTo>
                <a:lnTo>
                  <a:pt x="97" y="0"/>
                </a:lnTo>
                <a:lnTo>
                  <a:pt x="110" y="0"/>
                </a:lnTo>
                <a:lnTo>
                  <a:pt x="110" y="12"/>
                </a:lnTo>
                <a:lnTo>
                  <a:pt x="73" y="12"/>
                </a:lnTo>
                <a:lnTo>
                  <a:pt x="73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0" name="Freeform 22"/>
          <p:cNvSpPr>
            <a:spLocks/>
          </p:cNvSpPr>
          <p:nvPr/>
        </p:nvSpPr>
        <p:spPr bwMode="auto">
          <a:xfrm>
            <a:off x="3698875" y="2265363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1" name="Freeform 23"/>
          <p:cNvSpPr>
            <a:spLocks/>
          </p:cNvSpPr>
          <p:nvPr/>
        </p:nvSpPr>
        <p:spPr bwMode="auto">
          <a:xfrm>
            <a:off x="3698875" y="2265363"/>
            <a:ext cx="136525" cy="11588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73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73">
                <a:moveTo>
                  <a:pt x="49" y="0"/>
                </a:moveTo>
                <a:lnTo>
                  <a:pt x="86" y="0"/>
                </a:lnTo>
                <a:lnTo>
                  <a:pt x="49" y="73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2" name="Rectangle 24"/>
          <p:cNvSpPr>
            <a:spLocks noChangeArrowheads="1"/>
          </p:cNvSpPr>
          <p:nvPr/>
        </p:nvSpPr>
        <p:spPr bwMode="auto">
          <a:xfrm>
            <a:off x="3757613" y="1471613"/>
            <a:ext cx="38100" cy="7731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3" name="Freeform 25"/>
          <p:cNvSpPr>
            <a:spLocks/>
          </p:cNvSpPr>
          <p:nvPr/>
        </p:nvSpPr>
        <p:spPr bwMode="auto">
          <a:xfrm>
            <a:off x="3602038" y="2051050"/>
            <a:ext cx="39687" cy="39688"/>
          </a:xfrm>
          <a:custGeom>
            <a:avLst/>
            <a:gdLst/>
            <a:ahLst/>
            <a:cxnLst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0" y="0"/>
              </a:cxn>
              <a:cxn ang="0">
                <a:pos x="0" y="13"/>
              </a:cxn>
              <a:cxn ang="0">
                <a:pos x="0" y="13"/>
              </a:cxn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</a:cxnLst>
            <a:rect l="0" t="0" r="r" b="b"/>
            <a:pathLst>
              <a:path w="25" h="25">
                <a:moveTo>
                  <a:pt x="25" y="13"/>
                </a:moveTo>
                <a:lnTo>
                  <a:pt x="25" y="0"/>
                </a:lnTo>
                <a:lnTo>
                  <a:pt x="12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lnTo>
                  <a:pt x="12" y="25"/>
                </a:lnTo>
                <a:lnTo>
                  <a:pt x="25" y="13"/>
                </a:lnTo>
                <a:lnTo>
                  <a:pt x="25" y="1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4" name="Freeform 26"/>
          <p:cNvSpPr>
            <a:spLocks/>
          </p:cNvSpPr>
          <p:nvPr/>
        </p:nvSpPr>
        <p:spPr bwMode="auto">
          <a:xfrm>
            <a:off x="3621088" y="1993900"/>
            <a:ext cx="136525" cy="15398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6" y="49"/>
              </a:cxn>
              <a:cxn ang="0">
                <a:pos x="86" y="61"/>
              </a:cxn>
              <a:cxn ang="0">
                <a:pos x="86" y="61"/>
              </a:cxn>
              <a:cxn ang="0">
                <a:pos x="0" y="97"/>
              </a:cxn>
              <a:cxn ang="0">
                <a:pos x="0" y="97"/>
              </a:cxn>
              <a:cxn ang="0">
                <a:pos x="0" y="85"/>
              </a:cxn>
              <a:cxn ang="0">
                <a:pos x="0" y="85"/>
              </a:cxn>
              <a:cxn ang="0">
                <a:pos x="86" y="49"/>
              </a:cxn>
              <a:cxn ang="0">
                <a:pos x="86" y="61"/>
              </a:cxn>
              <a:cxn ang="0">
                <a:pos x="86" y="61"/>
              </a:cxn>
              <a:cxn ang="0">
                <a:pos x="0" y="12"/>
              </a:cxn>
              <a:cxn ang="0">
                <a:pos x="0" y="0"/>
              </a:cxn>
              <a:cxn ang="0">
                <a:pos x="13" y="0"/>
              </a:cxn>
              <a:cxn ang="0">
                <a:pos x="13" y="49"/>
              </a:cxn>
              <a:cxn ang="0">
                <a:pos x="0" y="49"/>
              </a:cxn>
            </a:cxnLst>
            <a:rect l="0" t="0" r="r" b="b"/>
            <a:pathLst>
              <a:path w="86" h="97">
                <a:moveTo>
                  <a:pt x="0" y="4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6" y="49"/>
                </a:lnTo>
                <a:lnTo>
                  <a:pt x="86" y="61"/>
                </a:lnTo>
                <a:lnTo>
                  <a:pt x="86" y="61"/>
                </a:lnTo>
                <a:lnTo>
                  <a:pt x="0" y="97"/>
                </a:lnTo>
                <a:lnTo>
                  <a:pt x="0" y="97"/>
                </a:lnTo>
                <a:lnTo>
                  <a:pt x="0" y="85"/>
                </a:lnTo>
                <a:lnTo>
                  <a:pt x="0" y="85"/>
                </a:lnTo>
                <a:lnTo>
                  <a:pt x="86" y="49"/>
                </a:lnTo>
                <a:lnTo>
                  <a:pt x="86" y="61"/>
                </a:lnTo>
                <a:lnTo>
                  <a:pt x="86" y="61"/>
                </a:lnTo>
                <a:lnTo>
                  <a:pt x="0" y="12"/>
                </a:lnTo>
                <a:lnTo>
                  <a:pt x="0" y="0"/>
                </a:lnTo>
                <a:lnTo>
                  <a:pt x="13" y="0"/>
                </a:lnTo>
                <a:lnTo>
                  <a:pt x="13" y="49"/>
                </a:lnTo>
                <a:lnTo>
                  <a:pt x="0" y="4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5" name="Freeform 27"/>
          <p:cNvSpPr>
            <a:spLocks/>
          </p:cNvSpPr>
          <p:nvPr/>
        </p:nvSpPr>
        <p:spPr bwMode="auto">
          <a:xfrm>
            <a:off x="3621088" y="2071688"/>
            <a:ext cx="20637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0"/>
              </a:cxn>
              <a:cxn ang="0">
                <a:pos x="13" y="0"/>
              </a:cxn>
              <a:cxn ang="0">
                <a:pos x="13" y="0"/>
              </a:cxn>
              <a:cxn ang="0">
                <a:pos x="13" y="0"/>
              </a:cxn>
              <a:cxn ang="0">
                <a:pos x="13" y="36"/>
              </a:cxn>
              <a:cxn ang="0">
                <a:pos x="0" y="36"/>
              </a:cxn>
            </a:cxnLst>
            <a:rect l="0" t="0" r="r" b="b"/>
            <a:pathLst>
              <a:path w="13" h="36">
                <a:moveTo>
                  <a:pt x="0" y="36"/>
                </a:moveTo>
                <a:lnTo>
                  <a:pt x="0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36"/>
                </a:lnTo>
                <a:lnTo>
                  <a:pt x="0" y="3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6" name="Freeform 28"/>
          <p:cNvSpPr>
            <a:spLocks/>
          </p:cNvSpPr>
          <p:nvPr/>
        </p:nvSpPr>
        <p:spPr bwMode="auto">
          <a:xfrm>
            <a:off x="3621088" y="1993900"/>
            <a:ext cx="136525" cy="13493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0"/>
              </a:cxn>
              <a:cxn ang="0">
                <a:pos x="86" y="49"/>
              </a:cxn>
              <a:cxn ang="0">
                <a:pos x="0" y="85"/>
              </a:cxn>
              <a:cxn ang="0">
                <a:pos x="0" y="49"/>
              </a:cxn>
            </a:cxnLst>
            <a:rect l="0" t="0" r="r" b="b"/>
            <a:pathLst>
              <a:path w="86" h="85">
                <a:moveTo>
                  <a:pt x="0" y="49"/>
                </a:moveTo>
                <a:lnTo>
                  <a:pt x="0" y="0"/>
                </a:lnTo>
                <a:lnTo>
                  <a:pt x="86" y="49"/>
                </a:lnTo>
                <a:lnTo>
                  <a:pt x="0" y="85"/>
                </a:lnTo>
                <a:lnTo>
                  <a:pt x="0" y="4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7" name="Rectangle 29"/>
          <p:cNvSpPr>
            <a:spLocks noChangeArrowheads="1"/>
          </p:cNvSpPr>
          <p:nvPr/>
        </p:nvSpPr>
        <p:spPr bwMode="auto">
          <a:xfrm>
            <a:off x="3757613" y="3910013"/>
            <a:ext cx="38100" cy="1746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8" name="Rectangle 30"/>
          <p:cNvSpPr>
            <a:spLocks noChangeArrowheads="1"/>
          </p:cNvSpPr>
          <p:nvPr/>
        </p:nvSpPr>
        <p:spPr bwMode="auto">
          <a:xfrm>
            <a:off x="2632075" y="4046538"/>
            <a:ext cx="1144588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79" name="Rectangle 31"/>
          <p:cNvSpPr>
            <a:spLocks noChangeArrowheads="1"/>
          </p:cNvSpPr>
          <p:nvPr/>
        </p:nvSpPr>
        <p:spPr bwMode="auto">
          <a:xfrm>
            <a:off x="2632075" y="2051050"/>
            <a:ext cx="39688" cy="20145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0" name="Rectangle 32"/>
          <p:cNvSpPr>
            <a:spLocks noChangeArrowheads="1"/>
          </p:cNvSpPr>
          <p:nvPr/>
        </p:nvSpPr>
        <p:spPr bwMode="auto">
          <a:xfrm>
            <a:off x="2651125" y="2051050"/>
            <a:ext cx="969963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1" name="Freeform 33"/>
          <p:cNvSpPr>
            <a:spLocks/>
          </p:cNvSpPr>
          <p:nvPr/>
        </p:nvSpPr>
        <p:spPr bwMode="auto">
          <a:xfrm>
            <a:off x="3757613" y="4549775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4" y="24"/>
              </a:cxn>
              <a:cxn ang="0">
                <a:pos x="24" y="12"/>
              </a:cxn>
              <a:cxn ang="0">
                <a:pos x="24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24" y="24"/>
                </a:lnTo>
                <a:lnTo>
                  <a:pt x="24" y="12"/>
                </a:lnTo>
                <a:lnTo>
                  <a:pt x="24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2" name="Freeform 34"/>
          <p:cNvSpPr>
            <a:spLocks/>
          </p:cNvSpPr>
          <p:nvPr/>
        </p:nvSpPr>
        <p:spPr bwMode="auto">
          <a:xfrm>
            <a:off x="3679825" y="4568825"/>
            <a:ext cx="17462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61" y="85"/>
              </a:cxn>
              <a:cxn ang="0">
                <a:pos x="61" y="110"/>
              </a:cxn>
              <a:cxn ang="0">
                <a:pos x="49" y="85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5"/>
              </a:cxn>
              <a:cxn ang="0">
                <a:pos x="49" y="85"/>
              </a:cxn>
              <a:cxn ang="0">
                <a:pos x="49" y="85"/>
              </a:cxn>
              <a:cxn ang="0">
                <a:pos x="98" y="0"/>
              </a:cxn>
              <a:cxn ang="0">
                <a:pos x="110" y="0"/>
              </a:cxn>
              <a:cxn ang="0">
                <a:pos x="110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110" h="110">
                <a:moveTo>
                  <a:pt x="61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61" y="85"/>
                </a:lnTo>
                <a:lnTo>
                  <a:pt x="61" y="110"/>
                </a:lnTo>
                <a:lnTo>
                  <a:pt x="49" y="85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5"/>
                </a:lnTo>
                <a:lnTo>
                  <a:pt x="49" y="85"/>
                </a:lnTo>
                <a:lnTo>
                  <a:pt x="49" y="85"/>
                </a:lnTo>
                <a:lnTo>
                  <a:pt x="98" y="0"/>
                </a:lnTo>
                <a:lnTo>
                  <a:pt x="110" y="0"/>
                </a:lnTo>
                <a:lnTo>
                  <a:pt x="110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3" name="Freeform 35"/>
          <p:cNvSpPr>
            <a:spLocks/>
          </p:cNvSpPr>
          <p:nvPr/>
        </p:nvSpPr>
        <p:spPr bwMode="auto">
          <a:xfrm>
            <a:off x="3698875" y="4568825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4" name="Freeform 36"/>
          <p:cNvSpPr>
            <a:spLocks/>
          </p:cNvSpPr>
          <p:nvPr/>
        </p:nvSpPr>
        <p:spPr bwMode="auto">
          <a:xfrm>
            <a:off x="3698875" y="4568825"/>
            <a:ext cx="155575" cy="1349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8" y="0"/>
              </a:cxn>
              <a:cxn ang="0">
                <a:pos x="49" y="85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98" h="85">
                <a:moveTo>
                  <a:pt x="49" y="0"/>
                </a:moveTo>
                <a:lnTo>
                  <a:pt x="98" y="0"/>
                </a:lnTo>
                <a:lnTo>
                  <a:pt x="49" y="85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5" name="Rectangle 37"/>
          <p:cNvSpPr>
            <a:spLocks noChangeArrowheads="1"/>
          </p:cNvSpPr>
          <p:nvPr/>
        </p:nvSpPr>
        <p:spPr bwMode="auto">
          <a:xfrm>
            <a:off x="4222750" y="2709863"/>
            <a:ext cx="833438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6" name="Rectangle 38"/>
          <p:cNvSpPr>
            <a:spLocks noChangeArrowheads="1"/>
          </p:cNvSpPr>
          <p:nvPr/>
        </p:nvSpPr>
        <p:spPr bwMode="auto">
          <a:xfrm>
            <a:off x="5018088" y="2728913"/>
            <a:ext cx="38100" cy="1549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7" name="Rectangle 39"/>
          <p:cNvSpPr>
            <a:spLocks noChangeArrowheads="1"/>
          </p:cNvSpPr>
          <p:nvPr/>
        </p:nvSpPr>
        <p:spPr bwMode="auto">
          <a:xfrm>
            <a:off x="3757613" y="4240213"/>
            <a:ext cx="12795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8" name="Rectangle 40"/>
          <p:cNvSpPr>
            <a:spLocks noChangeArrowheads="1"/>
          </p:cNvSpPr>
          <p:nvPr/>
        </p:nvSpPr>
        <p:spPr bwMode="auto">
          <a:xfrm>
            <a:off x="3757613" y="4259263"/>
            <a:ext cx="38100" cy="3095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89" name="Freeform 41"/>
          <p:cNvSpPr>
            <a:spLocks/>
          </p:cNvSpPr>
          <p:nvPr/>
        </p:nvSpPr>
        <p:spPr bwMode="auto">
          <a:xfrm>
            <a:off x="3776663" y="2709863"/>
            <a:ext cx="485775" cy="3683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2" y="232"/>
              </a:cxn>
              <a:cxn ang="0">
                <a:pos x="306" y="25"/>
              </a:cxn>
              <a:cxn ang="0">
                <a:pos x="293" y="0"/>
              </a:cxn>
              <a:cxn ang="0">
                <a:pos x="0" y="208"/>
              </a:cxn>
            </a:cxnLst>
            <a:rect l="0" t="0" r="r" b="b"/>
            <a:pathLst>
              <a:path w="306" h="232">
                <a:moveTo>
                  <a:pt x="0" y="208"/>
                </a:moveTo>
                <a:lnTo>
                  <a:pt x="12" y="232"/>
                </a:lnTo>
                <a:lnTo>
                  <a:pt x="306" y="25"/>
                </a:lnTo>
                <a:lnTo>
                  <a:pt x="293" y="0"/>
                </a:lnTo>
                <a:lnTo>
                  <a:pt x="0" y="20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0" name="Freeform 42"/>
          <p:cNvSpPr>
            <a:spLocks/>
          </p:cNvSpPr>
          <p:nvPr/>
        </p:nvSpPr>
        <p:spPr bwMode="auto">
          <a:xfrm>
            <a:off x="3776663" y="2381250"/>
            <a:ext cx="485775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6" y="207"/>
              </a:cxn>
              <a:cxn ang="0">
                <a:pos x="12" y="0"/>
              </a:cxn>
              <a:cxn ang="0">
                <a:pos x="0" y="24"/>
              </a:cxn>
              <a:cxn ang="0">
                <a:pos x="293" y="232"/>
              </a:cxn>
            </a:cxnLst>
            <a:rect l="0" t="0" r="r" b="b"/>
            <a:pathLst>
              <a:path w="306" h="232">
                <a:moveTo>
                  <a:pt x="293" y="232"/>
                </a:moveTo>
                <a:lnTo>
                  <a:pt x="306" y="207"/>
                </a:lnTo>
                <a:lnTo>
                  <a:pt x="12" y="0"/>
                </a:lnTo>
                <a:lnTo>
                  <a:pt x="0" y="24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1" name="Freeform 43"/>
          <p:cNvSpPr>
            <a:spLocks/>
          </p:cNvSpPr>
          <p:nvPr/>
        </p:nvSpPr>
        <p:spPr bwMode="auto">
          <a:xfrm>
            <a:off x="3311525" y="2709863"/>
            <a:ext cx="484188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5" y="208"/>
              </a:cxn>
              <a:cxn ang="0">
                <a:pos x="12" y="0"/>
              </a:cxn>
              <a:cxn ang="0">
                <a:pos x="0" y="25"/>
              </a:cxn>
              <a:cxn ang="0">
                <a:pos x="293" y="232"/>
              </a:cxn>
            </a:cxnLst>
            <a:rect l="0" t="0" r="r" b="b"/>
            <a:pathLst>
              <a:path w="305" h="232">
                <a:moveTo>
                  <a:pt x="293" y="232"/>
                </a:moveTo>
                <a:lnTo>
                  <a:pt x="305" y="208"/>
                </a:lnTo>
                <a:lnTo>
                  <a:pt x="12" y="0"/>
                </a:lnTo>
                <a:lnTo>
                  <a:pt x="0" y="25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2" name="Freeform 44"/>
          <p:cNvSpPr>
            <a:spLocks/>
          </p:cNvSpPr>
          <p:nvPr/>
        </p:nvSpPr>
        <p:spPr bwMode="auto">
          <a:xfrm>
            <a:off x="3311525" y="2381250"/>
            <a:ext cx="484188" cy="368300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2" y="232"/>
              </a:cxn>
              <a:cxn ang="0">
                <a:pos x="305" y="24"/>
              </a:cxn>
              <a:cxn ang="0">
                <a:pos x="293" y="0"/>
              </a:cxn>
              <a:cxn ang="0">
                <a:pos x="0" y="207"/>
              </a:cxn>
            </a:cxnLst>
            <a:rect l="0" t="0" r="r" b="b"/>
            <a:pathLst>
              <a:path w="305" h="232">
                <a:moveTo>
                  <a:pt x="0" y="207"/>
                </a:moveTo>
                <a:lnTo>
                  <a:pt x="12" y="232"/>
                </a:lnTo>
                <a:lnTo>
                  <a:pt x="305" y="24"/>
                </a:lnTo>
                <a:lnTo>
                  <a:pt x="293" y="0"/>
                </a:lnTo>
                <a:lnTo>
                  <a:pt x="0" y="20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3" name="Rectangle 45"/>
          <p:cNvSpPr>
            <a:spLocks noChangeArrowheads="1"/>
          </p:cNvSpPr>
          <p:nvPr/>
        </p:nvSpPr>
        <p:spPr bwMode="auto">
          <a:xfrm>
            <a:off x="7694613" y="2865438"/>
            <a:ext cx="89217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4" name="Rectangle 46"/>
          <p:cNvSpPr>
            <a:spLocks noChangeArrowheads="1"/>
          </p:cNvSpPr>
          <p:nvPr/>
        </p:nvSpPr>
        <p:spPr bwMode="auto">
          <a:xfrm>
            <a:off x="8548688" y="288448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5" name="Rectangle 47"/>
          <p:cNvSpPr>
            <a:spLocks noChangeArrowheads="1"/>
          </p:cNvSpPr>
          <p:nvPr/>
        </p:nvSpPr>
        <p:spPr bwMode="auto">
          <a:xfrm>
            <a:off x="7675563" y="3290888"/>
            <a:ext cx="89217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6" name="Rectangle 48"/>
          <p:cNvSpPr>
            <a:spLocks noChangeArrowheads="1"/>
          </p:cNvSpPr>
          <p:nvPr/>
        </p:nvSpPr>
        <p:spPr bwMode="auto">
          <a:xfrm>
            <a:off x="7675563" y="286543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7" name="Freeform 49"/>
          <p:cNvSpPr>
            <a:spLocks/>
          </p:cNvSpPr>
          <p:nvPr/>
        </p:nvSpPr>
        <p:spPr bwMode="auto">
          <a:xfrm>
            <a:off x="7073900" y="1665288"/>
            <a:ext cx="39688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5" y="12"/>
              </a:cxn>
              <a:cxn ang="0">
                <a:pos x="12" y="12"/>
              </a:cxn>
              <a:cxn ang="0">
                <a:pos x="12" y="0"/>
              </a:cxn>
              <a:cxn ang="0">
                <a:pos x="0" y="12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12" y="24"/>
                </a:lnTo>
                <a:lnTo>
                  <a:pt x="25" y="12"/>
                </a:lnTo>
                <a:lnTo>
                  <a:pt x="12" y="12"/>
                </a:lnTo>
                <a:lnTo>
                  <a:pt x="12" y="0"/>
                </a:lnTo>
                <a:lnTo>
                  <a:pt x="0" y="12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8" name="Freeform 50"/>
          <p:cNvSpPr>
            <a:spLocks/>
          </p:cNvSpPr>
          <p:nvPr/>
        </p:nvSpPr>
        <p:spPr bwMode="auto">
          <a:xfrm>
            <a:off x="6977063" y="1703388"/>
            <a:ext cx="174625" cy="134937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85"/>
              </a:cxn>
              <a:cxn ang="0">
                <a:pos x="12" y="12"/>
              </a:cxn>
              <a:cxn ang="0">
                <a:pos x="0" y="0"/>
              </a:cxn>
              <a:cxn ang="0">
                <a:pos x="24" y="0"/>
              </a:cxn>
              <a:cxn ang="0">
                <a:pos x="24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73"/>
              </a:cxn>
              <a:cxn ang="0">
                <a:pos x="98" y="0"/>
              </a:cxn>
              <a:cxn ang="0">
                <a:pos x="110" y="0"/>
              </a:cxn>
              <a:cxn ang="0">
                <a:pos x="110" y="12"/>
              </a:cxn>
              <a:cxn ang="0">
                <a:pos x="73" y="12"/>
              </a:cxn>
              <a:cxn ang="0">
                <a:pos x="73" y="0"/>
              </a:cxn>
            </a:cxnLst>
            <a:rect l="0" t="0" r="r" b="b"/>
            <a:pathLst>
              <a:path w="110" h="85">
                <a:moveTo>
                  <a:pt x="73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73" y="73"/>
                </a:lnTo>
                <a:lnTo>
                  <a:pt x="61" y="85"/>
                </a:lnTo>
                <a:lnTo>
                  <a:pt x="61" y="85"/>
                </a:lnTo>
                <a:lnTo>
                  <a:pt x="12" y="12"/>
                </a:ln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lnTo>
                  <a:pt x="73" y="73"/>
                </a:lnTo>
                <a:lnTo>
                  <a:pt x="61" y="85"/>
                </a:lnTo>
                <a:lnTo>
                  <a:pt x="61" y="73"/>
                </a:lnTo>
                <a:lnTo>
                  <a:pt x="98" y="0"/>
                </a:lnTo>
                <a:lnTo>
                  <a:pt x="110" y="0"/>
                </a:lnTo>
                <a:lnTo>
                  <a:pt x="110" y="12"/>
                </a:lnTo>
                <a:lnTo>
                  <a:pt x="73" y="12"/>
                </a:lnTo>
                <a:lnTo>
                  <a:pt x="73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899" name="Freeform 51"/>
          <p:cNvSpPr>
            <a:spLocks/>
          </p:cNvSpPr>
          <p:nvPr/>
        </p:nvSpPr>
        <p:spPr bwMode="auto">
          <a:xfrm>
            <a:off x="7015163" y="1703388"/>
            <a:ext cx="77787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0" name="Freeform 52"/>
          <p:cNvSpPr>
            <a:spLocks/>
          </p:cNvSpPr>
          <p:nvPr/>
        </p:nvSpPr>
        <p:spPr bwMode="auto">
          <a:xfrm>
            <a:off x="7015163" y="1703388"/>
            <a:ext cx="136525" cy="11588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73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73">
                <a:moveTo>
                  <a:pt x="49" y="0"/>
                </a:moveTo>
                <a:lnTo>
                  <a:pt x="86" y="0"/>
                </a:lnTo>
                <a:lnTo>
                  <a:pt x="49" y="73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1" name="Rectangle 53"/>
          <p:cNvSpPr>
            <a:spLocks noChangeArrowheads="1"/>
          </p:cNvSpPr>
          <p:nvPr/>
        </p:nvSpPr>
        <p:spPr bwMode="auto">
          <a:xfrm>
            <a:off x="7073900" y="1335088"/>
            <a:ext cx="39688" cy="3492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2" name="Freeform 54"/>
          <p:cNvSpPr>
            <a:spLocks/>
          </p:cNvSpPr>
          <p:nvPr/>
        </p:nvSpPr>
        <p:spPr bwMode="auto">
          <a:xfrm>
            <a:off x="7092950" y="2147888"/>
            <a:ext cx="485775" cy="3683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3" y="232"/>
              </a:cxn>
              <a:cxn ang="0">
                <a:pos x="306" y="25"/>
              </a:cxn>
              <a:cxn ang="0">
                <a:pos x="294" y="0"/>
              </a:cxn>
              <a:cxn ang="0">
                <a:pos x="0" y="208"/>
              </a:cxn>
            </a:cxnLst>
            <a:rect l="0" t="0" r="r" b="b"/>
            <a:pathLst>
              <a:path w="306" h="232">
                <a:moveTo>
                  <a:pt x="0" y="208"/>
                </a:moveTo>
                <a:lnTo>
                  <a:pt x="13" y="232"/>
                </a:lnTo>
                <a:lnTo>
                  <a:pt x="306" y="25"/>
                </a:lnTo>
                <a:lnTo>
                  <a:pt x="294" y="0"/>
                </a:lnTo>
                <a:lnTo>
                  <a:pt x="0" y="20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3" name="Freeform 55"/>
          <p:cNvSpPr>
            <a:spLocks/>
          </p:cNvSpPr>
          <p:nvPr/>
        </p:nvSpPr>
        <p:spPr bwMode="auto">
          <a:xfrm>
            <a:off x="7092950" y="1819275"/>
            <a:ext cx="485775" cy="368300"/>
          </a:xfrm>
          <a:custGeom>
            <a:avLst/>
            <a:gdLst/>
            <a:ahLst/>
            <a:cxnLst>
              <a:cxn ang="0">
                <a:pos x="294" y="232"/>
              </a:cxn>
              <a:cxn ang="0">
                <a:pos x="306" y="207"/>
              </a:cxn>
              <a:cxn ang="0">
                <a:pos x="13" y="0"/>
              </a:cxn>
              <a:cxn ang="0">
                <a:pos x="0" y="25"/>
              </a:cxn>
              <a:cxn ang="0">
                <a:pos x="294" y="232"/>
              </a:cxn>
            </a:cxnLst>
            <a:rect l="0" t="0" r="r" b="b"/>
            <a:pathLst>
              <a:path w="306" h="232">
                <a:moveTo>
                  <a:pt x="294" y="232"/>
                </a:moveTo>
                <a:lnTo>
                  <a:pt x="306" y="207"/>
                </a:lnTo>
                <a:lnTo>
                  <a:pt x="13" y="0"/>
                </a:lnTo>
                <a:lnTo>
                  <a:pt x="0" y="25"/>
                </a:lnTo>
                <a:lnTo>
                  <a:pt x="294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4" name="Freeform 56"/>
          <p:cNvSpPr>
            <a:spLocks/>
          </p:cNvSpPr>
          <p:nvPr/>
        </p:nvSpPr>
        <p:spPr bwMode="auto">
          <a:xfrm>
            <a:off x="6627813" y="2147888"/>
            <a:ext cx="485775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6" y="208"/>
              </a:cxn>
              <a:cxn ang="0">
                <a:pos x="12" y="0"/>
              </a:cxn>
              <a:cxn ang="0">
                <a:pos x="0" y="25"/>
              </a:cxn>
              <a:cxn ang="0">
                <a:pos x="293" y="232"/>
              </a:cxn>
            </a:cxnLst>
            <a:rect l="0" t="0" r="r" b="b"/>
            <a:pathLst>
              <a:path w="306" h="232">
                <a:moveTo>
                  <a:pt x="293" y="232"/>
                </a:moveTo>
                <a:lnTo>
                  <a:pt x="306" y="208"/>
                </a:lnTo>
                <a:lnTo>
                  <a:pt x="12" y="0"/>
                </a:lnTo>
                <a:lnTo>
                  <a:pt x="0" y="25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5" name="Freeform 57"/>
          <p:cNvSpPr>
            <a:spLocks/>
          </p:cNvSpPr>
          <p:nvPr/>
        </p:nvSpPr>
        <p:spPr bwMode="auto">
          <a:xfrm>
            <a:off x="6627813" y="1819275"/>
            <a:ext cx="485775" cy="368300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2" y="232"/>
              </a:cxn>
              <a:cxn ang="0">
                <a:pos x="306" y="25"/>
              </a:cxn>
              <a:cxn ang="0">
                <a:pos x="293" y="0"/>
              </a:cxn>
              <a:cxn ang="0">
                <a:pos x="0" y="207"/>
              </a:cxn>
            </a:cxnLst>
            <a:rect l="0" t="0" r="r" b="b"/>
            <a:pathLst>
              <a:path w="306" h="232">
                <a:moveTo>
                  <a:pt x="0" y="207"/>
                </a:moveTo>
                <a:lnTo>
                  <a:pt x="12" y="232"/>
                </a:lnTo>
                <a:lnTo>
                  <a:pt x="306" y="25"/>
                </a:lnTo>
                <a:lnTo>
                  <a:pt x="293" y="0"/>
                </a:lnTo>
                <a:lnTo>
                  <a:pt x="0" y="20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6" name="Freeform 58"/>
          <p:cNvSpPr>
            <a:spLocks/>
          </p:cNvSpPr>
          <p:nvPr/>
        </p:nvSpPr>
        <p:spPr bwMode="auto">
          <a:xfrm>
            <a:off x="8121650" y="2690813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4" y="12"/>
              </a:cxn>
              <a:cxn ang="0">
                <a:pos x="12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12" y="24"/>
                </a:lnTo>
                <a:lnTo>
                  <a:pt x="24" y="12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7" name="Freeform 59"/>
          <p:cNvSpPr>
            <a:spLocks/>
          </p:cNvSpPr>
          <p:nvPr/>
        </p:nvSpPr>
        <p:spPr bwMode="auto">
          <a:xfrm>
            <a:off x="8043863" y="2709863"/>
            <a:ext cx="15557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98" y="0"/>
              </a:cxn>
              <a:cxn ang="0">
                <a:pos x="98" y="0"/>
              </a:cxn>
              <a:cxn ang="0">
                <a:pos x="98" y="0"/>
              </a:cxn>
              <a:cxn ang="0">
                <a:pos x="61" y="86"/>
              </a:cxn>
              <a:cxn ang="0">
                <a:pos x="61" y="110"/>
              </a:cxn>
              <a:cxn ang="0">
                <a:pos x="49" y="86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6"/>
              </a:cxn>
              <a:cxn ang="0">
                <a:pos x="49" y="86"/>
              </a:cxn>
              <a:cxn ang="0">
                <a:pos x="49" y="86"/>
              </a:cxn>
              <a:cxn ang="0">
                <a:pos x="86" y="0"/>
              </a:cxn>
              <a:cxn ang="0">
                <a:pos x="98" y="0"/>
              </a:cxn>
              <a:cxn ang="0">
                <a:pos x="98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98" h="110">
                <a:moveTo>
                  <a:pt x="61" y="0"/>
                </a:moveTo>
                <a:lnTo>
                  <a:pt x="98" y="0"/>
                </a:lnTo>
                <a:lnTo>
                  <a:pt x="98" y="0"/>
                </a:lnTo>
                <a:lnTo>
                  <a:pt x="98" y="0"/>
                </a:lnTo>
                <a:lnTo>
                  <a:pt x="61" y="86"/>
                </a:lnTo>
                <a:lnTo>
                  <a:pt x="61" y="110"/>
                </a:lnTo>
                <a:lnTo>
                  <a:pt x="49" y="86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6"/>
                </a:lnTo>
                <a:lnTo>
                  <a:pt x="49" y="86"/>
                </a:lnTo>
                <a:lnTo>
                  <a:pt x="49" y="86"/>
                </a:lnTo>
                <a:lnTo>
                  <a:pt x="86" y="0"/>
                </a:lnTo>
                <a:lnTo>
                  <a:pt x="98" y="0"/>
                </a:lnTo>
                <a:lnTo>
                  <a:pt x="98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8" name="Freeform 60"/>
          <p:cNvSpPr>
            <a:spLocks/>
          </p:cNvSpPr>
          <p:nvPr/>
        </p:nvSpPr>
        <p:spPr bwMode="auto">
          <a:xfrm>
            <a:off x="8062913" y="2709863"/>
            <a:ext cx="77787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09" name="Freeform 61"/>
          <p:cNvSpPr>
            <a:spLocks/>
          </p:cNvSpPr>
          <p:nvPr/>
        </p:nvSpPr>
        <p:spPr bwMode="auto">
          <a:xfrm>
            <a:off x="8062913" y="2709863"/>
            <a:ext cx="136525" cy="13652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86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86">
                <a:moveTo>
                  <a:pt x="49" y="0"/>
                </a:moveTo>
                <a:lnTo>
                  <a:pt x="86" y="0"/>
                </a:lnTo>
                <a:lnTo>
                  <a:pt x="49" y="86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0" name="Rectangle 62"/>
          <p:cNvSpPr>
            <a:spLocks noChangeArrowheads="1"/>
          </p:cNvSpPr>
          <p:nvPr/>
        </p:nvSpPr>
        <p:spPr bwMode="auto">
          <a:xfrm>
            <a:off x="7539038" y="2147888"/>
            <a:ext cx="620712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1" name="Rectangle 63"/>
          <p:cNvSpPr>
            <a:spLocks noChangeArrowheads="1"/>
          </p:cNvSpPr>
          <p:nvPr/>
        </p:nvSpPr>
        <p:spPr bwMode="auto">
          <a:xfrm>
            <a:off x="8121650" y="2168525"/>
            <a:ext cx="38100" cy="5413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2" name="Rectangle 64"/>
          <p:cNvSpPr>
            <a:spLocks noChangeArrowheads="1"/>
          </p:cNvSpPr>
          <p:nvPr/>
        </p:nvSpPr>
        <p:spPr bwMode="auto">
          <a:xfrm>
            <a:off x="5580063" y="2865438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3" name="Rectangle 65"/>
          <p:cNvSpPr>
            <a:spLocks noChangeArrowheads="1"/>
          </p:cNvSpPr>
          <p:nvPr/>
        </p:nvSpPr>
        <p:spPr bwMode="auto">
          <a:xfrm>
            <a:off x="6415088" y="288448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4" name="Rectangle 66"/>
          <p:cNvSpPr>
            <a:spLocks noChangeArrowheads="1"/>
          </p:cNvSpPr>
          <p:nvPr/>
        </p:nvSpPr>
        <p:spPr bwMode="auto">
          <a:xfrm>
            <a:off x="5561013" y="3290888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5" name="Rectangle 67"/>
          <p:cNvSpPr>
            <a:spLocks noChangeArrowheads="1"/>
          </p:cNvSpPr>
          <p:nvPr/>
        </p:nvSpPr>
        <p:spPr bwMode="auto">
          <a:xfrm>
            <a:off x="5561013" y="2865438"/>
            <a:ext cx="39687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6" name="Freeform 68"/>
          <p:cNvSpPr>
            <a:spLocks/>
          </p:cNvSpPr>
          <p:nvPr/>
        </p:nvSpPr>
        <p:spPr bwMode="auto">
          <a:xfrm>
            <a:off x="6026150" y="2690813"/>
            <a:ext cx="39688" cy="38100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3" y="0"/>
              </a:cxn>
              <a:cxn ang="0">
                <a:pos x="13" y="0"/>
              </a:cxn>
              <a:cxn ang="0">
                <a:pos x="0" y="12"/>
              </a:cxn>
              <a:cxn ang="0">
                <a:pos x="13" y="12"/>
              </a:cxn>
              <a:cxn ang="0">
                <a:pos x="13" y="24"/>
              </a:cxn>
            </a:cxnLst>
            <a:rect l="0" t="0" r="r" b="b"/>
            <a:pathLst>
              <a:path w="25" h="24">
                <a:moveTo>
                  <a:pt x="13" y="24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3" y="0"/>
                </a:lnTo>
                <a:lnTo>
                  <a:pt x="13" y="0"/>
                </a:lnTo>
                <a:lnTo>
                  <a:pt x="0" y="12"/>
                </a:lnTo>
                <a:lnTo>
                  <a:pt x="13" y="12"/>
                </a:lnTo>
                <a:lnTo>
                  <a:pt x="13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7" name="Freeform 69"/>
          <p:cNvSpPr>
            <a:spLocks/>
          </p:cNvSpPr>
          <p:nvPr/>
        </p:nvSpPr>
        <p:spPr bwMode="auto">
          <a:xfrm>
            <a:off x="5969000" y="2709863"/>
            <a:ext cx="174625" cy="15557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7" y="0"/>
              </a:cxn>
              <a:cxn ang="0">
                <a:pos x="110" y="0"/>
              </a:cxn>
              <a:cxn ang="0">
                <a:pos x="97" y="12"/>
              </a:cxn>
              <a:cxn ang="0">
                <a:pos x="49" y="86"/>
              </a:cxn>
              <a:cxn ang="0">
                <a:pos x="49" y="98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9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9" y="12"/>
              </a:cxn>
              <a:cxn ang="0">
                <a:pos x="49" y="0"/>
              </a:cxn>
            </a:cxnLst>
            <a:rect l="0" t="0" r="r" b="b"/>
            <a:pathLst>
              <a:path w="110" h="98">
                <a:moveTo>
                  <a:pt x="49" y="0"/>
                </a:moveTo>
                <a:lnTo>
                  <a:pt x="97" y="0"/>
                </a:lnTo>
                <a:lnTo>
                  <a:pt x="110" y="0"/>
                </a:lnTo>
                <a:lnTo>
                  <a:pt x="97" y="12"/>
                </a:lnTo>
                <a:lnTo>
                  <a:pt x="49" y="86"/>
                </a:lnTo>
                <a:lnTo>
                  <a:pt x="49" y="98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9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9" y="12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8" name="Freeform 70"/>
          <p:cNvSpPr>
            <a:spLocks/>
          </p:cNvSpPr>
          <p:nvPr/>
        </p:nvSpPr>
        <p:spPr bwMode="auto">
          <a:xfrm>
            <a:off x="5988050" y="2709863"/>
            <a:ext cx="5873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0"/>
              </a:cxn>
              <a:cxn ang="0">
                <a:pos x="37" y="12"/>
              </a:cxn>
              <a:cxn ang="0">
                <a:pos x="37" y="12"/>
              </a:cxn>
              <a:cxn ang="0">
                <a:pos x="37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7" h="12">
                <a:moveTo>
                  <a:pt x="0" y="0"/>
                </a:moveTo>
                <a:lnTo>
                  <a:pt x="37" y="0"/>
                </a:lnTo>
                <a:lnTo>
                  <a:pt x="37" y="12"/>
                </a:lnTo>
                <a:lnTo>
                  <a:pt x="37" y="12"/>
                </a:lnTo>
                <a:lnTo>
                  <a:pt x="37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19" name="Freeform 71"/>
          <p:cNvSpPr>
            <a:spLocks/>
          </p:cNvSpPr>
          <p:nvPr/>
        </p:nvSpPr>
        <p:spPr bwMode="auto">
          <a:xfrm>
            <a:off x="5988050" y="2709863"/>
            <a:ext cx="134938" cy="115887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85" y="0"/>
              </a:cxn>
              <a:cxn ang="0">
                <a:pos x="37" y="73"/>
              </a:cxn>
              <a:cxn ang="0">
                <a:pos x="0" y="0"/>
              </a:cxn>
              <a:cxn ang="0">
                <a:pos x="37" y="0"/>
              </a:cxn>
            </a:cxnLst>
            <a:rect l="0" t="0" r="r" b="b"/>
            <a:pathLst>
              <a:path w="85" h="73">
                <a:moveTo>
                  <a:pt x="37" y="0"/>
                </a:moveTo>
                <a:lnTo>
                  <a:pt x="85" y="0"/>
                </a:lnTo>
                <a:lnTo>
                  <a:pt x="37" y="73"/>
                </a:lnTo>
                <a:lnTo>
                  <a:pt x="0" y="0"/>
                </a:lnTo>
                <a:lnTo>
                  <a:pt x="3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0" name="Rectangle 72"/>
          <p:cNvSpPr>
            <a:spLocks noChangeArrowheads="1"/>
          </p:cNvSpPr>
          <p:nvPr/>
        </p:nvSpPr>
        <p:spPr bwMode="auto">
          <a:xfrm>
            <a:off x="6026150" y="2147888"/>
            <a:ext cx="620713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1" name="Rectangle 73"/>
          <p:cNvSpPr>
            <a:spLocks noChangeArrowheads="1"/>
          </p:cNvSpPr>
          <p:nvPr/>
        </p:nvSpPr>
        <p:spPr bwMode="auto">
          <a:xfrm>
            <a:off x="6026150" y="2168525"/>
            <a:ext cx="39688" cy="5413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2" name="Rectangle 74"/>
          <p:cNvSpPr>
            <a:spLocks noChangeArrowheads="1"/>
          </p:cNvSpPr>
          <p:nvPr/>
        </p:nvSpPr>
        <p:spPr bwMode="auto">
          <a:xfrm>
            <a:off x="6007100" y="3981450"/>
            <a:ext cx="1163638" cy="460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3" name="Rectangle 75"/>
          <p:cNvSpPr>
            <a:spLocks noChangeArrowheads="1"/>
          </p:cNvSpPr>
          <p:nvPr/>
        </p:nvSpPr>
        <p:spPr bwMode="auto">
          <a:xfrm>
            <a:off x="6007100" y="3309938"/>
            <a:ext cx="39688" cy="6969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4" name="Rectangle 76"/>
          <p:cNvSpPr>
            <a:spLocks noChangeArrowheads="1"/>
          </p:cNvSpPr>
          <p:nvPr/>
        </p:nvSpPr>
        <p:spPr bwMode="auto">
          <a:xfrm>
            <a:off x="7035800" y="3987800"/>
            <a:ext cx="1104900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5" name="Rectangle 77"/>
          <p:cNvSpPr>
            <a:spLocks noChangeArrowheads="1"/>
          </p:cNvSpPr>
          <p:nvPr/>
        </p:nvSpPr>
        <p:spPr bwMode="auto">
          <a:xfrm>
            <a:off x="8102600" y="3328988"/>
            <a:ext cx="38100" cy="6778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6" name="Freeform 78"/>
          <p:cNvSpPr>
            <a:spLocks/>
          </p:cNvSpPr>
          <p:nvPr/>
        </p:nvSpPr>
        <p:spPr bwMode="auto">
          <a:xfrm>
            <a:off x="7073900" y="4491038"/>
            <a:ext cx="39688" cy="39687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3"/>
              </a:cxn>
              <a:cxn ang="0">
                <a:pos x="12" y="13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3"/>
                </a:lnTo>
                <a:lnTo>
                  <a:pt x="25" y="13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3"/>
                </a:lnTo>
                <a:lnTo>
                  <a:pt x="12" y="13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7" name="Freeform 79"/>
          <p:cNvSpPr>
            <a:spLocks/>
          </p:cNvSpPr>
          <p:nvPr/>
        </p:nvSpPr>
        <p:spPr bwMode="auto">
          <a:xfrm>
            <a:off x="7015163" y="4511675"/>
            <a:ext cx="174625" cy="15398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8" y="0"/>
              </a:cxn>
              <a:cxn ang="0">
                <a:pos x="110" y="0"/>
              </a:cxn>
              <a:cxn ang="0">
                <a:pos x="98" y="12"/>
              </a:cxn>
              <a:cxn ang="0">
                <a:pos x="49" y="85"/>
              </a:cxn>
              <a:cxn ang="0">
                <a:pos x="49" y="97"/>
              </a:cxn>
              <a:cxn ang="0">
                <a:pos x="37" y="73"/>
              </a:cxn>
              <a:cxn ang="0">
                <a:pos x="0" y="0"/>
              </a:cxn>
              <a:cxn ang="0">
                <a:pos x="0" y="0"/>
              </a:cxn>
              <a:cxn ang="0">
                <a:pos x="13" y="0"/>
              </a:cxn>
              <a:cxn ang="0">
                <a:pos x="13" y="0"/>
              </a:cxn>
              <a:cxn ang="0">
                <a:pos x="49" y="73"/>
              </a:cxn>
              <a:cxn ang="0">
                <a:pos x="37" y="73"/>
              </a:cxn>
              <a:cxn ang="0">
                <a:pos x="37" y="73"/>
              </a:cxn>
              <a:cxn ang="0">
                <a:pos x="86" y="0"/>
              </a:cxn>
              <a:cxn ang="0">
                <a:pos x="98" y="12"/>
              </a:cxn>
              <a:cxn ang="0">
                <a:pos x="98" y="12"/>
              </a:cxn>
              <a:cxn ang="0">
                <a:pos x="49" y="12"/>
              </a:cxn>
              <a:cxn ang="0">
                <a:pos x="49" y="0"/>
              </a:cxn>
            </a:cxnLst>
            <a:rect l="0" t="0" r="r" b="b"/>
            <a:pathLst>
              <a:path w="110" h="97">
                <a:moveTo>
                  <a:pt x="49" y="0"/>
                </a:moveTo>
                <a:lnTo>
                  <a:pt x="98" y="0"/>
                </a:lnTo>
                <a:lnTo>
                  <a:pt x="110" y="0"/>
                </a:lnTo>
                <a:lnTo>
                  <a:pt x="98" y="12"/>
                </a:lnTo>
                <a:lnTo>
                  <a:pt x="49" y="85"/>
                </a:lnTo>
                <a:lnTo>
                  <a:pt x="49" y="97"/>
                </a:lnTo>
                <a:lnTo>
                  <a:pt x="37" y="73"/>
                </a:lnTo>
                <a:lnTo>
                  <a:pt x="0" y="0"/>
                </a:lnTo>
                <a:lnTo>
                  <a:pt x="0" y="0"/>
                </a:lnTo>
                <a:lnTo>
                  <a:pt x="13" y="0"/>
                </a:lnTo>
                <a:lnTo>
                  <a:pt x="13" y="0"/>
                </a:lnTo>
                <a:lnTo>
                  <a:pt x="49" y="73"/>
                </a:lnTo>
                <a:lnTo>
                  <a:pt x="37" y="73"/>
                </a:lnTo>
                <a:lnTo>
                  <a:pt x="37" y="73"/>
                </a:lnTo>
                <a:lnTo>
                  <a:pt x="86" y="0"/>
                </a:lnTo>
                <a:lnTo>
                  <a:pt x="98" y="12"/>
                </a:lnTo>
                <a:lnTo>
                  <a:pt x="98" y="12"/>
                </a:lnTo>
                <a:lnTo>
                  <a:pt x="49" y="12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8" name="Freeform 80"/>
          <p:cNvSpPr>
            <a:spLocks/>
          </p:cNvSpPr>
          <p:nvPr/>
        </p:nvSpPr>
        <p:spPr bwMode="auto">
          <a:xfrm>
            <a:off x="7035800" y="451167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29" name="Freeform 81"/>
          <p:cNvSpPr>
            <a:spLocks/>
          </p:cNvSpPr>
          <p:nvPr/>
        </p:nvSpPr>
        <p:spPr bwMode="auto">
          <a:xfrm>
            <a:off x="7035800" y="4511675"/>
            <a:ext cx="134938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0" name="Rectangle 82"/>
          <p:cNvSpPr>
            <a:spLocks noChangeArrowheads="1"/>
          </p:cNvSpPr>
          <p:nvPr/>
        </p:nvSpPr>
        <p:spPr bwMode="auto">
          <a:xfrm>
            <a:off x="7073900" y="4006850"/>
            <a:ext cx="39688" cy="5048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1" name="Freeform 83"/>
          <p:cNvSpPr>
            <a:spLocks/>
          </p:cNvSpPr>
          <p:nvPr/>
        </p:nvSpPr>
        <p:spPr bwMode="auto">
          <a:xfrm>
            <a:off x="1119188" y="1741488"/>
            <a:ext cx="39687" cy="39687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3"/>
              </a:cxn>
              <a:cxn ang="0">
                <a:pos x="12" y="13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3"/>
                </a:lnTo>
                <a:lnTo>
                  <a:pt x="25" y="13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3"/>
                </a:lnTo>
                <a:lnTo>
                  <a:pt x="12" y="13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2" name="Freeform 84"/>
          <p:cNvSpPr>
            <a:spLocks/>
          </p:cNvSpPr>
          <p:nvPr/>
        </p:nvSpPr>
        <p:spPr bwMode="auto">
          <a:xfrm>
            <a:off x="1062038" y="1762125"/>
            <a:ext cx="173037" cy="1539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7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7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7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3" name="Freeform 85"/>
          <p:cNvSpPr>
            <a:spLocks/>
          </p:cNvSpPr>
          <p:nvPr/>
        </p:nvSpPr>
        <p:spPr bwMode="auto">
          <a:xfrm>
            <a:off x="1081088" y="176212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4" name="Freeform 86"/>
          <p:cNvSpPr>
            <a:spLocks/>
          </p:cNvSpPr>
          <p:nvPr/>
        </p:nvSpPr>
        <p:spPr bwMode="auto">
          <a:xfrm>
            <a:off x="1081088" y="1762125"/>
            <a:ext cx="134937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5" name="Rectangle 87"/>
          <p:cNvSpPr>
            <a:spLocks noChangeArrowheads="1"/>
          </p:cNvSpPr>
          <p:nvPr/>
        </p:nvSpPr>
        <p:spPr bwMode="auto">
          <a:xfrm>
            <a:off x="1119188" y="1471613"/>
            <a:ext cx="39687" cy="2905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6" name="Rectangle 88"/>
          <p:cNvSpPr>
            <a:spLocks noChangeArrowheads="1"/>
          </p:cNvSpPr>
          <p:nvPr/>
        </p:nvSpPr>
        <p:spPr bwMode="auto">
          <a:xfrm>
            <a:off x="712788" y="1878013"/>
            <a:ext cx="871537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7" name="Rectangle 89"/>
          <p:cNvSpPr>
            <a:spLocks noChangeArrowheads="1"/>
          </p:cNvSpPr>
          <p:nvPr/>
        </p:nvSpPr>
        <p:spPr bwMode="auto">
          <a:xfrm>
            <a:off x="1546225" y="1897063"/>
            <a:ext cx="38100" cy="5222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8" name="Rectangle 90"/>
          <p:cNvSpPr>
            <a:spLocks noChangeArrowheads="1"/>
          </p:cNvSpPr>
          <p:nvPr/>
        </p:nvSpPr>
        <p:spPr bwMode="auto">
          <a:xfrm>
            <a:off x="692150" y="2381250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39" name="Rectangle 91"/>
          <p:cNvSpPr>
            <a:spLocks noChangeArrowheads="1"/>
          </p:cNvSpPr>
          <p:nvPr/>
        </p:nvSpPr>
        <p:spPr bwMode="auto">
          <a:xfrm>
            <a:off x="692150" y="1878013"/>
            <a:ext cx="39688" cy="5222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0" name="Rectangle 92"/>
          <p:cNvSpPr>
            <a:spLocks noChangeArrowheads="1"/>
          </p:cNvSpPr>
          <p:nvPr/>
        </p:nvSpPr>
        <p:spPr bwMode="auto">
          <a:xfrm>
            <a:off x="712788" y="2806700"/>
            <a:ext cx="871537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1" name="Rectangle 93"/>
          <p:cNvSpPr>
            <a:spLocks noChangeArrowheads="1"/>
          </p:cNvSpPr>
          <p:nvPr/>
        </p:nvSpPr>
        <p:spPr bwMode="auto">
          <a:xfrm>
            <a:off x="1546225" y="2825750"/>
            <a:ext cx="38100" cy="5238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2" name="Rectangle 94"/>
          <p:cNvSpPr>
            <a:spLocks noChangeArrowheads="1"/>
          </p:cNvSpPr>
          <p:nvPr/>
        </p:nvSpPr>
        <p:spPr bwMode="auto">
          <a:xfrm>
            <a:off x="692150" y="3309938"/>
            <a:ext cx="873125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3" name="Rectangle 95"/>
          <p:cNvSpPr>
            <a:spLocks noChangeArrowheads="1"/>
          </p:cNvSpPr>
          <p:nvPr/>
        </p:nvSpPr>
        <p:spPr bwMode="auto">
          <a:xfrm>
            <a:off x="692150" y="2806700"/>
            <a:ext cx="39688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4" name="Rectangle 96"/>
          <p:cNvSpPr>
            <a:spLocks noChangeArrowheads="1"/>
          </p:cNvSpPr>
          <p:nvPr/>
        </p:nvSpPr>
        <p:spPr bwMode="auto">
          <a:xfrm>
            <a:off x="712788" y="3736975"/>
            <a:ext cx="871537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5" name="Rectangle 97"/>
          <p:cNvSpPr>
            <a:spLocks noChangeArrowheads="1"/>
          </p:cNvSpPr>
          <p:nvPr/>
        </p:nvSpPr>
        <p:spPr bwMode="auto">
          <a:xfrm>
            <a:off x="1546225" y="3756025"/>
            <a:ext cx="38100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6" name="Rectangle 98"/>
          <p:cNvSpPr>
            <a:spLocks noChangeArrowheads="1"/>
          </p:cNvSpPr>
          <p:nvPr/>
        </p:nvSpPr>
        <p:spPr bwMode="auto">
          <a:xfrm>
            <a:off x="692150" y="4240213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7" name="Rectangle 99"/>
          <p:cNvSpPr>
            <a:spLocks noChangeArrowheads="1"/>
          </p:cNvSpPr>
          <p:nvPr/>
        </p:nvSpPr>
        <p:spPr bwMode="auto">
          <a:xfrm>
            <a:off x="692150" y="3736975"/>
            <a:ext cx="39688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8" name="Freeform 100"/>
          <p:cNvSpPr>
            <a:spLocks/>
          </p:cNvSpPr>
          <p:nvPr/>
        </p:nvSpPr>
        <p:spPr bwMode="auto">
          <a:xfrm>
            <a:off x="1119188" y="2671763"/>
            <a:ext cx="39687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2"/>
              </a:cxn>
              <a:cxn ang="0">
                <a:pos x="12" y="12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12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49" name="Freeform 101"/>
          <p:cNvSpPr>
            <a:spLocks/>
          </p:cNvSpPr>
          <p:nvPr/>
        </p:nvSpPr>
        <p:spPr bwMode="auto">
          <a:xfrm>
            <a:off x="1062038" y="2690813"/>
            <a:ext cx="173037" cy="1555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8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8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8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0" name="Freeform 102"/>
          <p:cNvSpPr>
            <a:spLocks/>
          </p:cNvSpPr>
          <p:nvPr/>
        </p:nvSpPr>
        <p:spPr bwMode="auto">
          <a:xfrm>
            <a:off x="1081088" y="2690813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1" name="Freeform 103"/>
          <p:cNvSpPr>
            <a:spLocks/>
          </p:cNvSpPr>
          <p:nvPr/>
        </p:nvSpPr>
        <p:spPr bwMode="auto">
          <a:xfrm>
            <a:off x="1081088" y="2690813"/>
            <a:ext cx="134937" cy="115887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2" name="Rectangle 104"/>
          <p:cNvSpPr>
            <a:spLocks noChangeArrowheads="1"/>
          </p:cNvSpPr>
          <p:nvPr/>
        </p:nvSpPr>
        <p:spPr bwMode="auto">
          <a:xfrm>
            <a:off x="1119188" y="2400300"/>
            <a:ext cx="39687" cy="2905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3" name="Freeform 105"/>
          <p:cNvSpPr>
            <a:spLocks/>
          </p:cNvSpPr>
          <p:nvPr/>
        </p:nvSpPr>
        <p:spPr bwMode="auto">
          <a:xfrm>
            <a:off x="1119188" y="3600450"/>
            <a:ext cx="39687" cy="39688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2"/>
              </a:cxn>
              <a:cxn ang="0">
                <a:pos x="12" y="12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12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4" name="Freeform 106"/>
          <p:cNvSpPr>
            <a:spLocks/>
          </p:cNvSpPr>
          <p:nvPr/>
        </p:nvSpPr>
        <p:spPr bwMode="auto">
          <a:xfrm>
            <a:off x="1062038" y="3619500"/>
            <a:ext cx="173037" cy="1555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3"/>
              </a:cxn>
              <a:cxn ang="0">
                <a:pos x="48" y="86"/>
              </a:cxn>
              <a:cxn ang="0">
                <a:pos x="48" y="98"/>
              </a:cxn>
              <a:cxn ang="0">
                <a:pos x="36" y="74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4"/>
              </a:cxn>
              <a:cxn ang="0">
                <a:pos x="36" y="74"/>
              </a:cxn>
              <a:cxn ang="0">
                <a:pos x="36" y="74"/>
              </a:cxn>
              <a:cxn ang="0">
                <a:pos x="85" y="0"/>
              </a:cxn>
              <a:cxn ang="0">
                <a:pos x="97" y="13"/>
              </a:cxn>
              <a:cxn ang="0">
                <a:pos x="97" y="13"/>
              </a:cxn>
              <a:cxn ang="0">
                <a:pos x="48" y="13"/>
              </a:cxn>
              <a:cxn ang="0">
                <a:pos x="48" y="0"/>
              </a:cxn>
            </a:cxnLst>
            <a:rect l="0" t="0" r="r" b="b"/>
            <a:pathLst>
              <a:path w="109" h="98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3"/>
                </a:lnTo>
                <a:lnTo>
                  <a:pt x="48" y="86"/>
                </a:lnTo>
                <a:lnTo>
                  <a:pt x="48" y="98"/>
                </a:lnTo>
                <a:lnTo>
                  <a:pt x="36" y="74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4"/>
                </a:lnTo>
                <a:lnTo>
                  <a:pt x="36" y="74"/>
                </a:lnTo>
                <a:lnTo>
                  <a:pt x="36" y="74"/>
                </a:lnTo>
                <a:lnTo>
                  <a:pt x="85" y="0"/>
                </a:lnTo>
                <a:lnTo>
                  <a:pt x="97" y="13"/>
                </a:lnTo>
                <a:lnTo>
                  <a:pt x="97" y="13"/>
                </a:lnTo>
                <a:lnTo>
                  <a:pt x="48" y="13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5" name="Freeform 107"/>
          <p:cNvSpPr>
            <a:spLocks/>
          </p:cNvSpPr>
          <p:nvPr/>
        </p:nvSpPr>
        <p:spPr bwMode="auto">
          <a:xfrm>
            <a:off x="1081088" y="3619500"/>
            <a:ext cx="57150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3"/>
              </a:cxn>
              <a:cxn ang="0">
                <a:pos x="36" y="13"/>
              </a:cxn>
              <a:cxn ang="0">
                <a:pos x="36" y="13"/>
              </a:cxn>
              <a:cxn ang="0">
                <a:pos x="0" y="13"/>
              </a:cxn>
              <a:cxn ang="0">
                <a:pos x="0" y="0"/>
              </a:cxn>
            </a:cxnLst>
            <a:rect l="0" t="0" r="r" b="b"/>
            <a:pathLst>
              <a:path w="36" h="13">
                <a:moveTo>
                  <a:pt x="0" y="0"/>
                </a:moveTo>
                <a:lnTo>
                  <a:pt x="36" y="0"/>
                </a:lnTo>
                <a:lnTo>
                  <a:pt x="36" y="13"/>
                </a:lnTo>
                <a:lnTo>
                  <a:pt x="36" y="13"/>
                </a:lnTo>
                <a:lnTo>
                  <a:pt x="36" y="13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6" name="Freeform 108"/>
          <p:cNvSpPr>
            <a:spLocks/>
          </p:cNvSpPr>
          <p:nvPr/>
        </p:nvSpPr>
        <p:spPr bwMode="auto">
          <a:xfrm>
            <a:off x="1081088" y="3619500"/>
            <a:ext cx="134937" cy="1174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4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4">
                <a:moveTo>
                  <a:pt x="36" y="0"/>
                </a:moveTo>
                <a:lnTo>
                  <a:pt x="85" y="0"/>
                </a:lnTo>
                <a:lnTo>
                  <a:pt x="36" y="74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7" name="Rectangle 109"/>
          <p:cNvSpPr>
            <a:spLocks noChangeArrowheads="1"/>
          </p:cNvSpPr>
          <p:nvPr/>
        </p:nvSpPr>
        <p:spPr bwMode="auto">
          <a:xfrm>
            <a:off x="1119188" y="3328988"/>
            <a:ext cx="39687" cy="2905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8" name="Freeform 110"/>
          <p:cNvSpPr>
            <a:spLocks/>
          </p:cNvSpPr>
          <p:nvPr/>
        </p:nvSpPr>
        <p:spPr bwMode="auto">
          <a:xfrm>
            <a:off x="1119188" y="4511675"/>
            <a:ext cx="39687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5" y="24"/>
              </a:cxn>
              <a:cxn ang="0">
                <a:pos x="25" y="12"/>
              </a:cxn>
              <a:cxn ang="0">
                <a:pos x="25" y="12"/>
              </a:cxn>
              <a:cxn ang="0">
                <a:pos x="12" y="0"/>
              </a:cxn>
              <a:cxn ang="0">
                <a:pos x="12" y="12"/>
              </a:cxn>
              <a:cxn ang="0">
                <a:pos x="0" y="12"/>
              </a:cxn>
              <a:cxn ang="0">
                <a:pos x="12" y="24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25" y="24"/>
                </a:lnTo>
                <a:lnTo>
                  <a:pt x="25" y="12"/>
                </a:lnTo>
                <a:lnTo>
                  <a:pt x="25" y="12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lnTo>
                  <a:pt x="12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59" name="Freeform 111"/>
          <p:cNvSpPr>
            <a:spLocks/>
          </p:cNvSpPr>
          <p:nvPr/>
        </p:nvSpPr>
        <p:spPr bwMode="auto">
          <a:xfrm>
            <a:off x="1062038" y="4549775"/>
            <a:ext cx="173037" cy="1539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7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7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7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60" name="Freeform 112"/>
          <p:cNvSpPr>
            <a:spLocks/>
          </p:cNvSpPr>
          <p:nvPr/>
        </p:nvSpPr>
        <p:spPr bwMode="auto">
          <a:xfrm>
            <a:off x="1081088" y="454977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61" name="Freeform 113"/>
          <p:cNvSpPr>
            <a:spLocks/>
          </p:cNvSpPr>
          <p:nvPr/>
        </p:nvSpPr>
        <p:spPr bwMode="auto">
          <a:xfrm>
            <a:off x="1081088" y="4549775"/>
            <a:ext cx="134937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62" name="Rectangle 114"/>
          <p:cNvSpPr>
            <a:spLocks noChangeArrowheads="1"/>
          </p:cNvSpPr>
          <p:nvPr/>
        </p:nvSpPr>
        <p:spPr bwMode="auto">
          <a:xfrm>
            <a:off x="1119188" y="4259263"/>
            <a:ext cx="39687" cy="271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63" name="Rectangle 115"/>
          <p:cNvSpPr>
            <a:spLocks noChangeArrowheads="1"/>
          </p:cNvSpPr>
          <p:nvPr/>
        </p:nvSpPr>
        <p:spPr bwMode="auto">
          <a:xfrm>
            <a:off x="557213" y="4840288"/>
            <a:ext cx="124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dirty="0" smtClean="0">
                <a:solidFill>
                  <a:srgbClr val="000000"/>
                </a:solidFill>
                <a:latin typeface="Times" charset="0"/>
              </a:rPr>
              <a:t>(Verbund)</a:t>
            </a:r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64" name="Rectangle 116"/>
          <p:cNvSpPr>
            <a:spLocks noChangeArrowheads="1"/>
          </p:cNvSpPr>
          <p:nvPr/>
        </p:nvSpPr>
        <p:spPr bwMode="auto">
          <a:xfrm>
            <a:off x="3324050" y="4840288"/>
            <a:ext cx="121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dirty="0" smtClean="0">
                <a:solidFill>
                  <a:srgbClr val="000000"/>
                </a:solidFill>
                <a:latin typeface="Times" charset="0"/>
              </a:rPr>
              <a:t>(Schleife)</a:t>
            </a:r>
            <a:endParaRPr lang="de-CH" dirty="0">
              <a:latin typeface="Custom_Constantia" panose="02030602050306030303" pitchFamily="18" charset="0"/>
            </a:endParaRPr>
          </a:p>
        </p:txBody>
      </p:sp>
      <p:sp>
        <p:nvSpPr>
          <p:cNvPr id="462965" name="Rectangle 117"/>
          <p:cNvSpPr>
            <a:spLocks noChangeArrowheads="1"/>
          </p:cNvSpPr>
          <p:nvPr/>
        </p:nvSpPr>
        <p:spPr bwMode="auto">
          <a:xfrm>
            <a:off x="6396038" y="4840288"/>
            <a:ext cx="1731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dirty="0" smtClean="0">
                <a:solidFill>
                  <a:srgbClr val="000000"/>
                </a:solidFill>
                <a:latin typeface="Times" charset="0"/>
              </a:rPr>
              <a:t>(Konditional)</a:t>
            </a:r>
            <a:endParaRPr lang="de-CH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537" y="5044435"/>
            <a:ext cx="8398694" cy="5656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“Kontrollstrukturen des </a:t>
            </a:r>
            <a:r>
              <a:rPr lang="de-CH" b="1" i="1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strukturierten Programmierens</a:t>
            </a:r>
            <a:r>
              <a:rPr lang="de-CH" sz="800" b="1" i="1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993300"/>
                </a:solidFill>
                <a:latin typeface="Custom_Constantia" panose="02030602050306030303" pitchFamily="18" charset="0"/>
              </a:rPr>
              <a:t>”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Kontrollstrukturen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Definition: Ein Programmkonstrukt, welches den Ablauf von Programmschritten beschreibt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Drei fundamentale Kontrollstrukturen: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Sequenz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Schleife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Konditional</a:t>
            </a:r>
          </a:p>
          <a:p>
            <a:pPr lvl="1" eaLnBrk="1" hangingPunct="1"/>
            <a:endParaRPr lang="de-CH" dirty="0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Diese sind die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50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Quiz: Finde die Invariante!</a:t>
            </a:r>
            <a:endParaRPr lang="de-CH"/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3333FF"/>
                </a:solidFill>
              </a:rPr>
              <a:t>xxx</a:t>
            </a:r>
            <a:r>
              <a:rPr lang="de-CH" sz="1500" dirty="0" smtClean="0">
                <a:solidFill>
                  <a:srgbClr val="3333FF"/>
                </a:solidFill>
              </a:rPr>
              <a:t> (</a:t>
            </a:r>
            <a:r>
              <a:rPr lang="de-CH" sz="1500" i="1" dirty="0" smtClean="0">
                <a:solidFill>
                  <a:srgbClr val="3333FF"/>
                </a:solidFill>
              </a:rPr>
              <a:t>a</a:t>
            </a:r>
            <a:r>
              <a:rPr lang="de-CH" sz="1500" dirty="0" smtClean="0">
                <a:solidFill>
                  <a:srgbClr val="3333FF"/>
                </a:solidFill>
              </a:rPr>
              <a:t>, </a:t>
            </a:r>
            <a:r>
              <a:rPr lang="de-CH" sz="1500" i="1" dirty="0" smtClean="0">
                <a:solidFill>
                  <a:srgbClr val="3333FF"/>
                </a:solidFill>
              </a:rPr>
              <a:t>b</a:t>
            </a:r>
            <a:r>
              <a:rPr lang="de-CH" sz="1500" dirty="0" smtClean="0">
                <a:solidFill>
                  <a:srgbClr val="3333FF"/>
                </a:solidFill>
              </a:rPr>
              <a:t>: </a:t>
            </a:r>
            <a:r>
              <a:rPr lang="de-CH" sz="1500" i="1" dirty="0" smtClean="0">
                <a:solidFill>
                  <a:srgbClr val="3333FF"/>
                </a:solidFill>
              </a:rPr>
              <a:t>INTEGER</a:t>
            </a:r>
            <a:r>
              <a:rPr lang="de-CH" sz="1500" dirty="0" smtClean="0">
                <a:solidFill>
                  <a:srgbClr val="3333FF"/>
                </a:solidFill>
              </a:rPr>
              <a:t>): </a:t>
            </a:r>
            <a:r>
              <a:rPr lang="de-CH" sz="1500" i="1" dirty="0" smtClean="0">
                <a:solidFill>
                  <a:srgbClr val="3333FF"/>
                </a:solidFill>
              </a:rPr>
              <a:t>INTEGER</a:t>
            </a:r>
            <a:endParaRPr lang="de-CH" sz="1500" b="1" dirty="0" smtClean="0">
              <a:solidFill>
                <a:srgbClr val="3333FF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dirty="0" smtClean="0">
                <a:solidFill>
                  <a:srgbClr val="990000"/>
                </a:solidFill>
              </a:rPr>
              <a:t>-- ?????????????????????????????????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err="1" smtClean="0">
                <a:solidFill>
                  <a:schemeClr val="accent2"/>
                </a:solidFill>
              </a:rPr>
              <a:t>require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i="1" dirty="0" smtClean="0">
                <a:solidFill>
                  <a:srgbClr val="3333FF"/>
                </a:solidFill>
              </a:rPr>
              <a:t>a</a:t>
            </a:r>
            <a:r>
              <a:rPr lang="de-CH" sz="1500" dirty="0" smtClean="0">
                <a:solidFill>
                  <a:srgbClr val="3333FF"/>
                </a:solidFill>
              </a:rPr>
              <a:t> &gt; 0 ; </a:t>
            </a:r>
            <a:r>
              <a:rPr lang="de-CH" sz="1500" i="1" dirty="0" smtClean="0">
                <a:solidFill>
                  <a:srgbClr val="3333FF"/>
                </a:solidFill>
              </a:rPr>
              <a:t>b</a:t>
            </a:r>
            <a:r>
              <a:rPr lang="de-CH" sz="1500" dirty="0" smtClean="0">
                <a:solidFill>
                  <a:srgbClr val="3333FF"/>
                </a:solidFill>
              </a:rPr>
              <a:t> &gt; 0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err="1" smtClean="0">
                <a:solidFill>
                  <a:schemeClr val="accent2"/>
                </a:solidFill>
              </a:rPr>
              <a:t>local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, </a:t>
            </a:r>
            <a:r>
              <a:rPr lang="de-CH" sz="1500" i="1" dirty="0" smtClean="0">
                <a:solidFill>
                  <a:srgbClr val="3333FF"/>
                </a:solidFill>
              </a:rPr>
              <a:t>n </a:t>
            </a:r>
            <a:r>
              <a:rPr lang="de-CH" sz="1500" dirty="0" smtClean="0">
                <a:solidFill>
                  <a:srgbClr val="3333FF"/>
                </a:solidFill>
              </a:rPr>
              <a:t>: </a:t>
            </a:r>
            <a:r>
              <a:rPr lang="de-CH" sz="1500" i="1" dirty="0" smtClean="0">
                <a:solidFill>
                  <a:srgbClr val="3333FF"/>
                </a:solidFill>
              </a:rPr>
              <a:t>INTEGER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 </a:t>
            </a:r>
            <a:r>
              <a:rPr lang="de-CH" sz="1500" b="1" dirty="0" smtClean="0">
                <a:solidFill>
                  <a:schemeClr val="accent2"/>
                </a:solidFill>
              </a:rPr>
              <a:t>from</a:t>
            </a:r>
            <a:endParaRPr lang="de-CH" sz="1500" dirty="0" smtClean="0"/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i="1" dirty="0" smtClean="0">
                <a:solidFill>
                  <a:srgbClr val="3333FF"/>
                </a:solidFill>
              </a:rPr>
              <a:t>m </a:t>
            </a:r>
            <a:r>
              <a:rPr lang="de-CH" sz="1500" dirty="0" smtClean="0">
                <a:solidFill>
                  <a:srgbClr val="3333FF"/>
                </a:solidFill>
              </a:rPr>
              <a:t>:= </a:t>
            </a:r>
            <a:r>
              <a:rPr lang="de-CH" sz="1500" i="1" dirty="0" smtClean="0">
                <a:solidFill>
                  <a:srgbClr val="3333FF"/>
                </a:solidFill>
              </a:rPr>
              <a:t>a</a:t>
            </a:r>
            <a:r>
              <a:rPr lang="de-CH" sz="1500" dirty="0" smtClean="0">
                <a:solidFill>
                  <a:srgbClr val="3333FF"/>
                </a:solidFill>
              </a:rPr>
              <a:t> ;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  <a:r>
              <a:rPr lang="de-CH" sz="1500" dirty="0" smtClean="0">
                <a:solidFill>
                  <a:srgbClr val="3333FF"/>
                </a:solidFill>
              </a:rPr>
              <a:t> := </a:t>
            </a:r>
            <a:r>
              <a:rPr lang="de-CH" sz="1500" i="1" dirty="0" smtClean="0">
                <a:solidFill>
                  <a:srgbClr val="3333FF"/>
                </a:solidFill>
              </a:rPr>
              <a:t>b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		</a:t>
            </a:r>
            <a:r>
              <a:rPr lang="de-CH" sz="15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			</a:t>
            </a:r>
            <a:r>
              <a:rPr lang="de-CH" sz="1500" i="1" dirty="0" smtClean="0">
                <a:solidFill>
                  <a:srgbClr val="990000"/>
                </a:solidFill>
              </a:rPr>
              <a:t>-- “</a:t>
            </a:r>
            <a:r>
              <a:rPr lang="de-CH" sz="1050" i="1" dirty="0" smtClean="0">
                <a:solidFill>
                  <a:srgbClr val="990000"/>
                </a:solidFill>
              </a:rPr>
              <a:t> </a:t>
            </a:r>
            <a:r>
              <a:rPr lang="de-CH" sz="1500" dirty="0" smtClean="0">
                <a:solidFill>
                  <a:srgbClr val="990000"/>
                </a:solidFill>
              </a:rPr>
              <a:t>????????</a:t>
            </a:r>
            <a:r>
              <a:rPr lang="de-CH" sz="1500" i="1" dirty="0" smtClean="0">
                <a:solidFill>
                  <a:srgbClr val="990000"/>
                </a:solidFill>
              </a:rPr>
              <a:t>”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b="1" dirty="0" smtClean="0">
                <a:solidFill>
                  <a:schemeClr val="accent2"/>
                </a:solidFill>
              </a:rPr>
              <a:t>			</a:t>
            </a:r>
            <a:r>
              <a:rPr lang="de-CH" sz="1500" dirty="0" smtClean="0">
                <a:solidFill>
                  <a:srgbClr val="990000"/>
                </a:solidFill>
              </a:rPr>
              <a:t>-- ????????</a:t>
            </a:r>
            <a:endParaRPr lang="de-CH" sz="1500" i="1" dirty="0" smtClean="0">
              <a:solidFill>
                <a:srgbClr val="990000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err="1" smtClean="0">
                <a:solidFill>
                  <a:schemeClr val="accent2"/>
                </a:solidFill>
              </a:rPr>
              <a:t>until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 =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err="1" smtClean="0">
                <a:solidFill>
                  <a:schemeClr val="accent2"/>
                </a:solidFill>
              </a:rPr>
              <a:t>loop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err="1" smtClean="0">
                <a:solidFill>
                  <a:schemeClr val="accent2"/>
                </a:solidFill>
              </a:rPr>
              <a:t>if</a:t>
            </a:r>
            <a:r>
              <a:rPr lang="de-CH" sz="1500" dirty="0" smtClean="0"/>
              <a:t> 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 &gt;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  <a:r>
              <a:rPr lang="de-CH" sz="1500" dirty="0" smtClean="0">
                <a:solidFill>
                  <a:srgbClr val="3333FF"/>
                </a:solidFill>
              </a:rPr>
              <a:t> </a:t>
            </a:r>
            <a:r>
              <a:rPr lang="de-CH" sz="1500" b="1" dirty="0" err="1" smtClean="0">
                <a:solidFill>
                  <a:schemeClr val="accent2"/>
                </a:solidFill>
              </a:rPr>
              <a:t>then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	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 := 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 −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err="1" smtClean="0">
                <a:solidFill>
                  <a:schemeClr val="accent2"/>
                </a:solidFill>
              </a:rPr>
              <a:t>else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	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  <a:r>
              <a:rPr lang="de-CH" sz="1500" dirty="0" smtClean="0">
                <a:solidFill>
                  <a:srgbClr val="3333FF"/>
                </a:solidFill>
              </a:rPr>
              <a:t> :=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  <a:r>
              <a:rPr lang="de-CH" sz="1500" dirty="0" smtClean="0">
                <a:solidFill>
                  <a:srgbClr val="3333FF"/>
                </a:solidFill>
              </a:rPr>
              <a:t> − 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i="1" dirty="0" smtClean="0">
                <a:solidFill>
                  <a:srgbClr val="3333FF"/>
                </a:solidFill>
              </a:rPr>
              <a:t>Result</a:t>
            </a:r>
            <a:r>
              <a:rPr lang="de-CH" sz="1500" dirty="0" smtClean="0">
                <a:solidFill>
                  <a:srgbClr val="3333FF"/>
                </a:solidFill>
              </a:rPr>
              <a:t> :=</a:t>
            </a:r>
            <a:r>
              <a:rPr lang="de-CH" sz="1500" b="1" dirty="0" smtClean="0">
                <a:solidFill>
                  <a:srgbClr val="3333FF"/>
                </a:solidFill>
              </a:rPr>
              <a:t> 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  <a:endParaRPr lang="de-CH" sz="15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Quiz: Finde die Invariante!</a:t>
            </a:r>
            <a:endParaRPr lang="de-CH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de-CH" sz="1500" i="1" dirty="0" err="1" smtClean="0">
                <a:solidFill>
                  <a:srgbClr val="3333FF"/>
                </a:solidFill>
              </a:rPr>
              <a:t>euclid</a:t>
            </a:r>
            <a:r>
              <a:rPr lang="de-CH" sz="1500" dirty="0" smtClean="0">
                <a:solidFill>
                  <a:srgbClr val="3333FF"/>
                </a:solidFill>
              </a:rPr>
              <a:t> (</a:t>
            </a:r>
            <a:r>
              <a:rPr lang="de-CH" sz="1500" i="1" dirty="0" smtClean="0">
                <a:solidFill>
                  <a:srgbClr val="3333FF"/>
                </a:solidFill>
              </a:rPr>
              <a:t>a</a:t>
            </a:r>
            <a:r>
              <a:rPr lang="de-CH" sz="1500" dirty="0" smtClean="0">
                <a:solidFill>
                  <a:srgbClr val="3333FF"/>
                </a:solidFill>
              </a:rPr>
              <a:t>, </a:t>
            </a:r>
            <a:r>
              <a:rPr lang="de-CH" sz="1500" i="1" dirty="0" smtClean="0">
                <a:solidFill>
                  <a:srgbClr val="3333FF"/>
                </a:solidFill>
              </a:rPr>
              <a:t>b</a:t>
            </a:r>
            <a:r>
              <a:rPr lang="de-CH" sz="1500" dirty="0" smtClean="0">
                <a:solidFill>
                  <a:srgbClr val="3333FF"/>
                </a:solidFill>
              </a:rPr>
              <a:t>: </a:t>
            </a:r>
            <a:r>
              <a:rPr lang="de-CH" sz="1500" i="1" dirty="0" smtClean="0">
                <a:solidFill>
                  <a:srgbClr val="3333FF"/>
                </a:solidFill>
              </a:rPr>
              <a:t>INTEGER</a:t>
            </a:r>
            <a:r>
              <a:rPr lang="de-CH" sz="1500" dirty="0" smtClean="0">
                <a:solidFill>
                  <a:srgbClr val="3333FF"/>
                </a:solidFill>
              </a:rPr>
              <a:t>): </a:t>
            </a:r>
            <a:r>
              <a:rPr lang="de-CH" sz="1500" i="1" dirty="0" smtClean="0">
                <a:solidFill>
                  <a:srgbClr val="3333FF"/>
                </a:solidFill>
              </a:rPr>
              <a:t>INTEGER</a:t>
            </a:r>
            <a:endParaRPr lang="de-CH" sz="1500" b="1" dirty="0" smtClean="0">
              <a:solidFill>
                <a:srgbClr val="3333FF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dirty="0" smtClean="0">
                <a:solidFill>
                  <a:srgbClr val="990000"/>
                </a:solidFill>
              </a:rPr>
              <a:t>-- Grösster gemeinsamer Teiler von</a:t>
            </a:r>
            <a:r>
              <a:rPr lang="de-CH" sz="1500" dirty="0" smtClean="0">
                <a:solidFill>
                  <a:srgbClr val="CC3300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a</a:t>
            </a:r>
            <a:r>
              <a:rPr lang="de-CH" sz="1500" dirty="0" smtClean="0">
                <a:solidFill>
                  <a:srgbClr val="CC3300"/>
                </a:solidFill>
              </a:rPr>
              <a:t> </a:t>
            </a:r>
            <a:r>
              <a:rPr lang="de-CH" sz="1500" dirty="0" smtClean="0">
                <a:solidFill>
                  <a:srgbClr val="990000"/>
                </a:solidFill>
              </a:rPr>
              <a:t>und</a:t>
            </a:r>
            <a:r>
              <a:rPr lang="de-CH" sz="1500" dirty="0" smtClean="0">
                <a:solidFill>
                  <a:srgbClr val="CC3300"/>
                </a:solidFill>
              </a:rPr>
              <a:t> </a:t>
            </a:r>
            <a:r>
              <a:rPr lang="de-CH" sz="1500" i="1" dirty="0" smtClean="0">
                <a:solidFill>
                  <a:srgbClr val="0000FF"/>
                </a:solidFill>
              </a:rPr>
              <a:t>b.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err="1" smtClean="0">
                <a:solidFill>
                  <a:schemeClr val="accent2"/>
                </a:solidFill>
              </a:rPr>
              <a:t>require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i="1" dirty="0" smtClean="0">
                <a:solidFill>
                  <a:srgbClr val="3333FF"/>
                </a:solidFill>
              </a:rPr>
              <a:t>a</a:t>
            </a:r>
            <a:r>
              <a:rPr lang="de-CH" sz="1500" dirty="0" smtClean="0">
                <a:solidFill>
                  <a:srgbClr val="3333FF"/>
                </a:solidFill>
              </a:rPr>
              <a:t> &gt; 0 ; </a:t>
            </a:r>
            <a:r>
              <a:rPr lang="de-CH" sz="1500" i="1" dirty="0" smtClean="0">
                <a:solidFill>
                  <a:srgbClr val="3333FF"/>
                </a:solidFill>
              </a:rPr>
              <a:t>b</a:t>
            </a:r>
            <a:r>
              <a:rPr lang="de-CH" sz="1500" dirty="0" smtClean="0">
                <a:solidFill>
                  <a:srgbClr val="3333FF"/>
                </a:solidFill>
              </a:rPr>
              <a:t> &gt; 0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err="1" smtClean="0">
                <a:solidFill>
                  <a:schemeClr val="accent2"/>
                </a:solidFill>
              </a:rPr>
              <a:t>local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, </a:t>
            </a:r>
            <a:r>
              <a:rPr lang="de-CH" sz="1500" i="1" dirty="0" smtClean="0">
                <a:solidFill>
                  <a:srgbClr val="3333FF"/>
                </a:solidFill>
              </a:rPr>
              <a:t>n </a:t>
            </a:r>
            <a:r>
              <a:rPr lang="de-CH" sz="1500" dirty="0" smtClean="0">
                <a:solidFill>
                  <a:srgbClr val="3333FF"/>
                </a:solidFill>
              </a:rPr>
              <a:t>: </a:t>
            </a:r>
            <a:r>
              <a:rPr lang="de-CH" sz="1500" i="1" dirty="0" smtClean="0">
                <a:solidFill>
                  <a:srgbClr val="3333FF"/>
                </a:solidFill>
              </a:rPr>
              <a:t>INTEGER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 </a:t>
            </a:r>
            <a:r>
              <a:rPr lang="de-CH" sz="1500" b="1" dirty="0" smtClean="0">
                <a:solidFill>
                  <a:schemeClr val="accent2"/>
                </a:solidFill>
              </a:rPr>
              <a:t>from</a:t>
            </a:r>
            <a:endParaRPr lang="de-CH" sz="1500" dirty="0" smtClean="0"/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i="1" dirty="0" smtClean="0">
                <a:solidFill>
                  <a:srgbClr val="3333FF"/>
                </a:solidFill>
              </a:rPr>
              <a:t>m </a:t>
            </a:r>
            <a:r>
              <a:rPr lang="de-CH" sz="1500" dirty="0" smtClean="0">
                <a:solidFill>
                  <a:srgbClr val="3333FF"/>
                </a:solidFill>
              </a:rPr>
              <a:t>:= </a:t>
            </a:r>
            <a:r>
              <a:rPr lang="de-CH" sz="1500" i="1" dirty="0" smtClean="0">
                <a:solidFill>
                  <a:srgbClr val="3333FF"/>
                </a:solidFill>
              </a:rPr>
              <a:t>a</a:t>
            </a:r>
            <a:r>
              <a:rPr lang="de-CH" sz="1500" dirty="0" smtClean="0">
                <a:solidFill>
                  <a:srgbClr val="3333FF"/>
                </a:solidFill>
              </a:rPr>
              <a:t> ;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  <a:r>
              <a:rPr lang="de-CH" sz="1500" dirty="0" smtClean="0">
                <a:solidFill>
                  <a:srgbClr val="3333FF"/>
                </a:solidFill>
              </a:rPr>
              <a:t> := </a:t>
            </a:r>
            <a:r>
              <a:rPr lang="de-CH" sz="1500" i="1" dirty="0" smtClean="0">
                <a:solidFill>
                  <a:srgbClr val="3333FF"/>
                </a:solidFill>
              </a:rPr>
              <a:t>b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		</a:t>
            </a:r>
            <a:r>
              <a:rPr lang="de-CH" sz="15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i="1" dirty="0" smtClean="0">
                <a:solidFill>
                  <a:srgbClr val="0000FF"/>
                </a:solidFill>
              </a:rPr>
              <a:t>			</a:t>
            </a:r>
            <a:r>
              <a:rPr lang="de-CH" sz="1500" i="1" dirty="0" smtClean="0">
                <a:solidFill>
                  <a:srgbClr val="990000"/>
                </a:solidFill>
              </a:rPr>
              <a:t>-- “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1500" dirty="0" smtClean="0">
                <a:solidFill>
                  <a:srgbClr val="990000"/>
                </a:solidFill>
              </a:rPr>
              <a:t>????????</a:t>
            </a:r>
            <a:r>
              <a:rPr lang="de-CH" sz="1500" i="1" dirty="0" smtClean="0">
                <a:solidFill>
                  <a:srgbClr val="990000"/>
                </a:solidFill>
              </a:rPr>
              <a:t>”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b="1" dirty="0" smtClean="0">
                <a:solidFill>
                  <a:schemeClr val="accent2"/>
                </a:solidFill>
              </a:rPr>
              <a:t>			</a:t>
            </a:r>
            <a:r>
              <a:rPr lang="de-CH" sz="1500" dirty="0" smtClean="0">
                <a:solidFill>
                  <a:srgbClr val="990000"/>
                </a:solidFill>
              </a:rPr>
              <a:t>-- ????????</a:t>
            </a:r>
            <a:endParaRPr lang="de-CH" sz="1500" i="1" dirty="0" smtClean="0">
              <a:solidFill>
                <a:srgbClr val="990000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err="1" smtClean="0">
                <a:solidFill>
                  <a:schemeClr val="accent2"/>
                </a:solidFill>
              </a:rPr>
              <a:t>until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 =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err="1" smtClean="0">
                <a:solidFill>
                  <a:schemeClr val="accent2"/>
                </a:solidFill>
              </a:rPr>
              <a:t>loop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err="1" smtClean="0">
                <a:solidFill>
                  <a:schemeClr val="accent2"/>
                </a:solidFill>
              </a:rPr>
              <a:t>if</a:t>
            </a:r>
            <a:r>
              <a:rPr lang="de-CH" sz="1500" dirty="0" smtClean="0"/>
              <a:t> </a:t>
            </a:r>
            <a:r>
              <a:rPr lang="de-CH" sz="1500" i="1" dirty="0" smtClean="0">
                <a:solidFill>
                  <a:srgbClr val="3333FF"/>
                </a:solidFill>
              </a:rPr>
              <a:t>m &gt; n </a:t>
            </a:r>
            <a:r>
              <a:rPr lang="de-CH" sz="1500" b="1" dirty="0" err="1" smtClean="0">
                <a:solidFill>
                  <a:schemeClr val="accent2"/>
                </a:solidFill>
              </a:rPr>
              <a:t>then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	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 := 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  <a:r>
              <a:rPr lang="de-CH" sz="1500" dirty="0" smtClean="0">
                <a:solidFill>
                  <a:srgbClr val="3333FF"/>
                </a:solidFill>
              </a:rPr>
              <a:t> −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err="1" smtClean="0">
                <a:solidFill>
                  <a:schemeClr val="accent2"/>
                </a:solidFill>
              </a:rPr>
              <a:t>else</a:t>
            </a:r>
            <a:endParaRPr lang="de-CH" sz="1500" b="1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	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  <a:r>
              <a:rPr lang="de-CH" sz="1500" dirty="0" smtClean="0">
                <a:solidFill>
                  <a:srgbClr val="3333FF"/>
                </a:solidFill>
              </a:rPr>
              <a:t> := </a:t>
            </a:r>
            <a:r>
              <a:rPr lang="de-CH" sz="1500" i="1" dirty="0" smtClean="0">
                <a:solidFill>
                  <a:srgbClr val="3333FF"/>
                </a:solidFill>
              </a:rPr>
              <a:t>n</a:t>
            </a:r>
            <a:r>
              <a:rPr lang="de-CH" sz="1500" dirty="0" smtClean="0">
                <a:solidFill>
                  <a:srgbClr val="3333FF"/>
                </a:solidFill>
              </a:rPr>
              <a:t> − 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	</a:t>
            </a:r>
            <a:r>
              <a:rPr lang="de-CH" sz="1500" b="1" i="1" dirty="0" smtClean="0">
                <a:solidFill>
                  <a:srgbClr val="3333FF"/>
                </a:solidFill>
              </a:rPr>
              <a:t>Result</a:t>
            </a:r>
            <a:r>
              <a:rPr lang="de-CH" sz="1500" dirty="0" smtClean="0">
                <a:solidFill>
                  <a:srgbClr val="3333FF"/>
                </a:solidFill>
              </a:rPr>
              <a:t> :=</a:t>
            </a:r>
            <a:r>
              <a:rPr lang="de-CH" sz="1500" b="1" dirty="0" smtClean="0">
                <a:solidFill>
                  <a:srgbClr val="3333FF"/>
                </a:solidFill>
              </a:rPr>
              <a:t> </a:t>
            </a:r>
            <a:r>
              <a:rPr lang="de-CH" sz="1500" i="1" dirty="0" smtClean="0">
                <a:solidFill>
                  <a:srgbClr val="3333FF"/>
                </a:solidFill>
              </a:rPr>
              <a:t>m</a:t>
            </a:r>
          </a:p>
          <a:p>
            <a:pPr marL="457200" indent="-457200">
              <a:lnSpc>
                <a:spcPct val="80000"/>
              </a:lnSpc>
            </a:pPr>
            <a:r>
              <a:rPr lang="de-CH" sz="1500" dirty="0" smtClean="0"/>
              <a:t>	</a:t>
            </a:r>
            <a:r>
              <a:rPr lang="de-CH" sz="1500" b="1" dirty="0" smtClean="0">
                <a:solidFill>
                  <a:schemeClr val="accent2"/>
                </a:solidFill>
              </a:rPr>
              <a:t>end</a:t>
            </a:r>
            <a:endParaRPr lang="de-CH" sz="15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extfeld 4"/>
          <p:cNvSpPr txBox="1"/>
          <p:nvPr/>
        </p:nvSpPr>
        <p:spPr>
          <a:xfrm>
            <a:off x="61913" y="0"/>
            <a:ext cx="7686675" cy="7651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91427" name="Oval 195"/>
          <p:cNvSpPr>
            <a:spLocks noChangeArrowheads="1"/>
          </p:cNvSpPr>
          <p:nvPr/>
        </p:nvSpPr>
        <p:spPr bwMode="auto">
          <a:xfrm>
            <a:off x="2549525" y="29035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29" name="Oval 297"/>
          <p:cNvSpPr>
            <a:spLocks noChangeArrowheads="1"/>
          </p:cNvSpPr>
          <p:nvPr/>
        </p:nvSpPr>
        <p:spPr bwMode="auto">
          <a:xfrm>
            <a:off x="3402013" y="37020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47" name="Freeform 315"/>
          <p:cNvSpPr>
            <a:spLocks/>
          </p:cNvSpPr>
          <p:nvPr/>
        </p:nvSpPr>
        <p:spPr bwMode="auto">
          <a:xfrm>
            <a:off x="6819900" y="437038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41" name="Freeform 309"/>
          <p:cNvSpPr>
            <a:spLocks/>
          </p:cNvSpPr>
          <p:nvPr/>
        </p:nvSpPr>
        <p:spPr bwMode="auto">
          <a:xfrm>
            <a:off x="3311525" y="196215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35" name="Freeform 3"/>
          <p:cNvSpPr>
            <a:spLocks/>
          </p:cNvSpPr>
          <p:nvPr/>
        </p:nvSpPr>
        <p:spPr bwMode="auto">
          <a:xfrm>
            <a:off x="5959475" y="4386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37" name="Freeform 5"/>
          <p:cNvSpPr>
            <a:spLocks/>
          </p:cNvSpPr>
          <p:nvPr/>
        </p:nvSpPr>
        <p:spPr bwMode="auto">
          <a:xfrm>
            <a:off x="3336925" y="4413250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38" name="Freeform 6"/>
          <p:cNvSpPr>
            <a:spLocks/>
          </p:cNvSpPr>
          <p:nvPr/>
        </p:nvSpPr>
        <p:spPr bwMode="auto">
          <a:xfrm>
            <a:off x="6926263" y="3581400"/>
            <a:ext cx="1150937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40" name="Oval 308"/>
          <p:cNvSpPr>
            <a:spLocks noChangeArrowheads="1"/>
          </p:cNvSpPr>
          <p:nvPr/>
        </p:nvSpPr>
        <p:spPr bwMode="auto">
          <a:xfrm>
            <a:off x="6915150" y="36893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41" name="Freeform 9"/>
          <p:cNvSpPr>
            <a:spLocks/>
          </p:cNvSpPr>
          <p:nvPr/>
        </p:nvSpPr>
        <p:spPr bwMode="auto">
          <a:xfrm>
            <a:off x="6910388" y="2786063"/>
            <a:ext cx="1150937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43" name="Freeform 11"/>
          <p:cNvSpPr>
            <a:spLocks/>
          </p:cNvSpPr>
          <p:nvPr/>
        </p:nvSpPr>
        <p:spPr bwMode="auto">
          <a:xfrm>
            <a:off x="5105400" y="280193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46" name="Freeform 14"/>
          <p:cNvSpPr>
            <a:spLocks/>
          </p:cNvSpPr>
          <p:nvPr/>
        </p:nvSpPr>
        <p:spPr bwMode="auto">
          <a:xfrm>
            <a:off x="4225925" y="275431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61" name="Freeform 29"/>
          <p:cNvSpPr>
            <a:spLocks/>
          </p:cNvSpPr>
          <p:nvPr/>
        </p:nvSpPr>
        <p:spPr bwMode="auto">
          <a:xfrm>
            <a:off x="3362325" y="2735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63" name="Freeform 31"/>
          <p:cNvSpPr>
            <a:spLocks/>
          </p:cNvSpPr>
          <p:nvPr/>
        </p:nvSpPr>
        <p:spPr bwMode="auto">
          <a:xfrm>
            <a:off x="4216400" y="110331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264" name="Freeform 32"/>
          <p:cNvSpPr>
            <a:spLocks/>
          </p:cNvSpPr>
          <p:nvPr/>
        </p:nvSpPr>
        <p:spPr bwMode="auto">
          <a:xfrm>
            <a:off x="3375025" y="113506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30" name="Text Box 98"/>
          <p:cNvSpPr txBox="1">
            <a:spLocks noChangeArrowheads="1"/>
          </p:cNvSpPr>
          <p:nvPr/>
        </p:nvSpPr>
        <p:spPr bwMode="auto">
          <a:xfrm>
            <a:off x="2178050" y="149225"/>
            <a:ext cx="855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</a:rPr>
              <a:t>B</a:t>
            </a:r>
          </a:p>
        </p:txBody>
      </p:sp>
      <p:sp>
        <p:nvSpPr>
          <p:cNvPr id="991331" name="Text Box 99"/>
          <p:cNvSpPr txBox="1">
            <a:spLocks noChangeArrowheads="1"/>
          </p:cNvSpPr>
          <p:nvPr/>
        </p:nvSpPr>
        <p:spPr bwMode="auto">
          <a:xfrm>
            <a:off x="3087688" y="149225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</a:rPr>
              <a:t>E</a:t>
            </a:r>
          </a:p>
        </p:txBody>
      </p:sp>
      <p:sp>
        <p:nvSpPr>
          <p:cNvPr id="991332" name="Text Box 100"/>
          <p:cNvSpPr txBox="1">
            <a:spLocks noChangeArrowheads="1"/>
          </p:cNvSpPr>
          <p:nvPr/>
        </p:nvSpPr>
        <p:spPr bwMode="auto">
          <a:xfrm>
            <a:off x="3949700" y="149225"/>
            <a:ext cx="855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</a:rPr>
              <a:t>A</a:t>
            </a:r>
          </a:p>
        </p:txBody>
      </p:sp>
      <p:sp>
        <p:nvSpPr>
          <p:cNvPr id="991333" name="Text Box 101"/>
          <p:cNvSpPr txBox="1">
            <a:spLocks noChangeArrowheads="1"/>
          </p:cNvSpPr>
          <p:nvPr/>
        </p:nvSpPr>
        <p:spPr bwMode="auto">
          <a:xfrm>
            <a:off x="4802188" y="149225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</a:rPr>
              <a:t>T</a:t>
            </a:r>
          </a:p>
        </p:txBody>
      </p:sp>
      <p:sp>
        <p:nvSpPr>
          <p:cNvPr id="991334" name="Text Box 102"/>
          <p:cNvSpPr txBox="1">
            <a:spLocks noChangeArrowheads="1"/>
          </p:cNvSpPr>
          <p:nvPr/>
        </p:nvSpPr>
        <p:spPr bwMode="auto">
          <a:xfrm>
            <a:off x="5727700" y="149225"/>
            <a:ext cx="855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</a:rPr>
              <a:t>L</a:t>
            </a:r>
          </a:p>
        </p:txBody>
      </p:sp>
      <p:sp>
        <p:nvSpPr>
          <p:cNvPr id="991335" name="Text Box 103"/>
          <p:cNvSpPr txBox="1">
            <a:spLocks noChangeArrowheads="1"/>
          </p:cNvSpPr>
          <p:nvPr/>
        </p:nvSpPr>
        <p:spPr bwMode="auto">
          <a:xfrm>
            <a:off x="6572250" y="149225"/>
            <a:ext cx="855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</a:rPr>
              <a:t>E</a:t>
            </a:r>
          </a:p>
        </p:txBody>
      </p:sp>
      <p:sp>
        <p:nvSpPr>
          <p:cNvPr id="991336" name="Text Box 104"/>
          <p:cNvSpPr txBox="1">
            <a:spLocks noChangeArrowheads="1"/>
          </p:cNvSpPr>
          <p:nvPr/>
        </p:nvSpPr>
        <p:spPr bwMode="auto">
          <a:xfrm>
            <a:off x="7418388" y="146050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ustom_Constantia" panose="02030602050306030303" pitchFamily="18" charset="0"/>
              </a:rPr>
              <a:t>S</a:t>
            </a:r>
          </a:p>
        </p:txBody>
      </p:sp>
      <p:sp>
        <p:nvSpPr>
          <p:cNvPr id="991337" name="Text Box 105"/>
          <p:cNvSpPr txBox="1">
            <a:spLocks noChangeArrowheads="1"/>
          </p:cNvSpPr>
          <p:nvPr/>
        </p:nvSpPr>
        <p:spPr bwMode="auto">
          <a:xfrm>
            <a:off x="61913" y="2011363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ustom_Constantia" panose="02030602050306030303" pitchFamily="18" charset="0"/>
              </a:rPr>
              <a:t>B</a:t>
            </a:r>
          </a:p>
        </p:txBody>
      </p:sp>
      <p:sp>
        <p:nvSpPr>
          <p:cNvPr id="991338" name="Text Box 106"/>
          <p:cNvSpPr txBox="1">
            <a:spLocks noChangeArrowheads="1"/>
          </p:cNvSpPr>
          <p:nvPr/>
        </p:nvSpPr>
        <p:spPr bwMode="auto">
          <a:xfrm>
            <a:off x="61913" y="2835275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ustom_Constantia" panose="02030602050306030303" pitchFamily="18" charset="0"/>
              </a:rPr>
              <a:t>E</a:t>
            </a:r>
          </a:p>
        </p:txBody>
      </p:sp>
      <p:sp>
        <p:nvSpPr>
          <p:cNvPr id="991339" name="Text Box 107"/>
          <p:cNvSpPr txBox="1">
            <a:spLocks noChangeArrowheads="1"/>
          </p:cNvSpPr>
          <p:nvPr/>
        </p:nvSpPr>
        <p:spPr bwMode="auto">
          <a:xfrm>
            <a:off x="61913" y="3619500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ustom_Constantia" panose="02030602050306030303" pitchFamily="18" charset="0"/>
              </a:rPr>
              <a:t>E</a:t>
            </a:r>
          </a:p>
        </p:txBody>
      </p:sp>
      <p:sp>
        <p:nvSpPr>
          <p:cNvPr id="991340" name="Text Box 108"/>
          <p:cNvSpPr txBox="1">
            <a:spLocks noChangeArrowheads="1"/>
          </p:cNvSpPr>
          <p:nvPr/>
        </p:nvSpPr>
        <p:spPr bwMode="auto">
          <a:xfrm>
            <a:off x="61913" y="4435475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ustom_Constantia" panose="02030602050306030303" pitchFamily="18" charset="0"/>
              </a:rPr>
              <a:t>T</a:t>
            </a:r>
          </a:p>
        </p:txBody>
      </p:sp>
      <p:sp>
        <p:nvSpPr>
          <p:cNvPr id="991341" name="Text Box 109"/>
          <p:cNvSpPr txBox="1">
            <a:spLocks noChangeArrowheads="1"/>
          </p:cNvSpPr>
          <p:nvPr/>
        </p:nvSpPr>
        <p:spPr bwMode="auto">
          <a:xfrm>
            <a:off x="61913" y="5243513"/>
            <a:ext cx="855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ustom_Constantia" panose="02030602050306030303" pitchFamily="18" charset="0"/>
              </a:rPr>
              <a:t>H</a:t>
            </a:r>
          </a:p>
        </p:txBody>
      </p:sp>
      <p:sp>
        <p:nvSpPr>
          <p:cNvPr id="991342" name="Text Box 110"/>
          <p:cNvSpPr txBox="1">
            <a:spLocks noChangeArrowheads="1"/>
          </p:cNvSpPr>
          <p:nvPr/>
        </p:nvSpPr>
        <p:spPr bwMode="auto">
          <a:xfrm>
            <a:off x="3960813" y="642938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343" name="Text Box 111"/>
          <p:cNvSpPr txBox="1">
            <a:spLocks noChangeArrowheads="1"/>
          </p:cNvSpPr>
          <p:nvPr/>
        </p:nvSpPr>
        <p:spPr bwMode="auto">
          <a:xfrm>
            <a:off x="1633538" y="652463"/>
            <a:ext cx="2936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ustom_Constantia" panose="02030602050306030303" pitchFamily="18" charset="0"/>
              </a:rPr>
              <a:t>0</a:t>
            </a:r>
          </a:p>
        </p:txBody>
      </p:sp>
      <p:sp>
        <p:nvSpPr>
          <p:cNvPr id="991344" name="Text Box 112"/>
          <p:cNvSpPr txBox="1">
            <a:spLocks noChangeArrowheads="1"/>
          </p:cNvSpPr>
          <p:nvPr/>
        </p:nvSpPr>
        <p:spPr bwMode="auto">
          <a:xfrm>
            <a:off x="2192338" y="650875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345" name="Text Box 113"/>
          <p:cNvSpPr txBox="1">
            <a:spLocks noChangeArrowheads="1"/>
          </p:cNvSpPr>
          <p:nvPr/>
        </p:nvSpPr>
        <p:spPr bwMode="auto">
          <a:xfrm>
            <a:off x="30845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346" name="Text Box 114"/>
          <p:cNvSpPr txBox="1">
            <a:spLocks noChangeArrowheads="1"/>
          </p:cNvSpPr>
          <p:nvPr/>
        </p:nvSpPr>
        <p:spPr bwMode="auto">
          <a:xfrm>
            <a:off x="5622925" y="652463"/>
            <a:ext cx="8556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ustom_Constantia" panose="02030602050306030303" pitchFamily="18" charset="0"/>
              </a:rPr>
              <a:t>5</a:t>
            </a:r>
          </a:p>
        </p:txBody>
      </p:sp>
      <p:sp>
        <p:nvSpPr>
          <p:cNvPr id="991347" name="Freeform 115"/>
          <p:cNvSpPr>
            <a:spLocks/>
          </p:cNvSpPr>
          <p:nvPr/>
        </p:nvSpPr>
        <p:spPr bwMode="auto">
          <a:xfrm>
            <a:off x="2470150" y="1146175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48" name="Text Box 116"/>
          <p:cNvSpPr txBox="1">
            <a:spLocks noChangeArrowheads="1"/>
          </p:cNvSpPr>
          <p:nvPr/>
        </p:nvSpPr>
        <p:spPr bwMode="auto">
          <a:xfrm>
            <a:off x="6589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ustom_Constantia" panose="02030602050306030303" pitchFamily="18" charset="0"/>
              </a:rPr>
              <a:t>6</a:t>
            </a:r>
          </a:p>
        </p:txBody>
      </p:sp>
      <p:sp>
        <p:nvSpPr>
          <p:cNvPr id="991349" name="Text Box 117"/>
          <p:cNvSpPr txBox="1">
            <a:spLocks noChangeArrowheads="1"/>
          </p:cNvSpPr>
          <p:nvPr/>
        </p:nvSpPr>
        <p:spPr bwMode="auto">
          <a:xfrm>
            <a:off x="7351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ustom_Constantia" panose="02030602050306030303" pitchFamily="18" charset="0"/>
              </a:rPr>
              <a:t>7</a:t>
            </a:r>
          </a:p>
        </p:txBody>
      </p:sp>
      <p:sp>
        <p:nvSpPr>
          <p:cNvPr id="991350" name="Text Box 118"/>
          <p:cNvSpPr txBox="1">
            <a:spLocks noChangeArrowheads="1"/>
          </p:cNvSpPr>
          <p:nvPr/>
        </p:nvSpPr>
        <p:spPr bwMode="auto">
          <a:xfrm>
            <a:off x="4789488" y="6651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351" name="Freeform 119"/>
          <p:cNvSpPr>
            <a:spLocks/>
          </p:cNvSpPr>
          <p:nvPr/>
        </p:nvSpPr>
        <p:spPr bwMode="auto">
          <a:xfrm>
            <a:off x="5141913" y="1123950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52" name="Text Box 120"/>
          <p:cNvSpPr txBox="1">
            <a:spLocks noChangeArrowheads="1"/>
          </p:cNvSpPr>
          <p:nvPr/>
        </p:nvSpPr>
        <p:spPr bwMode="auto">
          <a:xfrm>
            <a:off x="962025" y="1231900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ustom_Constantia" panose="02030602050306030303" pitchFamily="18" charset="0"/>
              </a:rPr>
              <a:t>0</a:t>
            </a:r>
          </a:p>
        </p:txBody>
      </p:sp>
      <p:sp>
        <p:nvSpPr>
          <p:cNvPr id="991353" name="Text Box 121"/>
          <p:cNvSpPr txBox="1">
            <a:spLocks noChangeArrowheads="1"/>
          </p:cNvSpPr>
          <p:nvPr/>
        </p:nvSpPr>
        <p:spPr bwMode="auto">
          <a:xfrm>
            <a:off x="962025" y="20653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354" name="Text Box 122"/>
          <p:cNvSpPr txBox="1">
            <a:spLocks noChangeArrowheads="1"/>
          </p:cNvSpPr>
          <p:nvPr/>
        </p:nvSpPr>
        <p:spPr bwMode="auto">
          <a:xfrm>
            <a:off x="962025" y="2894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355" name="Freeform 123"/>
          <p:cNvSpPr>
            <a:spLocks/>
          </p:cNvSpPr>
          <p:nvPr/>
        </p:nvSpPr>
        <p:spPr bwMode="auto">
          <a:xfrm>
            <a:off x="5875338" y="1120775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56" name="Text Box 124"/>
          <p:cNvSpPr txBox="1">
            <a:spLocks noChangeArrowheads="1"/>
          </p:cNvSpPr>
          <p:nvPr/>
        </p:nvSpPr>
        <p:spPr bwMode="auto">
          <a:xfrm>
            <a:off x="962025" y="36782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357" name="Text Box 125"/>
          <p:cNvSpPr txBox="1">
            <a:spLocks noChangeArrowheads="1"/>
          </p:cNvSpPr>
          <p:nvPr/>
        </p:nvSpPr>
        <p:spPr bwMode="auto">
          <a:xfrm>
            <a:off x="962025" y="5307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ustom_Constantia" panose="02030602050306030303" pitchFamily="18" charset="0"/>
              </a:rPr>
              <a:t>5</a:t>
            </a:r>
          </a:p>
        </p:txBody>
      </p:sp>
      <p:sp>
        <p:nvSpPr>
          <p:cNvPr id="991358" name="Text Box 126"/>
          <p:cNvSpPr txBox="1">
            <a:spLocks noChangeArrowheads="1"/>
          </p:cNvSpPr>
          <p:nvPr/>
        </p:nvSpPr>
        <p:spPr bwMode="auto">
          <a:xfrm>
            <a:off x="962025" y="451326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359" name="Freeform 127"/>
          <p:cNvSpPr>
            <a:spLocks/>
          </p:cNvSpPr>
          <p:nvPr/>
        </p:nvSpPr>
        <p:spPr bwMode="auto">
          <a:xfrm>
            <a:off x="1685925" y="1990725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60" name="Freeform 128"/>
          <p:cNvSpPr>
            <a:spLocks/>
          </p:cNvSpPr>
          <p:nvPr/>
        </p:nvSpPr>
        <p:spPr bwMode="auto">
          <a:xfrm>
            <a:off x="6858000" y="111760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61" name="Text Box 129"/>
          <p:cNvSpPr txBox="1">
            <a:spLocks noChangeArrowheads="1"/>
          </p:cNvSpPr>
          <p:nvPr/>
        </p:nvSpPr>
        <p:spPr bwMode="auto">
          <a:xfrm>
            <a:off x="4227513" y="1185863"/>
            <a:ext cx="366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362" name="Text Box 130"/>
          <p:cNvSpPr txBox="1">
            <a:spLocks noChangeArrowheads="1"/>
          </p:cNvSpPr>
          <p:nvPr/>
        </p:nvSpPr>
        <p:spPr bwMode="auto">
          <a:xfrm>
            <a:off x="1543050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0</a:t>
            </a:r>
          </a:p>
        </p:txBody>
      </p:sp>
      <p:sp>
        <p:nvSpPr>
          <p:cNvPr id="991363" name="Text Box 131"/>
          <p:cNvSpPr txBox="1">
            <a:spLocks noChangeArrowheads="1"/>
          </p:cNvSpPr>
          <p:nvPr/>
        </p:nvSpPr>
        <p:spPr bwMode="auto">
          <a:xfrm>
            <a:off x="2432050" y="1185863"/>
            <a:ext cx="38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364" name="Text Box 132"/>
          <p:cNvSpPr txBox="1">
            <a:spLocks noChangeArrowheads="1"/>
          </p:cNvSpPr>
          <p:nvPr/>
        </p:nvSpPr>
        <p:spPr bwMode="auto">
          <a:xfrm>
            <a:off x="3314700" y="1185863"/>
            <a:ext cx="4143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436" name="Oval 204"/>
          <p:cNvSpPr>
            <a:spLocks noChangeArrowheads="1"/>
          </p:cNvSpPr>
          <p:nvPr/>
        </p:nvSpPr>
        <p:spPr bwMode="auto">
          <a:xfrm>
            <a:off x="3411538" y="28844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65" name="Text Box 133"/>
          <p:cNvSpPr txBox="1">
            <a:spLocks noChangeArrowheads="1"/>
          </p:cNvSpPr>
          <p:nvPr/>
        </p:nvSpPr>
        <p:spPr bwMode="auto">
          <a:xfrm>
            <a:off x="5907088" y="1185863"/>
            <a:ext cx="3190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5</a:t>
            </a:r>
          </a:p>
        </p:txBody>
      </p:sp>
      <p:sp>
        <p:nvSpPr>
          <p:cNvPr id="991366" name="Text Box 134"/>
          <p:cNvSpPr txBox="1">
            <a:spLocks noChangeArrowheads="1"/>
          </p:cNvSpPr>
          <p:nvPr/>
        </p:nvSpPr>
        <p:spPr bwMode="auto">
          <a:xfrm>
            <a:off x="6764338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6</a:t>
            </a:r>
          </a:p>
        </p:txBody>
      </p:sp>
      <p:sp>
        <p:nvSpPr>
          <p:cNvPr id="991367" name="Text Box 135"/>
          <p:cNvSpPr txBox="1">
            <a:spLocks noChangeArrowheads="1"/>
          </p:cNvSpPr>
          <p:nvPr/>
        </p:nvSpPr>
        <p:spPr bwMode="auto">
          <a:xfrm>
            <a:off x="7667625" y="1185863"/>
            <a:ext cx="2778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7</a:t>
            </a:r>
          </a:p>
        </p:txBody>
      </p:sp>
      <p:sp>
        <p:nvSpPr>
          <p:cNvPr id="991368" name="Text Box 136"/>
          <p:cNvSpPr txBox="1">
            <a:spLocks noChangeArrowheads="1"/>
          </p:cNvSpPr>
          <p:nvPr/>
        </p:nvSpPr>
        <p:spPr bwMode="auto">
          <a:xfrm>
            <a:off x="5073650" y="1185863"/>
            <a:ext cx="36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369" name="Text Box 137"/>
          <p:cNvSpPr txBox="1">
            <a:spLocks noChangeArrowheads="1"/>
          </p:cNvSpPr>
          <p:nvPr/>
        </p:nvSpPr>
        <p:spPr bwMode="auto">
          <a:xfrm>
            <a:off x="1598613" y="2078038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370" name="Text Box 138"/>
          <p:cNvSpPr txBox="1">
            <a:spLocks noChangeArrowheads="1"/>
          </p:cNvSpPr>
          <p:nvPr/>
        </p:nvSpPr>
        <p:spPr bwMode="auto">
          <a:xfrm>
            <a:off x="1598613" y="28702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371" name="Text Box 139"/>
          <p:cNvSpPr txBox="1">
            <a:spLocks noChangeArrowheads="1"/>
          </p:cNvSpPr>
          <p:nvPr/>
        </p:nvSpPr>
        <p:spPr bwMode="auto">
          <a:xfrm>
            <a:off x="1598613" y="36607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372" name="Text Box 140"/>
          <p:cNvSpPr txBox="1">
            <a:spLocks noChangeArrowheads="1"/>
          </p:cNvSpPr>
          <p:nvPr/>
        </p:nvSpPr>
        <p:spPr bwMode="auto">
          <a:xfrm>
            <a:off x="1598613" y="52863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5</a:t>
            </a:r>
          </a:p>
        </p:txBody>
      </p:sp>
      <p:sp>
        <p:nvSpPr>
          <p:cNvPr id="991373" name="Text Box 141"/>
          <p:cNvSpPr txBox="1">
            <a:spLocks noChangeArrowheads="1"/>
          </p:cNvSpPr>
          <p:nvPr/>
        </p:nvSpPr>
        <p:spPr bwMode="auto">
          <a:xfrm>
            <a:off x="1598613" y="44577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374" name="Oval 142"/>
          <p:cNvSpPr>
            <a:spLocks noChangeArrowheads="1"/>
          </p:cNvSpPr>
          <p:nvPr/>
        </p:nvSpPr>
        <p:spPr bwMode="auto">
          <a:xfrm>
            <a:off x="2540000" y="21034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75" name="Line 143"/>
          <p:cNvSpPr>
            <a:spLocks noChangeShapeType="1"/>
          </p:cNvSpPr>
          <p:nvPr/>
        </p:nvSpPr>
        <p:spPr bwMode="auto">
          <a:xfrm>
            <a:off x="685800" y="2200275"/>
            <a:ext cx="184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76" name="Line 144"/>
          <p:cNvSpPr>
            <a:spLocks noChangeShapeType="1"/>
          </p:cNvSpPr>
          <p:nvPr/>
        </p:nvSpPr>
        <p:spPr bwMode="auto">
          <a:xfrm>
            <a:off x="2622550" y="528638"/>
            <a:ext cx="9525" cy="157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77" name="Oval 145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78" name="Oval 146"/>
          <p:cNvSpPr>
            <a:spLocks noChangeArrowheads="1"/>
          </p:cNvSpPr>
          <p:nvPr/>
        </p:nvSpPr>
        <p:spPr bwMode="auto">
          <a:xfrm>
            <a:off x="274638" y="19907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79" name="Line 147"/>
          <p:cNvSpPr>
            <a:spLocks noChangeShapeType="1"/>
          </p:cNvSpPr>
          <p:nvPr/>
        </p:nvSpPr>
        <p:spPr bwMode="auto">
          <a:xfrm>
            <a:off x="1912938" y="1419225"/>
            <a:ext cx="641350" cy="658813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80" name="Text Box 148"/>
          <p:cNvSpPr txBox="1">
            <a:spLocks noChangeArrowheads="1"/>
          </p:cNvSpPr>
          <p:nvPr/>
        </p:nvSpPr>
        <p:spPr bwMode="auto">
          <a:xfrm>
            <a:off x="2506663" y="2054225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0</a:t>
            </a:r>
          </a:p>
        </p:txBody>
      </p:sp>
      <p:sp>
        <p:nvSpPr>
          <p:cNvPr id="991381" name="Oval 149"/>
          <p:cNvSpPr>
            <a:spLocks noChangeArrowheads="1"/>
          </p:cNvSpPr>
          <p:nvPr/>
        </p:nvSpPr>
        <p:spPr bwMode="auto">
          <a:xfrm>
            <a:off x="3422650" y="209550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82" name="Line 150"/>
          <p:cNvSpPr>
            <a:spLocks noChangeShapeType="1"/>
          </p:cNvSpPr>
          <p:nvPr/>
        </p:nvSpPr>
        <p:spPr bwMode="auto">
          <a:xfrm>
            <a:off x="684213" y="2200275"/>
            <a:ext cx="2749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83" name="Line 151"/>
          <p:cNvSpPr>
            <a:spLocks noChangeShapeType="1"/>
          </p:cNvSpPr>
          <p:nvPr/>
        </p:nvSpPr>
        <p:spPr bwMode="auto">
          <a:xfrm>
            <a:off x="3517900" y="542925"/>
            <a:ext cx="3175" cy="155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84" name="Oval 152"/>
          <p:cNvSpPr>
            <a:spLocks noChangeArrowheads="1"/>
          </p:cNvSpPr>
          <p:nvPr/>
        </p:nvSpPr>
        <p:spPr bwMode="auto">
          <a:xfrm>
            <a:off x="33131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86" name="Line 154"/>
          <p:cNvSpPr>
            <a:spLocks noChangeShapeType="1"/>
          </p:cNvSpPr>
          <p:nvPr/>
        </p:nvSpPr>
        <p:spPr bwMode="auto">
          <a:xfrm flipH="1">
            <a:off x="271780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88" name="Text Box 156"/>
          <p:cNvSpPr txBox="1">
            <a:spLocks noChangeArrowheads="1"/>
          </p:cNvSpPr>
          <p:nvPr/>
        </p:nvSpPr>
        <p:spPr bwMode="auto">
          <a:xfrm>
            <a:off x="4256088" y="20574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389" name="Oval 157"/>
          <p:cNvSpPr>
            <a:spLocks noChangeArrowheads="1"/>
          </p:cNvSpPr>
          <p:nvPr/>
        </p:nvSpPr>
        <p:spPr bwMode="auto">
          <a:xfrm>
            <a:off x="4302125" y="20843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90" name="Line 158"/>
          <p:cNvSpPr>
            <a:spLocks noChangeShapeType="1"/>
          </p:cNvSpPr>
          <p:nvPr/>
        </p:nvSpPr>
        <p:spPr bwMode="auto">
          <a:xfrm>
            <a:off x="660400" y="2203450"/>
            <a:ext cx="3654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91" name="Line 159"/>
          <p:cNvSpPr>
            <a:spLocks noChangeShapeType="1"/>
          </p:cNvSpPr>
          <p:nvPr/>
        </p:nvSpPr>
        <p:spPr bwMode="auto">
          <a:xfrm>
            <a:off x="4386263" y="512763"/>
            <a:ext cx="9525" cy="158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92" name="Oval 160"/>
          <p:cNvSpPr>
            <a:spLocks noChangeArrowheads="1"/>
          </p:cNvSpPr>
          <p:nvPr/>
        </p:nvSpPr>
        <p:spPr bwMode="auto">
          <a:xfrm>
            <a:off x="4176713" y="1174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93" name="Text Box 161"/>
          <p:cNvSpPr txBox="1">
            <a:spLocks noChangeArrowheads="1"/>
          </p:cNvSpPr>
          <p:nvPr/>
        </p:nvSpPr>
        <p:spPr bwMode="auto">
          <a:xfrm>
            <a:off x="5124450" y="20685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394" name="Line 162"/>
          <p:cNvSpPr>
            <a:spLocks noChangeShapeType="1"/>
          </p:cNvSpPr>
          <p:nvPr/>
        </p:nvSpPr>
        <p:spPr bwMode="auto">
          <a:xfrm flipH="1">
            <a:off x="3613150" y="220503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96" name="Line 164"/>
          <p:cNvSpPr>
            <a:spLocks noChangeShapeType="1"/>
          </p:cNvSpPr>
          <p:nvPr/>
        </p:nvSpPr>
        <p:spPr bwMode="auto">
          <a:xfrm flipH="1">
            <a:off x="44767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98" name="Oval 166"/>
          <p:cNvSpPr>
            <a:spLocks noChangeArrowheads="1"/>
          </p:cNvSpPr>
          <p:nvPr/>
        </p:nvSpPr>
        <p:spPr bwMode="auto">
          <a:xfrm>
            <a:off x="5016500" y="117475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399" name="Text Box 167"/>
          <p:cNvSpPr txBox="1">
            <a:spLocks noChangeArrowheads="1"/>
          </p:cNvSpPr>
          <p:nvPr/>
        </p:nvSpPr>
        <p:spPr bwMode="auto">
          <a:xfrm>
            <a:off x="5961063" y="20558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400" name="Line 168"/>
          <p:cNvSpPr>
            <a:spLocks noChangeShapeType="1"/>
          </p:cNvSpPr>
          <p:nvPr/>
        </p:nvSpPr>
        <p:spPr bwMode="auto">
          <a:xfrm flipH="1">
            <a:off x="5313363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01" name="Oval 169"/>
          <p:cNvSpPr>
            <a:spLocks noChangeArrowheads="1"/>
          </p:cNvSpPr>
          <p:nvPr/>
        </p:nvSpPr>
        <p:spPr bwMode="auto">
          <a:xfrm>
            <a:off x="59420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02" name="Text Box 170"/>
          <p:cNvSpPr txBox="1">
            <a:spLocks noChangeArrowheads="1"/>
          </p:cNvSpPr>
          <p:nvPr/>
        </p:nvSpPr>
        <p:spPr bwMode="auto">
          <a:xfrm>
            <a:off x="6827838" y="207803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5</a:t>
            </a:r>
          </a:p>
        </p:txBody>
      </p:sp>
      <p:sp>
        <p:nvSpPr>
          <p:cNvPr id="991403" name="Line 171"/>
          <p:cNvSpPr>
            <a:spLocks noChangeShapeType="1"/>
          </p:cNvSpPr>
          <p:nvPr/>
        </p:nvSpPr>
        <p:spPr bwMode="auto">
          <a:xfrm flipH="1">
            <a:off x="6173788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04" name="Oval 172"/>
          <p:cNvSpPr>
            <a:spLocks noChangeArrowheads="1"/>
          </p:cNvSpPr>
          <p:nvPr/>
        </p:nvSpPr>
        <p:spPr bwMode="auto">
          <a:xfrm>
            <a:off x="679608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05" name="Text Box 173"/>
          <p:cNvSpPr txBox="1">
            <a:spLocks noChangeArrowheads="1"/>
          </p:cNvSpPr>
          <p:nvPr/>
        </p:nvSpPr>
        <p:spPr bwMode="auto">
          <a:xfrm>
            <a:off x="7762875" y="20748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6</a:t>
            </a:r>
          </a:p>
        </p:txBody>
      </p:sp>
      <p:sp>
        <p:nvSpPr>
          <p:cNvPr id="991406" name="Line 174"/>
          <p:cNvSpPr>
            <a:spLocks noChangeShapeType="1"/>
          </p:cNvSpPr>
          <p:nvPr/>
        </p:nvSpPr>
        <p:spPr bwMode="auto">
          <a:xfrm flipH="1">
            <a:off x="70802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07" name="Oval 175"/>
          <p:cNvSpPr>
            <a:spLocks noChangeArrowheads="1"/>
          </p:cNvSpPr>
          <p:nvPr/>
        </p:nvSpPr>
        <p:spPr bwMode="auto">
          <a:xfrm>
            <a:off x="765810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24" name="Oval 192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25" name="Line 193"/>
          <p:cNvSpPr>
            <a:spLocks noChangeShapeType="1"/>
          </p:cNvSpPr>
          <p:nvPr/>
        </p:nvSpPr>
        <p:spPr bwMode="auto">
          <a:xfrm>
            <a:off x="2633663" y="533400"/>
            <a:ext cx="3175" cy="238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26" name="Line 194"/>
          <p:cNvSpPr>
            <a:spLocks noChangeShapeType="1"/>
          </p:cNvSpPr>
          <p:nvPr/>
        </p:nvSpPr>
        <p:spPr bwMode="auto">
          <a:xfrm>
            <a:off x="722313" y="2992438"/>
            <a:ext cx="18510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28" name="Text Box 196"/>
          <p:cNvSpPr txBox="1">
            <a:spLocks noChangeArrowheads="1"/>
          </p:cNvSpPr>
          <p:nvPr/>
        </p:nvSpPr>
        <p:spPr bwMode="auto">
          <a:xfrm>
            <a:off x="4229100" y="36607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429" name="Line 197"/>
          <p:cNvSpPr>
            <a:spLocks noChangeShapeType="1"/>
          </p:cNvSpPr>
          <p:nvPr/>
        </p:nvSpPr>
        <p:spPr bwMode="auto">
          <a:xfrm flipH="1" flipV="1">
            <a:off x="2638425" y="230663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31" name="Text Box 199"/>
          <p:cNvSpPr txBox="1">
            <a:spLocks noChangeArrowheads="1"/>
          </p:cNvSpPr>
          <p:nvPr/>
        </p:nvSpPr>
        <p:spPr bwMode="auto">
          <a:xfrm>
            <a:off x="2517775" y="28606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385" name="Text Box 153"/>
          <p:cNvSpPr txBox="1">
            <a:spLocks noChangeArrowheads="1"/>
          </p:cNvSpPr>
          <p:nvPr/>
        </p:nvSpPr>
        <p:spPr bwMode="auto">
          <a:xfrm>
            <a:off x="3384550" y="20605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432" name="Oval 200"/>
          <p:cNvSpPr>
            <a:spLocks noChangeArrowheads="1"/>
          </p:cNvSpPr>
          <p:nvPr/>
        </p:nvSpPr>
        <p:spPr bwMode="auto">
          <a:xfrm>
            <a:off x="330993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33" name="Line 201"/>
          <p:cNvSpPr>
            <a:spLocks noChangeShapeType="1"/>
          </p:cNvSpPr>
          <p:nvPr/>
        </p:nvSpPr>
        <p:spPr bwMode="auto">
          <a:xfrm>
            <a:off x="3513138" y="608013"/>
            <a:ext cx="6350" cy="231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34" name="Line 202"/>
          <p:cNvSpPr>
            <a:spLocks noChangeShapeType="1"/>
          </p:cNvSpPr>
          <p:nvPr/>
        </p:nvSpPr>
        <p:spPr bwMode="auto">
          <a:xfrm>
            <a:off x="731838" y="2992438"/>
            <a:ext cx="271938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35" name="Text Box 203"/>
          <p:cNvSpPr txBox="1">
            <a:spLocks noChangeArrowheads="1"/>
          </p:cNvSpPr>
          <p:nvPr/>
        </p:nvSpPr>
        <p:spPr bwMode="auto">
          <a:xfrm>
            <a:off x="3386138" y="282892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0</a:t>
            </a:r>
          </a:p>
        </p:txBody>
      </p:sp>
      <p:sp>
        <p:nvSpPr>
          <p:cNvPr id="991437" name="Line 205"/>
          <p:cNvSpPr>
            <a:spLocks noChangeShapeType="1"/>
          </p:cNvSpPr>
          <p:nvPr/>
        </p:nvSpPr>
        <p:spPr bwMode="auto">
          <a:xfrm>
            <a:off x="2744788" y="2255838"/>
            <a:ext cx="660400" cy="612775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39" name="Text Box 207"/>
          <p:cNvSpPr txBox="1">
            <a:spLocks noChangeArrowheads="1"/>
          </p:cNvSpPr>
          <p:nvPr/>
        </p:nvSpPr>
        <p:spPr bwMode="auto">
          <a:xfrm>
            <a:off x="4217988" y="28575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440" name="Text Box 208"/>
          <p:cNvSpPr txBox="1">
            <a:spLocks noChangeArrowheads="1"/>
          </p:cNvSpPr>
          <p:nvPr/>
        </p:nvSpPr>
        <p:spPr bwMode="auto">
          <a:xfrm>
            <a:off x="5124450" y="28495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441" name="Line 209"/>
          <p:cNvSpPr>
            <a:spLocks noChangeShapeType="1"/>
          </p:cNvSpPr>
          <p:nvPr/>
        </p:nvSpPr>
        <p:spPr bwMode="auto">
          <a:xfrm flipH="1">
            <a:off x="3621088" y="299243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45" name="Text Box 213"/>
          <p:cNvSpPr txBox="1">
            <a:spLocks noChangeArrowheads="1"/>
          </p:cNvSpPr>
          <p:nvPr/>
        </p:nvSpPr>
        <p:spPr bwMode="auto">
          <a:xfrm>
            <a:off x="5934075" y="28622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447" name="Text Box 215"/>
          <p:cNvSpPr txBox="1">
            <a:spLocks noChangeArrowheads="1"/>
          </p:cNvSpPr>
          <p:nvPr/>
        </p:nvSpPr>
        <p:spPr bwMode="auto">
          <a:xfrm>
            <a:off x="6827838" y="28590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449" name="Text Box 217"/>
          <p:cNvSpPr txBox="1">
            <a:spLocks noChangeArrowheads="1"/>
          </p:cNvSpPr>
          <p:nvPr/>
        </p:nvSpPr>
        <p:spPr bwMode="auto">
          <a:xfrm>
            <a:off x="7764463" y="28559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5</a:t>
            </a:r>
          </a:p>
        </p:txBody>
      </p:sp>
      <p:sp>
        <p:nvSpPr>
          <p:cNvPr id="991454" name="Line 222"/>
          <p:cNvSpPr>
            <a:spLocks noChangeShapeType="1"/>
          </p:cNvSpPr>
          <p:nvPr/>
        </p:nvSpPr>
        <p:spPr bwMode="auto">
          <a:xfrm flipH="1" flipV="1">
            <a:off x="2651125" y="310038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56" name="Text Box 224"/>
          <p:cNvSpPr txBox="1">
            <a:spLocks noChangeArrowheads="1"/>
          </p:cNvSpPr>
          <p:nvPr/>
        </p:nvSpPr>
        <p:spPr bwMode="auto">
          <a:xfrm>
            <a:off x="2482850" y="36607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459" name="Text Box 227"/>
          <p:cNvSpPr txBox="1">
            <a:spLocks noChangeArrowheads="1"/>
          </p:cNvSpPr>
          <p:nvPr/>
        </p:nvSpPr>
        <p:spPr bwMode="auto">
          <a:xfrm>
            <a:off x="3357563" y="366077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460" name="Line 228"/>
          <p:cNvSpPr>
            <a:spLocks noChangeShapeType="1"/>
          </p:cNvSpPr>
          <p:nvPr/>
        </p:nvSpPr>
        <p:spPr bwMode="auto">
          <a:xfrm>
            <a:off x="3686175" y="3106738"/>
            <a:ext cx="550863" cy="56673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66" name="Text Box 234"/>
          <p:cNvSpPr txBox="1">
            <a:spLocks noChangeArrowheads="1"/>
          </p:cNvSpPr>
          <p:nvPr/>
        </p:nvSpPr>
        <p:spPr bwMode="auto">
          <a:xfrm>
            <a:off x="5124450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469" name="Line 237"/>
          <p:cNvSpPr>
            <a:spLocks noChangeShapeType="1"/>
          </p:cNvSpPr>
          <p:nvPr/>
        </p:nvSpPr>
        <p:spPr bwMode="auto">
          <a:xfrm>
            <a:off x="4530725" y="3046413"/>
            <a:ext cx="550863" cy="566737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71" name="Text Box 239"/>
          <p:cNvSpPr txBox="1">
            <a:spLocks noChangeArrowheads="1"/>
          </p:cNvSpPr>
          <p:nvPr/>
        </p:nvSpPr>
        <p:spPr bwMode="auto">
          <a:xfrm>
            <a:off x="5934075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474" name="Text Box 242"/>
          <p:cNvSpPr txBox="1">
            <a:spLocks noChangeArrowheads="1"/>
          </p:cNvSpPr>
          <p:nvPr/>
        </p:nvSpPr>
        <p:spPr bwMode="auto">
          <a:xfrm>
            <a:off x="6884988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477" name="Text Box 245"/>
          <p:cNvSpPr txBox="1">
            <a:spLocks noChangeArrowheads="1"/>
          </p:cNvSpPr>
          <p:nvPr/>
        </p:nvSpPr>
        <p:spPr bwMode="auto">
          <a:xfrm>
            <a:off x="7764463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561" name="Oval 329"/>
          <p:cNvSpPr>
            <a:spLocks noChangeArrowheads="1"/>
          </p:cNvSpPr>
          <p:nvPr/>
        </p:nvSpPr>
        <p:spPr bwMode="auto">
          <a:xfrm>
            <a:off x="5140325" y="4486275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482" name="Text Box 250"/>
          <p:cNvSpPr txBox="1">
            <a:spLocks noChangeArrowheads="1"/>
          </p:cNvSpPr>
          <p:nvPr/>
        </p:nvSpPr>
        <p:spPr bwMode="auto">
          <a:xfrm>
            <a:off x="2482850" y="4457700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485" name="Text Box 253"/>
          <p:cNvSpPr txBox="1">
            <a:spLocks noChangeArrowheads="1"/>
          </p:cNvSpPr>
          <p:nvPr/>
        </p:nvSpPr>
        <p:spPr bwMode="auto">
          <a:xfrm>
            <a:off x="3357563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488" name="Text Box 256"/>
          <p:cNvSpPr txBox="1">
            <a:spLocks noChangeArrowheads="1"/>
          </p:cNvSpPr>
          <p:nvPr/>
        </p:nvSpPr>
        <p:spPr bwMode="auto">
          <a:xfrm>
            <a:off x="4224338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489" name="Text Box 257"/>
          <p:cNvSpPr txBox="1">
            <a:spLocks noChangeArrowheads="1"/>
          </p:cNvSpPr>
          <p:nvPr/>
        </p:nvSpPr>
        <p:spPr bwMode="auto">
          <a:xfrm>
            <a:off x="5119688" y="4468813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1</a:t>
            </a:r>
          </a:p>
        </p:txBody>
      </p:sp>
      <p:sp>
        <p:nvSpPr>
          <p:cNvPr id="991492" name="Text Box 260"/>
          <p:cNvSpPr txBox="1">
            <a:spLocks noChangeArrowheads="1"/>
          </p:cNvSpPr>
          <p:nvPr/>
        </p:nvSpPr>
        <p:spPr bwMode="auto">
          <a:xfrm>
            <a:off x="59309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495" name="Text Box 263"/>
          <p:cNvSpPr txBox="1">
            <a:spLocks noChangeArrowheads="1"/>
          </p:cNvSpPr>
          <p:nvPr/>
        </p:nvSpPr>
        <p:spPr bwMode="auto">
          <a:xfrm>
            <a:off x="6875463" y="44592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498" name="Text Box 266"/>
          <p:cNvSpPr txBox="1">
            <a:spLocks noChangeArrowheads="1"/>
          </p:cNvSpPr>
          <p:nvPr/>
        </p:nvSpPr>
        <p:spPr bwMode="auto">
          <a:xfrm>
            <a:off x="77597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503" name="Text Box 271"/>
          <p:cNvSpPr txBox="1">
            <a:spLocks noChangeArrowheads="1"/>
          </p:cNvSpPr>
          <p:nvPr/>
        </p:nvSpPr>
        <p:spPr bwMode="auto">
          <a:xfrm>
            <a:off x="2482850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506" name="Text Box 274"/>
          <p:cNvSpPr txBox="1">
            <a:spLocks noChangeArrowheads="1"/>
          </p:cNvSpPr>
          <p:nvPr/>
        </p:nvSpPr>
        <p:spPr bwMode="auto">
          <a:xfrm>
            <a:off x="335597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507" name="Text Box 275"/>
          <p:cNvSpPr txBox="1">
            <a:spLocks noChangeArrowheads="1"/>
          </p:cNvSpPr>
          <p:nvPr/>
        </p:nvSpPr>
        <p:spPr bwMode="auto">
          <a:xfrm>
            <a:off x="42291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512" name="Text Box 280"/>
          <p:cNvSpPr txBox="1">
            <a:spLocks noChangeArrowheads="1"/>
          </p:cNvSpPr>
          <p:nvPr/>
        </p:nvSpPr>
        <p:spPr bwMode="auto">
          <a:xfrm>
            <a:off x="511492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513" name="Text Box 281"/>
          <p:cNvSpPr txBox="1">
            <a:spLocks noChangeArrowheads="1"/>
          </p:cNvSpPr>
          <p:nvPr/>
        </p:nvSpPr>
        <p:spPr bwMode="auto">
          <a:xfrm>
            <a:off x="59309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2</a:t>
            </a:r>
          </a:p>
        </p:txBody>
      </p:sp>
      <p:sp>
        <p:nvSpPr>
          <p:cNvPr id="991516" name="Text Box 284"/>
          <p:cNvSpPr txBox="1">
            <a:spLocks noChangeArrowheads="1"/>
          </p:cNvSpPr>
          <p:nvPr/>
        </p:nvSpPr>
        <p:spPr bwMode="auto">
          <a:xfrm>
            <a:off x="6827838" y="52863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3</a:t>
            </a:r>
          </a:p>
        </p:txBody>
      </p:sp>
      <p:sp>
        <p:nvSpPr>
          <p:cNvPr id="991519" name="Text Box 287"/>
          <p:cNvSpPr txBox="1">
            <a:spLocks noChangeArrowheads="1"/>
          </p:cNvSpPr>
          <p:nvPr/>
        </p:nvSpPr>
        <p:spPr bwMode="auto">
          <a:xfrm>
            <a:off x="77597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  <p:sp>
        <p:nvSpPr>
          <p:cNvPr id="991524" name="Oval 292"/>
          <p:cNvSpPr>
            <a:spLocks noChangeArrowheads="1"/>
          </p:cNvSpPr>
          <p:nvPr/>
        </p:nvSpPr>
        <p:spPr bwMode="auto">
          <a:xfrm>
            <a:off x="3314700" y="120650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26" name="Oval 294"/>
          <p:cNvSpPr>
            <a:spLocks noChangeArrowheads="1"/>
          </p:cNvSpPr>
          <p:nvPr/>
        </p:nvSpPr>
        <p:spPr bwMode="auto">
          <a:xfrm>
            <a:off x="296863" y="35972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27" name="Line 295"/>
          <p:cNvSpPr>
            <a:spLocks noChangeShapeType="1"/>
          </p:cNvSpPr>
          <p:nvPr/>
        </p:nvSpPr>
        <p:spPr bwMode="auto">
          <a:xfrm>
            <a:off x="747713" y="3802063"/>
            <a:ext cx="2630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28" name="Line 296"/>
          <p:cNvSpPr>
            <a:spLocks noChangeShapeType="1"/>
          </p:cNvSpPr>
          <p:nvPr/>
        </p:nvSpPr>
        <p:spPr bwMode="auto">
          <a:xfrm>
            <a:off x="3509963" y="546100"/>
            <a:ext cx="7937" cy="314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37" name="Oval 305"/>
          <p:cNvSpPr>
            <a:spLocks noChangeArrowheads="1"/>
          </p:cNvSpPr>
          <p:nvPr/>
        </p:nvSpPr>
        <p:spPr bwMode="auto">
          <a:xfrm>
            <a:off x="6799263" y="122238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38" name="Line 306"/>
          <p:cNvSpPr>
            <a:spLocks noChangeShapeType="1"/>
          </p:cNvSpPr>
          <p:nvPr/>
        </p:nvSpPr>
        <p:spPr bwMode="auto">
          <a:xfrm>
            <a:off x="7011988" y="563563"/>
            <a:ext cx="7937" cy="310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39" name="Line 307"/>
          <p:cNvSpPr>
            <a:spLocks noChangeShapeType="1"/>
          </p:cNvSpPr>
          <p:nvPr/>
        </p:nvSpPr>
        <p:spPr bwMode="auto">
          <a:xfrm>
            <a:off x="776288" y="3806825"/>
            <a:ext cx="6118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57" name="Oval 325"/>
          <p:cNvSpPr>
            <a:spLocks noChangeArrowheads="1"/>
          </p:cNvSpPr>
          <p:nvPr/>
        </p:nvSpPr>
        <p:spPr bwMode="auto">
          <a:xfrm>
            <a:off x="273050" y="4395788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58" name="Oval 326"/>
          <p:cNvSpPr>
            <a:spLocks noChangeArrowheads="1"/>
          </p:cNvSpPr>
          <p:nvPr/>
        </p:nvSpPr>
        <p:spPr bwMode="auto">
          <a:xfrm>
            <a:off x="5018088" y="1238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59" name="Line 327"/>
          <p:cNvSpPr>
            <a:spLocks noChangeShapeType="1"/>
          </p:cNvSpPr>
          <p:nvPr/>
        </p:nvSpPr>
        <p:spPr bwMode="auto">
          <a:xfrm>
            <a:off x="5224463" y="554038"/>
            <a:ext cx="9525" cy="391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60" name="Line 328"/>
          <p:cNvSpPr>
            <a:spLocks noChangeShapeType="1"/>
          </p:cNvSpPr>
          <p:nvPr/>
        </p:nvSpPr>
        <p:spPr bwMode="auto">
          <a:xfrm>
            <a:off x="704850" y="4600575"/>
            <a:ext cx="4421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991562" name="Oval 330"/>
          <p:cNvSpPr>
            <a:spLocks noChangeArrowheads="1"/>
          </p:cNvSpPr>
          <p:nvPr/>
        </p:nvSpPr>
        <p:spPr bwMode="auto">
          <a:xfrm>
            <a:off x="260350" y="52244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grpSp>
        <p:nvGrpSpPr>
          <p:cNvPr id="2" name="Group 392"/>
          <p:cNvGrpSpPr>
            <a:grpSpLocks/>
          </p:cNvGrpSpPr>
          <p:nvPr/>
        </p:nvGrpSpPr>
        <p:grpSpPr bwMode="auto">
          <a:xfrm>
            <a:off x="1312863" y="904875"/>
            <a:ext cx="6977062" cy="4865688"/>
            <a:chOff x="827" y="570"/>
            <a:chExt cx="4395" cy="3065"/>
          </a:xfrm>
        </p:grpSpPr>
        <p:sp>
          <p:nvSpPr>
            <p:cNvPr id="991625" name="Line 393"/>
            <p:cNvSpPr>
              <a:spLocks noChangeShapeType="1"/>
            </p:cNvSpPr>
            <p:nvPr/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26" name="Line 394"/>
            <p:cNvSpPr>
              <a:spLocks noChangeShapeType="1"/>
            </p:cNvSpPr>
            <p:nvPr/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27" name="Line 395"/>
            <p:cNvSpPr>
              <a:spLocks noChangeShapeType="1"/>
            </p:cNvSpPr>
            <p:nvPr/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28" name="Line 396"/>
            <p:cNvSpPr>
              <a:spLocks noChangeShapeType="1"/>
            </p:cNvSpPr>
            <p:nvPr/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29" name="Line 397"/>
            <p:cNvSpPr>
              <a:spLocks noChangeShapeType="1"/>
            </p:cNvSpPr>
            <p:nvPr/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0" name="Line 398"/>
            <p:cNvSpPr>
              <a:spLocks noChangeShapeType="1"/>
            </p:cNvSpPr>
            <p:nvPr/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1" name="Line 399"/>
            <p:cNvSpPr>
              <a:spLocks noChangeShapeType="1"/>
            </p:cNvSpPr>
            <p:nvPr/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2" name="Line 400"/>
            <p:cNvSpPr>
              <a:spLocks noChangeShapeType="1"/>
            </p:cNvSpPr>
            <p:nvPr/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3" name="Line 401"/>
            <p:cNvSpPr>
              <a:spLocks noChangeShapeType="1"/>
            </p:cNvSpPr>
            <p:nvPr/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4" name="Line 402"/>
            <p:cNvSpPr>
              <a:spLocks noChangeShapeType="1"/>
            </p:cNvSpPr>
            <p:nvPr/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5" name="Line 403"/>
            <p:cNvSpPr>
              <a:spLocks noChangeShapeType="1"/>
            </p:cNvSpPr>
            <p:nvPr/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6" name="Line 404"/>
            <p:cNvSpPr>
              <a:spLocks noChangeShapeType="1"/>
            </p:cNvSpPr>
            <p:nvPr/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7" name="Line 405"/>
            <p:cNvSpPr>
              <a:spLocks noChangeShapeType="1"/>
            </p:cNvSpPr>
            <p:nvPr/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8" name="Line 406"/>
            <p:cNvSpPr>
              <a:spLocks noChangeShapeType="1"/>
            </p:cNvSpPr>
            <p:nvPr/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39" name="Line 407"/>
            <p:cNvSpPr>
              <a:spLocks noChangeShapeType="1"/>
            </p:cNvSpPr>
            <p:nvPr/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  <p:sp>
          <p:nvSpPr>
            <p:cNvPr id="991640" name="Line 408"/>
            <p:cNvSpPr>
              <a:spLocks noChangeShapeType="1"/>
            </p:cNvSpPr>
            <p:nvPr/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rgbClr val="3333FF"/>
                </a:solidFill>
                <a:latin typeface="Custom_Constantia" panose="02030602050306030303" pitchFamily="18" charset="0"/>
              </a:endParaRPr>
            </a:p>
          </p:txBody>
        </p:sp>
      </p:grpSp>
      <p:sp>
        <p:nvSpPr>
          <p:cNvPr id="291" name="Text Box 287"/>
          <p:cNvSpPr txBox="1">
            <a:spLocks noChangeArrowheads="1"/>
          </p:cNvSpPr>
          <p:nvPr/>
        </p:nvSpPr>
        <p:spPr bwMode="auto">
          <a:xfrm>
            <a:off x="7725748" y="5224169"/>
            <a:ext cx="355179" cy="432792"/>
          </a:xfrm>
          <a:prstGeom prst="ellipse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990000"/>
                </a:solidFill>
                <a:latin typeface="Custom_Constantia" panose="0203060205030603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43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9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9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991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0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0087 -2.96296E-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8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9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9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200" fill="hold"/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00"/>
                            </p:stCondLst>
                            <p:childTnLst>
                              <p:par>
                                <p:cTn id="11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1000"/>
                                        <p:tgtEl>
                                          <p:spTgt spid="99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6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9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1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9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9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10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1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100"/>
                            </p:stCondLst>
                            <p:childTnLst>
                              <p:par>
                                <p:cTn id="158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200" fill="hold"/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700"/>
                            </p:stCondLst>
                            <p:childTnLst>
                              <p:par>
                                <p:cTn id="16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1000"/>
                                        <p:tgtEl>
                                          <p:spTgt spid="99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99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7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74" dur="500" fill="hold"/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2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99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7700"/>
                            </p:stCondLst>
                            <p:childTnLst>
                              <p:par>
                                <p:cTn id="19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5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82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99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87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99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92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500"/>
                                        <p:tgtEl>
                                          <p:spTgt spid="99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70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1203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7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99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9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2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12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10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68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2200"/>
                            </p:stCondLst>
                            <p:childTnLst>
                              <p:par>
                                <p:cTn id="2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9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27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5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32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9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99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37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3700"/>
                            </p:stCondLst>
                            <p:childTnLst>
                              <p:par>
                                <p:cTn id="306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07" dur="500"/>
                                        <p:tgtEl>
                                          <p:spTgt spid="991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4200"/>
                            </p:stCondLst>
                            <p:childTnLst>
                              <p:par>
                                <p:cTn id="3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4700"/>
                            </p:stCondLst>
                            <p:childTnLst>
                              <p:par>
                                <p:cTn id="3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10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5700"/>
                            </p:stCondLst>
                            <p:childTnLst>
                              <p:par>
                                <p:cTn id="3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3" dur="500"/>
                                        <p:tgtEl>
                                          <p:spTgt spid="99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20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6200"/>
                            </p:stCondLst>
                            <p:childTnLst>
                              <p:par>
                                <p:cTn id="3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67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67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6700"/>
                            </p:stCondLst>
                            <p:childTnLst>
                              <p:par>
                                <p:cTn id="3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6700"/>
                            </p:stCondLst>
                            <p:childTnLst>
                              <p:par>
                                <p:cTn id="3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99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7200"/>
                            </p:stCondLst>
                            <p:childTnLst>
                              <p:par>
                                <p:cTn id="3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9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2" dur="500"/>
                                        <p:tgtEl>
                                          <p:spTgt spid="9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7700"/>
                            </p:stCondLst>
                            <p:childTnLst>
                              <p:par>
                                <p:cTn id="3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500"/>
                                        <p:tgtEl>
                                          <p:spTgt spid="99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8200"/>
                            </p:stCondLst>
                            <p:childTnLst>
                              <p:par>
                                <p:cTn id="3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8700"/>
                            </p:stCondLst>
                            <p:childTnLst>
                              <p:par>
                                <p:cTn id="3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8700"/>
                            </p:stCondLst>
                            <p:childTnLst>
                              <p:par>
                                <p:cTn id="3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4" dur="10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9700"/>
                            </p:stCondLst>
                            <p:childTnLst>
                              <p:par>
                                <p:cTn id="386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7" dur="2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1300"/>
                            </p:stCondLst>
                            <p:childTnLst>
                              <p:par>
                                <p:cTn id="3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99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1800"/>
                            </p:stCondLst>
                            <p:childTnLst>
                              <p:par>
                                <p:cTn id="4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2" dur="10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99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2800"/>
                            </p:stCondLst>
                            <p:childTnLst>
                              <p:par>
                                <p:cTn id="4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4" dur="10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3800"/>
                            </p:stCondLst>
                            <p:childTnLst>
                              <p:par>
                                <p:cTn id="4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7" dur="500"/>
                                        <p:tgtEl>
                                          <p:spTgt spid="99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9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2" dur="1000"/>
                                        <p:tgtEl>
                                          <p:spTgt spid="99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348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34800"/>
                            </p:stCondLst>
                            <p:childTnLst>
                              <p:par>
                                <p:cTn id="4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4" dur="10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358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5800"/>
                            </p:stCondLst>
                            <p:childTnLst>
                              <p:par>
                                <p:cTn id="4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6" dur="500"/>
                                        <p:tgtEl>
                                          <p:spTgt spid="9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9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5" dur="1000"/>
                                        <p:tgtEl>
                                          <p:spTgt spid="99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36800"/>
                            </p:stCondLst>
                            <p:childTnLst>
                              <p:par>
                                <p:cTn id="49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37300"/>
                            </p:stCondLst>
                            <p:childTnLst>
                              <p:par>
                                <p:cTn id="5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3" dur="10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38300"/>
                            </p:stCondLst>
                            <p:childTnLst>
                              <p:par>
                                <p:cTn id="5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8800"/>
                            </p:stCondLst>
                            <p:childTnLst>
                              <p:par>
                                <p:cTn id="5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7" dur="10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39800"/>
                            </p:stCondLst>
                            <p:childTnLst>
                              <p:par>
                                <p:cTn id="5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6" dur="10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40800"/>
                            </p:stCondLst>
                            <p:childTnLst>
                              <p:par>
                                <p:cTn id="5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5" dur="10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41800"/>
                            </p:stCondLst>
                            <p:childTnLst>
                              <p:par>
                                <p:cTn id="55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42300"/>
                            </p:stCondLst>
                            <p:childTnLst>
                              <p:par>
                                <p:cTn id="5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6" presetClass="emph" presetSubtype="0" repeatCount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100" tmFilter="0, 0; .2, .5; .8, .5; 1, 0"/>
                                        <p:tgtEl>
                                          <p:spTgt spid="99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3" dur="50" autoRev="1" fill="hold"/>
                                        <p:tgtEl>
                                          <p:spTgt spid="99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427" grpId="0" animBg="1"/>
      <p:bldP spid="991427" grpId="1" animBg="1"/>
      <p:bldP spid="991427" grpId="2" animBg="1"/>
      <p:bldP spid="991529" grpId="0" animBg="1"/>
      <p:bldP spid="991529" grpId="1" animBg="1"/>
      <p:bldP spid="991547" grpId="0" animBg="1"/>
      <p:bldP spid="991547" grpId="1" animBg="1"/>
      <p:bldP spid="991541" grpId="0" animBg="1"/>
      <p:bldP spid="991541" grpId="1" animBg="1"/>
      <p:bldP spid="991235" grpId="0" animBg="1"/>
      <p:bldP spid="991235" grpId="1" animBg="1"/>
      <p:bldP spid="991237" grpId="0" animBg="1"/>
      <p:bldP spid="991237" grpId="1" animBg="1"/>
      <p:bldP spid="991238" grpId="0" animBg="1"/>
      <p:bldP spid="991238" grpId="1" animBg="1"/>
      <p:bldP spid="991540" grpId="0" animBg="1"/>
      <p:bldP spid="991540" grpId="1" animBg="1"/>
      <p:bldP spid="991241" grpId="0" animBg="1"/>
      <p:bldP spid="991241" grpId="1" animBg="1"/>
      <p:bldP spid="991243" grpId="0" animBg="1"/>
      <p:bldP spid="991243" grpId="1" animBg="1"/>
      <p:bldP spid="991246" grpId="0" animBg="1"/>
      <p:bldP spid="991246" grpId="1" animBg="1"/>
      <p:bldP spid="991261" grpId="0" animBg="1"/>
      <p:bldP spid="991261" grpId="1" animBg="1"/>
      <p:bldP spid="991263" grpId="0" animBg="1"/>
      <p:bldP spid="991263" grpId="1" animBg="1"/>
      <p:bldP spid="991264" grpId="0" animBg="1"/>
      <p:bldP spid="991264" grpId="1" animBg="1"/>
      <p:bldP spid="991347" grpId="0" animBg="1"/>
      <p:bldP spid="991347" grpId="1" animBg="1"/>
      <p:bldP spid="991351" grpId="0" animBg="1"/>
      <p:bldP spid="991351" grpId="1" animBg="1"/>
      <p:bldP spid="991355" grpId="0" animBg="1"/>
      <p:bldP spid="991355" grpId="1" animBg="1"/>
      <p:bldP spid="991359" grpId="0" animBg="1"/>
      <p:bldP spid="991359" grpId="1" animBg="1"/>
      <p:bldP spid="991360" grpId="0" animBg="1"/>
      <p:bldP spid="991360" grpId="1" animBg="1"/>
      <p:bldP spid="991361" grpId="0"/>
      <p:bldP spid="991362" grpId="0"/>
      <p:bldP spid="991362" grpId="1"/>
      <p:bldP spid="991362" grpId="2"/>
      <p:bldP spid="991363" grpId="0"/>
      <p:bldP spid="991364" grpId="0"/>
      <p:bldP spid="991436" grpId="0" animBg="1"/>
      <p:bldP spid="991436" grpId="1" animBg="1"/>
      <p:bldP spid="991365" grpId="0"/>
      <p:bldP spid="991366" grpId="0"/>
      <p:bldP spid="991367" grpId="0"/>
      <p:bldP spid="991368" grpId="0"/>
      <p:bldP spid="991369" grpId="0"/>
      <p:bldP spid="991370" grpId="0"/>
      <p:bldP spid="991371" grpId="0"/>
      <p:bldP spid="991372" grpId="0"/>
      <p:bldP spid="991373" grpId="0"/>
      <p:bldP spid="991374" grpId="0" animBg="1"/>
      <p:bldP spid="991374" grpId="1" animBg="1"/>
      <p:bldP spid="991375" grpId="0" animBg="1"/>
      <p:bldP spid="991375" grpId="1" animBg="1"/>
      <p:bldP spid="991376" grpId="0" animBg="1"/>
      <p:bldP spid="991376" grpId="1" animBg="1"/>
      <p:bldP spid="991376" grpId="2" animBg="1"/>
      <p:bldP spid="991377" grpId="0" animBg="1"/>
      <p:bldP spid="991377" grpId="1" animBg="1"/>
      <p:bldP spid="991377" grpId="2" animBg="1"/>
      <p:bldP spid="991378" grpId="0" animBg="1"/>
      <p:bldP spid="991378" grpId="1" animBg="1"/>
      <p:bldP spid="991378" grpId="2" animBg="1"/>
      <p:bldP spid="991379" grpId="0" animBg="1"/>
      <p:bldP spid="991380" grpId="0"/>
      <p:bldP spid="991380" grpId="1"/>
      <p:bldP spid="991381" grpId="0" animBg="1"/>
      <p:bldP spid="991381" grpId="1" animBg="1"/>
      <p:bldP spid="991382" grpId="0" animBg="1"/>
      <p:bldP spid="991382" grpId="1" animBg="1"/>
      <p:bldP spid="991383" grpId="0" animBg="1"/>
      <p:bldP spid="991383" grpId="1" animBg="1"/>
      <p:bldP spid="991384" grpId="0" animBg="1"/>
      <p:bldP spid="991384" grpId="1" animBg="1"/>
      <p:bldP spid="991384" grpId="2" animBg="1"/>
      <p:bldP spid="991386" grpId="0" animBg="1"/>
      <p:bldP spid="991388" grpId="0"/>
      <p:bldP spid="991389" grpId="0" animBg="1"/>
      <p:bldP spid="991389" grpId="1" animBg="1"/>
      <p:bldP spid="991390" grpId="0" animBg="1"/>
      <p:bldP spid="991390" grpId="1" animBg="1"/>
      <p:bldP spid="991391" grpId="0" animBg="1"/>
      <p:bldP spid="991391" grpId="1" animBg="1"/>
      <p:bldP spid="991392" grpId="0" animBg="1"/>
      <p:bldP spid="991392" grpId="1" animBg="1"/>
      <p:bldP spid="991392" grpId="2" animBg="1"/>
      <p:bldP spid="991393" grpId="0"/>
      <p:bldP spid="991394" grpId="0" animBg="1"/>
      <p:bldP spid="991396" grpId="0" animBg="1"/>
      <p:bldP spid="991398" grpId="0" animBg="1"/>
      <p:bldP spid="991398" grpId="1" animBg="1"/>
      <p:bldP spid="991399" grpId="0"/>
      <p:bldP spid="991400" grpId="0" animBg="1"/>
      <p:bldP spid="991401" grpId="0" animBg="1"/>
      <p:bldP spid="991401" grpId="1" animBg="1"/>
      <p:bldP spid="991402" grpId="0"/>
      <p:bldP spid="991403" grpId="0" animBg="1"/>
      <p:bldP spid="991404" grpId="0" animBg="1"/>
      <p:bldP spid="991404" grpId="1" animBg="1"/>
      <p:bldP spid="991405" grpId="0"/>
      <p:bldP spid="991406" grpId="0" animBg="1"/>
      <p:bldP spid="991407" grpId="0" animBg="1"/>
      <p:bldP spid="991407" grpId="1" animBg="1"/>
      <p:bldP spid="991424" grpId="0" animBg="1"/>
      <p:bldP spid="991424" grpId="1" animBg="1"/>
      <p:bldP spid="991425" grpId="0" animBg="1"/>
      <p:bldP spid="991425" grpId="1" animBg="1"/>
      <p:bldP spid="991426" grpId="0" animBg="1"/>
      <p:bldP spid="991426" grpId="1" animBg="1"/>
      <p:bldP spid="991428" grpId="0"/>
      <p:bldP spid="991429" grpId="0" animBg="1"/>
      <p:bldP spid="991431" grpId="0"/>
      <p:bldP spid="991385" grpId="0"/>
      <p:bldP spid="991385" grpId="1"/>
      <p:bldP spid="991432" grpId="0" animBg="1"/>
      <p:bldP spid="991432" grpId="1" animBg="1"/>
      <p:bldP spid="991433" grpId="0" animBg="1"/>
      <p:bldP spid="991433" grpId="1" animBg="1"/>
      <p:bldP spid="991434" grpId="0" animBg="1"/>
      <p:bldP spid="991434" grpId="1" animBg="1"/>
      <p:bldP spid="991435" grpId="0"/>
      <p:bldP spid="991435" grpId="1"/>
      <p:bldP spid="991437" grpId="0" animBg="1"/>
      <p:bldP spid="991441" grpId="0" animBg="1"/>
      <p:bldP spid="991445" grpId="0"/>
      <p:bldP spid="991447" grpId="0"/>
      <p:bldP spid="991449" grpId="0"/>
      <p:bldP spid="991454" grpId="0" animBg="1"/>
      <p:bldP spid="991456" grpId="0"/>
      <p:bldP spid="991459" grpId="0"/>
      <p:bldP spid="991460" grpId="0" animBg="1"/>
      <p:bldP spid="991466" grpId="0"/>
      <p:bldP spid="991469" grpId="0" animBg="1"/>
      <p:bldP spid="991471" grpId="0"/>
      <p:bldP spid="991474" grpId="0"/>
      <p:bldP spid="991477" grpId="0"/>
      <p:bldP spid="991561" grpId="0" animBg="1"/>
      <p:bldP spid="991561" grpId="1" animBg="1"/>
      <p:bldP spid="991482" grpId="0"/>
      <p:bldP spid="991485" grpId="0"/>
      <p:bldP spid="991488" grpId="0"/>
      <p:bldP spid="991489" grpId="0"/>
      <p:bldP spid="991492" grpId="0"/>
      <p:bldP spid="991495" grpId="0"/>
      <p:bldP spid="991498" grpId="0"/>
      <p:bldP spid="991503" grpId="0"/>
      <p:bldP spid="991506" grpId="0"/>
      <p:bldP spid="991507" grpId="0"/>
      <p:bldP spid="991512" grpId="0"/>
      <p:bldP spid="991516" grpId="0"/>
      <p:bldP spid="991519" grpId="0"/>
      <p:bldP spid="991524" grpId="0" animBg="1"/>
      <p:bldP spid="991524" grpId="1" animBg="1"/>
      <p:bldP spid="991526" grpId="0" animBg="1"/>
      <p:bldP spid="991526" grpId="1" animBg="1"/>
      <p:bldP spid="991527" grpId="0" animBg="1"/>
      <p:bldP spid="991527" grpId="1" animBg="1"/>
      <p:bldP spid="991528" grpId="0" animBg="1"/>
      <p:bldP spid="991528" grpId="1" animBg="1"/>
      <p:bldP spid="991537" grpId="0" animBg="1"/>
      <p:bldP spid="991537" grpId="1" animBg="1"/>
      <p:bldP spid="991538" grpId="0" animBg="1"/>
      <p:bldP spid="991538" grpId="1" animBg="1"/>
      <p:bldP spid="991539" grpId="0" animBg="1"/>
      <p:bldP spid="991539" grpId="1" animBg="1"/>
      <p:bldP spid="991557" grpId="0" animBg="1"/>
      <p:bldP spid="991557" grpId="1" animBg="1"/>
      <p:bldP spid="991558" grpId="0" animBg="1"/>
      <p:bldP spid="991558" grpId="1" animBg="1"/>
      <p:bldP spid="991559" grpId="0" animBg="1"/>
      <p:bldP spid="991559" grpId="1" animBg="1"/>
      <p:bldP spid="991560" grpId="0" animBg="1"/>
      <p:bldP spid="991560" grpId="1" animBg="1"/>
      <p:bldP spid="991562" grpId="0" animBg="1"/>
      <p:bldP spid="991562" grpId="1" animBg="1"/>
      <p:bldP spid="29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827929" y="3995491"/>
            <a:ext cx="3047068" cy="38263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831065" y="5280687"/>
            <a:ext cx="3047068" cy="40516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117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Der </a:t>
            </a:r>
            <a:r>
              <a:rPr lang="de-CH" dirty="0" err="1" smtClean="0"/>
              <a:t>Levenshtein</a:t>
            </a:r>
            <a:r>
              <a:rPr lang="de-CH" dirty="0" smtClean="0"/>
              <a:t>-Distanz-Algorithmus</a:t>
            </a:r>
            <a:endParaRPr lang="de-CH" dirty="0"/>
          </a:p>
        </p:txBody>
      </p:sp>
      <p:sp>
        <p:nvSpPr>
          <p:cNvPr id="10117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err="1" smtClean="0">
                <a:solidFill>
                  <a:srgbClr val="0033CC"/>
                </a:solidFill>
              </a:rPr>
              <a:t>distance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STRING</a:t>
            </a:r>
            <a:r>
              <a:rPr lang="de-CH" sz="2200" dirty="0" smtClean="0">
                <a:solidFill>
                  <a:srgbClr val="0033CC"/>
                </a:solidFill>
              </a:rPr>
              <a:t>):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Minimale Anzahl Operationen, um 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>
                <a:solidFill>
                  <a:srgbClr val="990000"/>
                </a:solidFill>
              </a:rPr>
              <a:t>in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smtClean="0">
                <a:solidFill>
                  <a:srgbClr val="0033CC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umzuwandeln.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err="1" smtClean="0">
                <a:solidFill>
                  <a:schemeClr val="accent2"/>
                </a:solidFill>
              </a:rPr>
              <a:t>local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14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ARRAY_2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  <a:r>
              <a:rPr lang="de-CH" sz="22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33CC"/>
                </a:solidFill>
              </a:rPr>
              <a:t>		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del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ins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subst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make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)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i="1" dirty="0" smtClean="0">
                <a:solidFill>
                  <a:srgbClr val="0033CC"/>
                </a:solidFill>
              </a:rPr>
              <a:t> i</a:t>
            </a:r>
            <a:r>
              <a:rPr lang="de-CH" sz="2200" dirty="0" smtClean="0">
                <a:solidFill>
                  <a:srgbClr val="0033CC"/>
                </a:solidFill>
              </a:rPr>
              <a:t> := 0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0] := </a:t>
            </a:r>
            <a:r>
              <a:rPr lang="de-CH" sz="2200" i="1" dirty="0" smtClean="0">
                <a:solidFill>
                  <a:srgbClr val="0033CC"/>
                </a:solidFill>
              </a:rPr>
              <a:t>i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 		    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0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[0, </a:t>
            </a:r>
            <a:r>
              <a:rPr lang="de-CH" sz="2200" i="1" dirty="0" smtClean="0">
                <a:solidFill>
                  <a:srgbClr val="0033CC"/>
                </a:solidFill>
              </a:rPr>
              <a:t>j </a:t>
            </a:r>
            <a:r>
              <a:rPr lang="de-CH" sz="2200" dirty="0" smtClean="0">
                <a:solidFill>
                  <a:srgbClr val="0033CC"/>
                </a:solidFill>
              </a:rPr>
              <a:t>] := </a:t>
            </a:r>
            <a:r>
              <a:rPr lang="de-CH" sz="2200" i="1" dirty="0" smtClean="0">
                <a:solidFill>
                  <a:srgbClr val="0033CC"/>
                </a:solidFill>
              </a:rPr>
              <a:t>j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br>
              <a:rPr lang="de-CH" sz="2200" dirty="0" smtClean="0">
                <a:solidFill>
                  <a:srgbClr val="0033CC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chemeClr val="accent2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(Fortsetzung folgt)</a:t>
            </a:r>
            <a:endParaRPr lang="de-CH" sz="22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AutoShape 2"/>
          <p:cNvSpPr>
            <a:spLocks noChangeArrowheads="1"/>
          </p:cNvSpPr>
          <p:nvPr/>
        </p:nvSpPr>
        <p:spPr bwMode="auto">
          <a:xfrm>
            <a:off x="7591425" y="4543425"/>
            <a:ext cx="493713" cy="346075"/>
          </a:xfrm>
          <a:prstGeom prst="roundRect">
            <a:avLst>
              <a:gd name="adj" fmla="val 16667"/>
            </a:avLst>
          </a:prstGeom>
          <a:solidFill>
            <a:srgbClr val="FFFF00">
              <a:alpha val="64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de-CH" b="1" dirty="0">
              <a:solidFill>
                <a:srgbClr val="3333FF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10137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/>
          <a:p>
            <a:pPr defTabSz="266700" eaLnBrk="1" hangingPunct="1">
              <a:tabLst>
                <a:tab pos="1258888" algn="l"/>
                <a:tab pos="1612900" algn="l"/>
              </a:tabLst>
            </a:pPr>
            <a:r>
              <a:rPr lang="de-CH" dirty="0" smtClean="0"/>
              <a:t>Der </a:t>
            </a:r>
            <a:r>
              <a:rPr lang="de-CH" dirty="0" err="1" smtClean="0"/>
              <a:t>Levenshtein</a:t>
            </a:r>
            <a:r>
              <a:rPr lang="de-CH" dirty="0" smtClean="0"/>
              <a:t>-Distanz-Algorithmus</a:t>
            </a:r>
          </a:p>
        </p:txBody>
      </p:sp>
      <p:sp>
        <p:nvSpPr>
          <p:cNvPr id="10137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5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lnSpc>
                <a:spcPct val="9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 eaLnBrk="1" hangingPunct="1">
              <a:lnSpc>
                <a:spcPct val="24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</a:t>
            </a:r>
            <a:r>
              <a:rPr lang="de-CH" sz="2000" b="1" dirty="0" err="1" smtClean="0">
                <a:solidFill>
                  <a:srgbClr val="0033CC"/>
                </a:solidFill>
              </a:rPr>
              <a:t>if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] =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dirty="0">
                <a:solidFill>
                  <a:srgbClr val="0033CC"/>
                </a:solidFill>
              </a:rPr>
              <a:t>	</a:t>
            </a:r>
            <a:r>
              <a:rPr lang="de-CH" sz="2000" dirty="0" smtClean="0">
                <a:solidFill>
                  <a:srgbClr val="0033CC"/>
                </a:solidFill>
              </a:rPr>
              <a:t>	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[ </a:t>
            </a:r>
            <a:r>
              <a:rPr lang="de-CH" sz="2000" i="1" dirty="0" smtClean="0">
                <a:solidFill>
                  <a:srgbClr val="990000"/>
                </a:solidFill>
              </a:rPr>
              <a:t>i </a:t>
            </a:r>
            <a:r>
              <a:rPr lang="de-CH" sz="2000" dirty="0" smtClean="0">
                <a:solidFill>
                  <a:srgbClr val="990000"/>
                </a:solidFill>
              </a:rPr>
              <a:t>-1,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-1]</a:t>
            </a:r>
            <a:r>
              <a:rPr lang="de-CH" sz="2000" dirty="0" smtClean="0">
                <a:solidFill>
                  <a:srgbClr val="0033CC"/>
                </a:solidFill>
              </a:rPr>
              <a:t>						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    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    </a:t>
            </a:r>
            <a:r>
              <a:rPr lang="de-CH" sz="2000" i="1" dirty="0" err="1" smtClean="0">
                <a:solidFill>
                  <a:srgbClr val="0033CC"/>
                </a:solidFill>
              </a:rPr>
              <a:t>deletion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    </a:t>
            </a:r>
            <a:r>
              <a:rPr lang="de-CH" sz="20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    </a:t>
            </a:r>
            <a:r>
              <a:rPr lang="de-CH" sz="20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- 1,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</a:p>
          <a:p>
            <a:pPr eaLnBrk="1" hangingPunct="1">
              <a:lnSpc>
                <a:spcPct val="9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   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minimum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(</a:t>
            </a:r>
            <a:r>
              <a:rPr lang="de-CH" sz="2000" i="1" dirty="0" err="1" smtClean="0">
                <a:solidFill>
                  <a:srgbClr val="990000"/>
                </a:solidFill>
              </a:rPr>
              <a:t>deletion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insertion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substitution</a:t>
            </a:r>
            <a:r>
              <a:rPr lang="de-CH" sz="2000" dirty="0" smtClean="0">
                <a:solidFill>
                  <a:srgbClr val="990000"/>
                </a:solidFill>
              </a:rPr>
              <a:t>) + 1</a:t>
            </a:r>
          </a:p>
          <a:p>
            <a:pPr eaLnBrk="1" hangingPunct="1">
              <a:lnSpc>
                <a:spcPct val="4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 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	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eaLnBrk="1" hangingPunct="1">
              <a:lnSpc>
                <a:spcPct val="5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eaLnBrk="1" hangingPunct="1">
              <a:lnSpc>
                <a:spcPct val="4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5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dirty="0" smtClean="0">
                <a:solidFill>
                  <a:srgbClr val="0033CC"/>
                </a:solidFill>
              </a:rPr>
              <a:t> (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tabLst>
                <a:tab pos="180975" algn="l"/>
                <a:tab pos="625475" algn="l"/>
                <a:tab pos="989013" algn="l"/>
                <a:tab pos="1343025" algn="l"/>
                <a:tab pos="1614488" algn="l"/>
                <a:tab pos="188595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1225" y="1615504"/>
            <a:ext cx="6680200" cy="4337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???</a:t>
            </a:r>
            <a:endParaRPr lang="de-CH" sz="2000" dirty="0">
              <a:solidFill>
                <a:srgbClr val="990000"/>
              </a:solidFill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759522" y="1528699"/>
            <a:ext cx="7032344" cy="6771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Für alle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i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j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–1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 pitchFamily="34" charset="0"/>
              </a:rPr>
              <a:t>, können wir </a:t>
            </a:r>
            <a:r>
              <a:rPr lang="de-CH" sz="2000" i="1" dirty="0" err="1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source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[1 ..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]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 pitchFamily="34" charset="0"/>
              </a:rPr>
              <a:t>in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target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[1</a:t>
            </a:r>
            <a:r>
              <a:rPr lang="de-CH" sz="16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..</a:t>
            </a:r>
            <a:r>
              <a:rPr lang="de-CH" sz="16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 pitchFamily="34" charset="0"/>
              </a:rPr>
              <a:t>umwandeln mit </a:t>
            </a:r>
            <a:r>
              <a:rPr lang="de-CH" sz="2000" i="1" dirty="0" err="1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dist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[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p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 pitchFamily="34" charset="0"/>
              </a:rPr>
              <a:t>Operationen.</a:t>
            </a:r>
            <a:endParaRPr lang="de-CH" sz="2000" dirty="0">
              <a:solidFill>
                <a:srgbClr val="990000"/>
              </a:solidFill>
              <a:latin typeface="Custom_Constantia" panose="02030602050306030303" pitchFamily="18" charset="0"/>
              <a:cs typeface="Arial" pitchFamily="34" charset="0"/>
            </a:endParaRPr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Levenshtein, fortgesetzt</a:t>
            </a:r>
            <a:endParaRPr lang="de-CH"/>
          </a:p>
        </p:txBody>
      </p:sp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>
              <a:lnSpc>
                <a:spcPct val="1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</a:t>
            </a:r>
            <a:r>
              <a:rPr lang="de-CH" sz="1800" b="1" dirty="0" err="1" smtClean="0">
                <a:solidFill>
                  <a:srgbClr val="0033CC"/>
                </a:solidFill>
              </a:rPr>
              <a:t>if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] =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-1]							 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</a:t>
            </a:r>
            <a:r>
              <a:rPr lang="de-CH" sz="1800" dirty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                 	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- 1,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)) + 1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</a:t>
            </a:r>
            <a:r>
              <a:rPr lang="de-CH" sz="1800" dirty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         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 		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[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:= 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endParaRPr lang="de-CH" sz="1800" i="1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Result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)</a:t>
            </a:r>
            <a:endParaRPr lang="de-CH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Der Levenshtein-Distanz-Algorithmus</a:t>
            </a:r>
            <a:endParaRPr lang="de-CH"/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de-CH" sz="2200" i="1" dirty="0" err="1" smtClean="0">
                <a:solidFill>
                  <a:srgbClr val="0033CC"/>
                </a:solidFill>
              </a:rPr>
              <a:t>distance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STRING</a:t>
            </a:r>
            <a:r>
              <a:rPr lang="de-CH" sz="2200" dirty="0" smtClean="0">
                <a:solidFill>
                  <a:srgbClr val="0033CC"/>
                </a:solidFill>
              </a:rPr>
              <a:t>):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Minimale Anzahl Operationen, um 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>
                <a:solidFill>
                  <a:srgbClr val="990000"/>
                </a:solidFill>
              </a:rPr>
              <a:t>in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smtClean="0">
                <a:solidFill>
                  <a:srgbClr val="0033CC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umzuwandeln.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err="1" smtClean="0">
                <a:solidFill>
                  <a:schemeClr val="accent2"/>
                </a:solidFill>
              </a:rPr>
              <a:t>local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ARRAY_2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  <a:r>
              <a:rPr lang="de-CH" sz="22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33CC"/>
                </a:solidFill>
              </a:rPr>
              <a:t>		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new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deletion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5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make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)</a:t>
            </a:r>
          </a:p>
          <a:p>
            <a:pPr>
              <a:lnSpc>
                <a:spcPct val="5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i="1" dirty="0" smtClean="0">
                <a:solidFill>
                  <a:srgbClr val="0033CC"/>
                </a:solidFill>
              </a:rPr>
              <a:t> i</a:t>
            </a:r>
            <a:r>
              <a:rPr lang="de-CH" sz="2200" dirty="0" smtClean="0">
                <a:solidFill>
                  <a:srgbClr val="0033CC"/>
                </a:solidFill>
              </a:rPr>
              <a:t> := 0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0] := </a:t>
            </a:r>
            <a:r>
              <a:rPr lang="de-CH" sz="2200" i="1" dirty="0" smtClean="0">
                <a:solidFill>
                  <a:srgbClr val="0033CC"/>
                </a:solidFill>
              </a:rPr>
              <a:t>i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          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r>
              <a:rPr lang="de-CH" sz="2200" dirty="0" smtClean="0">
                <a:solidFill>
                  <a:srgbClr val="0000FF"/>
                </a:solidFill>
              </a:rPr>
              <a:t> 	          	</a:t>
            </a:r>
            <a:r>
              <a:rPr lang="de-CH" sz="2200" b="1" dirty="0" err="1" smtClean="0">
                <a:solidFill>
                  <a:schemeClr val="accent2"/>
                </a:solidFill>
              </a:rPr>
              <a:t>from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0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           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[0, </a:t>
            </a:r>
            <a:r>
              <a:rPr lang="de-CH" sz="2200" i="1" dirty="0" smtClean="0">
                <a:solidFill>
                  <a:srgbClr val="0033CC"/>
                </a:solidFill>
              </a:rPr>
              <a:t>j </a:t>
            </a:r>
            <a:r>
              <a:rPr lang="de-CH" sz="2200" dirty="0" smtClean="0">
                <a:solidFill>
                  <a:srgbClr val="0033CC"/>
                </a:solidFill>
              </a:rPr>
              <a:t>] := </a:t>
            </a:r>
            <a:r>
              <a:rPr lang="de-CH" sz="2200" i="1" dirty="0" smtClean="0">
                <a:solidFill>
                  <a:srgbClr val="0033CC"/>
                </a:solidFill>
              </a:rPr>
              <a:t>j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br>
              <a:rPr lang="de-CH" sz="2200" dirty="0" smtClean="0">
                <a:solidFill>
                  <a:srgbClr val="0033CC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          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</a:pPr>
            <a:r>
              <a:rPr lang="de-CH" sz="2200" dirty="0" smtClean="0">
                <a:solidFill>
                  <a:schemeClr val="accent2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(Fortsetzung folgt)</a:t>
            </a:r>
            <a:endParaRPr lang="de-CH" sz="22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1771713" y="1504315"/>
            <a:ext cx="7129163" cy="6771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</a:rPr>
              <a:t>Für alle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i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j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–1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 pitchFamily="34" charset="0"/>
              </a:rPr>
              <a:t>, können wir </a:t>
            </a:r>
            <a:r>
              <a:rPr lang="de-CH" sz="2000" i="1" dirty="0" err="1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source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[1 ..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]</a:t>
            </a:r>
          </a:p>
          <a:p>
            <a:pPr>
              <a:lnSpc>
                <a:spcPct val="40000"/>
              </a:lnSpc>
            </a:pP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 pitchFamily="34" charset="0"/>
              </a:rPr>
              <a:t>in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target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[1</a:t>
            </a:r>
            <a:r>
              <a:rPr lang="de-CH" sz="16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..</a:t>
            </a:r>
            <a:r>
              <a:rPr lang="de-CH" sz="16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 pitchFamily="34" charset="0"/>
              </a:rPr>
              <a:t>umwandeln mit </a:t>
            </a:r>
            <a:r>
              <a:rPr lang="de-CH" sz="2000" i="1" dirty="0" err="1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dist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[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p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latin typeface="Custom_Constantia" panose="02030602050306030303" pitchFamily="18" charset="0"/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 pitchFamily="34" charset="0"/>
              </a:rPr>
              <a:t>Operationen.</a:t>
            </a:r>
            <a:endParaRPr lang="de-CH" sz="2000" dirty="0">
              <a:solidFill>
                <a:srgbClr val="990000"/>
              </a:solidFill>
              <a:latin typeface="Custom_Constantia" panose="02030602050306030303" pitchFamily="18" charset="0"/>
              <a:cs typeface="Arial" pitchFamily="34" charset="0"/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Levenshtein</a:t>
            </a:r>
            <a:r>
              <a:rPr lang="de-CH" dirty="0" smtClean="0"/>
              <a:t>, fortgesetzt</a:t>
            </a:r>
            <a:endParaRPr lang="de-CH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>
              <a:lnSpc>
                <a:spcPct val="1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</a:t>
            </a:r>
            <a:r>
              <a:rPr lang="de-CH" sz="1800" b="1" dirty="0" err="1" smtClean="0">
                <a:solidFill>
                  <a:srgbClr val="0033CC"/>
                </a:solidFill>
              </a:rPr>
              <a:t>if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] =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-1]						</a:t>
            </a:r>
            <a:r>
              <a:rPr lang="de-CH" sz="1800" dirty="0">
                <a:solidFill>
                  <a:srgbClr val="0033CC"/>
                </a:solidFill>
              </a:rPr>
              <a:t>	</a:t>
            </a:r>
            <a:r>
              <a:rPr lang="de-CH" sz="1800" dirty="0" smtClean="0">
                <a:solidFill>
                  <a:srgbClr val="0033CC"/>
                </a:solidFill>
              </a:rPr>
              <a:t>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- 1,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)) + 1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 		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[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:= 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endParaRPr lang="de-CH" sz="1800" i="1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Result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)</a:t>
            </a:r>
            <a:endParaRPr lang="de-CH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Was wir in dieser Vorlesung gesehen haben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343" y="943429"/>
            <a:ext cx="8563428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>
                <a:latin typeface="Custom_Constantia" panose="02030602050306030303" pitchFamily="18" charset="0"/>
              </a:rPr>
              <a:t>Der Begriff des Algorithmus</a:t>
            </a:r>
          </a:p>
          <a:p>
            <a:pPr marL="800100" lvl="1" indent="-342900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  <a:latin typeface="Custom_Constantia" panose="02030602050306030303" pitchFamily="18" charset="0"/>
              </a:rPr>
              <a:t>Grundlegende Eigenschaften</a:t>
            </a:r>
          </a:p>
          <a:p>
            <a:pPr marL="800100" lvl="1" indent="-342900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  <a:latin typeface="Custom_Constantia" panose="02030602050306030303" pitchFamily="18" charset="0"/>
              </a:rPr>
              <a:t>Unterschied zu einem Programm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>
                <a:latin typeface="Custom_Constantia" panose="02030602050306030303" pitchFamily="18" charset="0"/>
              </a:rPr>
              <a:t>Der Begriff der Kontrollstruktur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>
                <a:latin typeface="Custom_Constantia" panose="02030602050306030303" pitchFamily="18" charset="0"/>
              </a:rPr>
              <a:t>Korrektheit einer Instruktion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>
                <a:latin typeface="Custom_Constantia" panose="02030602050306030303" pitchFamily="18" charset="0"/>
              </a:rPr>
              <a:t>Kontrollstrukturen der Strukturierten Programmierung: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  <a:latin typeface="Custom_Constantia" panose="02030602050306030303" pitchFamily="18" charset="0"/>
              </a:rPr>
              <a:t>Sequenz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  <a:latin typeface="Custom_Constantia" panose="02030602050306030303" pitchFamily="18" charset="0"/>
              </a:rPr>
              <a:t>Konditional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  <a:defRPr/>
            </a:pPr>
            <a:r>
              <a:rPr lang="de-CH" dirty="0">
                <a:solidFill>
                  <a:srgbClr val="3333FF"/>
                </a:solidFill>
                <a:latin typeface="Custom_Constantia" panose="02030602050306030303" pitchFamily="18" charset="0"/>
              </a:rPr>
              <a:t>Kontrollstruktur: Konditional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>
                <a:latin typeface="Custom_Constantia" panose="02030602050306030303" pitchFamily="18" charset="0"/>
              </a:rPr>
              <a:t>Verschachtelung, und wie sich diese vermeiden lässt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>
                <a:latin typeface="Custom_Constantia" panose="02030602050306030303" pitchFamily="18" charset="0"/>
              </a:rPr>
              <a:t>Korrektheit von Schleifen: Invariante &amp; Variante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>
                <a:latin typeface="Custom_Constantia" panose="02030602050306030303" pitchFamily="18" charset="0"/>
              </a:rPr>
              <a:t>Das </a:t>
            </a:r>
            <a:r>
              <a:rPr lang="de-CH" dirty="0" err="1">
                <a:latin typeface="Custom_Constantia" panose="02030602050306030303" pitchFamily="18" charset="0"/>
              </a:rPr>
              <a:t>Enstscheidungsproblem</a:t>
            </a:r>
            <a:r>
              <a:rPr lang="de-CH" dirty="0">
                <a:latin typeface="Custom_Constantia" panose="02030602050306030303" pitchFamily="18" charset="0"/>
              </a:rPr>
              <a:t> und </a:t>
            </a:r>
            <a:r>
              <a:rPr lang="de-CH" dirty="0" smtClean="0">
                <a:latin typeface="Custom_Constantia" panose="02030602050306030303" pitchFamily="18" charset="0"/>
              </a:rPr>
              <a:t>Unentscheidbarkeit</a:t>
            </a:r>
            <a:endParaRPr lang="de-CH" dirty="0">
              <a:latin typeface="Custom_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2575</Words>
  <Application>Microsoft Office PowerPoint</Application>
  <PresentationFormat>On-screen Show (4:3)</PresentationFormat>
  <Paragraphs>1496</Paragraphs>
  <Slides>98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11" baseType="lpstr">
      <vt:lpstr>Verdana</vt:lpstr>
      <vt:lpstr>Custom_Constantia</vt:lpstr>
      <vt:lpstr>Times</vt:lpstr>
      <vt:lpstr>Times New Roman</vt:lpstr>
      <vt:lpstr>Wingdings</vt:lpstr>
      <vt:lpstr>Comic Sans MS</vt:lpstr>
      <vt:lpstr>Arial</vt:lpstr>
      <vt:lpstr>Symbol</vt:lpstr>
      <vt:lpstr>ＭＳ Ｐゴシック</vt:lpstr>
      <vt:lpstr>Constantia</vt:lpstr>
      <vt:lpstr>Arial Black</vt:lpstr>
      <vt:lpstr>NORMAL</vt:lpstr>
      <vt:lpstr>TITLE</vt:lpstr>
      <vt:lpstr>Einführung in die Programmierung  Prof. Dr. Bertrand Meyer</vt:lpstr>
      <vt:lpstr>In dieser (Doppel-)Lektion</vt:lpstr>
      <vt:lpstr>Ein Quiz</vt:lpstr>
      <vt:lpstr>Der Begriff des Algorithmus</vt:lpstr>
      <vt:lpstr>Nicht wirklich ein Algorithmus</vt:lpstr>
      <vt:lpstr>5 Eigenschaften eines Algorithmus</vt:lpstr>
      <vt:lpstr>Algorithmus vs. Programm</vt:lpstr>
      <vt:lpstr>Aus was ein Algorithmus besteht</vt:lpstr>
      <vt:lpstr>Kontrollstrukturen</vt:lpstr>
      <vt:lpstr>Kontrollstrukturen als Techniken zur Problemlösung</vt:lpstr>
      <vt:lpstr>Die Sequenz (auch: Verbund (Compound ) )</vt:lpstr>
      <vt:lpstr>Eiffel: Das Semikolon als optionale Trennung</vt:lpstr>
      <vt:lpstr>Korrektheit eines Verbunds</vt:lpstr>
      <vt:lpstr>Konditional (Bedingte Instruktion)</vt:lpstr>
      <vt:lpstr>Das Maximum von zwei Zahlen ermitteln</vt:lpstr>
      <vt:lpstr>Als Feature (Abfrage)</vt:lpstr>
      <vt:lpstr>Typische Aufrufe</vt:lpstr>
      <vt:lpstr>Nicht im O-O Stil</vt:lpstr>
      <vt:lpstr>Im O-O Stil</vt:lpstr>
      <vt:lpstr>Der Konditional als Technik zur Problemlösung</vt:lpstr>
      <vt:lpstr>Grundform</vt:lpstr>
      <vt:lpstr>Eine Variante des Konditionals</vt:lpstr>
      <vt:lpstr>Früheres Beispiel</vt:lpstr>
      <vt:lpstr>Eine mögliche Variante</vt:lpstr>
      <vt:lpstr>PowerPoint Presentation</vt:lpstr>
      <vt:lpstr>Verschachtelung von bedingten Instruktionen</vt:lpstr>
      <vt:lpstr>Eine verschachtelte Struktur</vt:lpstr>
      <vt:lpstr>Eine Kamm-ähnliche Struktur</vt:lpstr>
      <vt:lpstr>Verschachtelung von bedingten Instruktionen</vt:lpstr>
      <vt:lpstr>Kamm-ähnlicher Konditional</vt:lpstr>
      <vt:lpstr>Eine Kamm-ähnliche Struktur</vt:lpstr>
      <vt:lpstr>Auch in Eiffel: «Inspect» (Multi-branch)</vt:lpstr>
      <vt:lpstr>Weitere Themen zu Kontrollstrukturen</vt:lpstr>
      <vt:lpstr>Die Schleife</vt:lpstr>
      <vt:lpstr>Die volle Form der Schleife</vt:lpstr>
      <vt:lpstr>Eine andere Schleifensyntax</vt:lpstr>
      <vt:lpstr>Schleifenformen (in verschiedenen Sprachen)</vt:lpstr>
      <vt:lpstr>In Eiffel (volle Form)</vt:lpstr>
      <vt:lpstr>Über Stationen einer Linie iterieren („loopen“)</vt:lpstr>
      <vt:lpstr>Auf eine Liste anwendbare Operationen</vt:lpstr>
      <vt:lpstr>Auf eine Liste anwendbare Operationen</vt:lpstr>
      <vt:lpstr>Das Problem mit internen Zeigern</vt:lpstr>
      <vt:lpstr>Listen mit internem Zeiger</vt:lpstr>
      <vt:lpstr>Listen mit externem Zeiger</vt:lpstr>
      <vt:lpstr>Über Stationen einer Linie iterieren (1)</vt:lpstr>
      <vt:lpstr>Über Stationen einer Linie iterieren (2)</vt:lpstr>
      <vt:lpstr>Über Stationen einer Linie iterieren (3)</vt:lpstr>
      <vt:lpstr>Die Stationsnamen anzeigen</vt:lpstr>
      <vt:lpstr>Ein anderes Beispiel</vt:lpstr>
      <vt:lpstr>Das „Maximum“ der Stationsnamen berechnen</vt:lpstr>
      <vt:lpstr>„Maximum“ zweier Zeichenketten </vt:lpstr>
      <vt:lpstr>In einem Feature</vt:lpstr>
      <vt:lpstr>Schleifen als Annäherungsstrategie</vt:lpstr>
      <vt:lpstr>Nachbedingung?</vt:lpstr>
      <vt:lpstr>Das „Maximum“ der Stationsnamen berechnen</vt:lpstr>
      <vt:lpstr>Die Schleifeninvariante</vt:lpstr>
      <vt:lpstr>Schleifen als Annäherungsstrategie</vt:lpstr>
      <vt:lpstr>Die Schleifeninvariante</vt:lpstr>
      <vt:lpstr>Die Schleifeninvariante</vt:lpstr>
      <vt:lpstr>Die Schleifeninvariante</vt:lpstr>
      <vt:lpstr>Die Schleifeninvariante</vt:lpstr>
      <vt:lpstr>Der Effekt einer Schleife</vt:lpstr>
      <vt:lpstr>Quiz: Finde die Invariante</vt:lpstr>
      <vt:lpstr>Quiz: Finde die Invariante</vt:lpstr>
      <vt:lpstr>Levenshtein-Distanz</vt:lpstr>
      <vt:lpstr>Ein weiteres Beispiel</vt:lpstr>
      <vt:lpstr>Levenshtein-Distanz</vt:lpstr>
      <vt:lpstr>PowerPoint Presentation</vt:lpstr>
      <vt:lpstr>Der Levenshtein-Distanz-Algorithmus</vt:lpstr>
      <vt:lpstr>Der Levenshtein-Distanz-Algorithmus</vt:lpstr>
      <vt:lpstr>Wie wissen wir, ob eine Schleife terminiert?</vt:lpstr>
      <vt:lpstr>Die Schleifenvariante</vt:lpstr>
      <vt:lpstr>Die Variante in unserem Beispiel</vt:lpstr>
      <vt:lpstr>Ein Quiz</vt:lpstr>
      <vt:lpstr>Das allgemeine Entscheidungsproblem</vt:lpstr>
      <vt:lpstr>Das Entscheidungsproblem und Unentscheidbarkeit</vt:lpstr>
      <vt:lpstr>Das Entscheidungsproblem in Eiffel</vt:lpstr>
      <vt:lpstr>Dann…</vt:lpstr>
      <vt:lpstr>Paradoxa in der Logik</vt:lpstr>
      <vt:lpstr>Das Paradox von Grelling</vt:lpstr>
      <vt:lpstr>Das Lügner-Paradox</vt:lpstr>
      <vt:lpstr>Das Entscheidungsproblem in der Praxis</vt:lpstr>
      <vt:lpstr>Kontrollstrukturen auf Maschinenebene</vt:lpstr>
      <vt:lpstr>Das Äquivalent zu if-then-else</vt:lpstr>
      <vt:lpstr>Flussdiagramme (flowcharts)</vt:lpstr>
      <vt:lpstr>In Programmiersprachen: Goto</vt:lpstr>
      <vt:lpstr>“Goto considered harmful”</vt:lpstr>
      <vt:lpstr>Goto heute</vt:lpstr>
      <vt:lpstr>Ein Eingang, ein Ausgang</vt:lpstr>
      <vt:lpstr>Quiz: Finde die Invariante!</vt:lpstr>
      <vt:lpstr>Quiz: Finde die Invariante!</vt:lpstr>
      <vt:lpstr>PowerPoint Presentation</vt:lpstr>
      <vt:lpstr>Der Levenshtein-Distanz-Algorithmus</vt:lpstr>
      <vt:lpstr>Der Levenshtein-Distanz-Algorithmus</vt:lpstr>
      <vt:lpstr>Levenshtein, fortgesetzt</vt:lpstr>
      <vt:lpstr>Der Levenshtein-Distanz-Algorithmus</vt:lpstr>
      <vt:lpstr>Levenshtein, fortgesetzt</vt:lpstr>
      <vt:lpstr>Was wir in dieser Vorlesung gesehen haben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2430</cp:revision>
  <dcterms:created xsi:type="dcterms:W3CDTF">2010-06-28T05:41:26Z</dcterms:created>
  <dcterms:modified xsi:type="dcterms:W3CDTF">2015-10-22T01:21:31Z</dcterms:modified>
</cp:coreProperties>
</file>