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6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7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8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9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20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21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22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23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24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5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26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27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8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29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30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2"/>
    <p:sldMasterId id="2147483654" r:id="rId3"/>
  </p:sldMasterIdLst>
  <p:notesMasterIdLst>
    <p:notesMasterId r:id="rId37"/>
  </p:notesMasterIdLst>
  <p:handoutMasterIdLst>
    <p:handoutMasterId r:id="rId38"/>
  </p:handoutMasterIdLst>
  <p:sldIdLst>
    <p:sldId id="915" r:id="rId4"/>
    <p:sldId id="957" r:id="rId5"/>
    <p:sldId id="928" r:id="rId6"/>
    <p:sldId id="929" r:id="rId7"/>
    <p:sldId id="958" r:id="rId8"/>
    <p:sldId id="931" r:id="rId9"/>
    <p:sldId id="932" r:id="rId10"/>
    <p:sldId id="933" r:id="rId11"/>
    <p:sldId id="934" r:id="rId12"/>
    <p:sldId id="935" r:id="rId13"/>
    <p:sldId id="936" r:id="rId14"/>
    <p:sldId id="937" r:id="rId15"/>
    <p:sldId id="938" r:id="rId16"/>
    <p:sldId id="939" r:id="rId17"/>
    <p:sldId id="940" r:id="rId18"/>
    <p:sldId id="941" r:id="rId19"/>
    <p:sldId id="942" r:id="rId20"/>
    <p:sldId id="943" r:id="rId21"/>
    <p:sldId id="944" r:id="rId22"/>
    <p:sldId id="945" r:id="rId23"/>
    <p:sldId id="946" r:id="rId24"/>
    <p:sldId id="947" r:id="rId25"/>
    <p:sldId id="948" r:id="rId26"/>
    <p:sldId id="949" r:id="rId27"/>
    <p:sldId id="950" r:id="rId28"/>
    <p:sldId id="951" r:id="rId29"/>
    <p:sldId id="952" r:id="rId30"/>
    <p:sldId id="953" r:id="rId31"/>
    <p:sldId id="954" r:id="rId32"/>
    <p:sldId id="955" r:id="rId33"/>
    <p:sldId id="959" r:id="rId34"/>
    <p:sldId id="960" r:id="rId35"/>
    <p:sldId id="956" r:id="rId36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Custom_Constantia" panose="020B0604020202020204" charset="0"/>
      <p:regular r:id="rId47"/>
      <p:bold r:id="rId48"/>
      <p:italic r:id="rId49"/>
      <p:boldItalic r:id="rId50"/>
    </p:embeddedFont>
    <p:embeddedFont>
      <p:font typeface="Constantia" panose="02030602050306030303" pitchFamily="18" charset="0"/>
      <p:regular r:id="rId51"/>
      <p:bold r:id="rId52"/>
      <p:italic r:id="rId53"/>
      <p:boldItalic r:id="rId54"/>
    </p:embeddedFont>
    <p:embeddedFont>
      <p:font typeface="Arial Black" panose="020B0A04020102020204" pitchFamily="34" charset="0"/>
      <p:bold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6600">
        <a:alpha val="0"/>
      </a:srgb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75" autoAdjust="0"/>
  </p:normalViewPr>
  <p:slideViewPr>
    <p:cSldViewPr snapToGrid="0">
      <p:cViewPr varScale="1">
        <p:scale>
          <a:sx n="85" d="100"/>
          <a:sy n="85" d="100"/>
        </p:scale>
        <p:origin x="110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20" Type="http://schemas.openxmlformats.org/officeDocument/2006/relationships/slide" Target="slides/slide17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120189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5449FE-0816-4D55-94ED-3739E11A25DF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92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>
            <a:noAutofit/>
          </a:bodyPr>
          <a:lstStyle>
            <a:lvl1pPr marL="0" marR="0" lvl="0" indent="0" algn="l" defTabSz="9667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4143375" y="0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>
            <a:noAutofit/>
          </a:bodyPr>
          <a:lstStyle>
            <a:lvl1pPr marL="0" marR="0" lvl="0" indent="0" algn="r" defTabSz="9667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0"/>
            <a:ext cx="4800600" cy="360045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731840" y="4560890"/>
            <a:ext cx="5851529" cy="4319589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9120189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b" anchorCtr="0" compatLnSpc="1">
            <a:noAutofit/>
          </a:bodyPr>
          <a:lstStyle>
            <a:lvl1pPr marL="0" marR="0" lvl="0" indent="0" algn="l" defTabSz="9667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b" anchorCtr="0" compatLnSpc="1">
            <a:noAutofit/>
          </a:bodyPr>
          <a:lstStyle>
            <a:lvl1pPr marL="0" marR="0" lvl="0" indent="0" algn="r" defTabSz="9667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2B496725-34BF-433B-B635-61DCF8B8E1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1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rial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rial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rial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rial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02082-4E05-4495-8BE5-8061BF643879}" type="slidenum">
              <a:rPr lang="en-US"/>
              <a:pPr/>
              <a:t>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Diese Vorlesung</a:t>
            </a:r>
            <a:r>
              <a:rPr lang="de-DE" baseline="0" dirty="0" smtClean="0"/>
              <a:t> zeigt ein weiteres Beispiel eines Design Patterns: „Command“ Pattern (Undo/Redo)</a:t>
            </a:r>
          </a:p>
          <a:p>
            <a:endParaRPr lang="de-DE" baseline="0" dirty="0" smtClean="0"/>
          </a:p>
          <a:p>
            <a:r>
              <a:rPr lang="de-DE" baseline="0" dirty="0" smtClean="0"/>
              <a:t>Erinnerung: Design Pattern sind „Rezepte“ wie man häufig vorkommende Probleme (gut) löst </a:t>
            </a:r>
            <a:r>
              <a:rPr lang="de-DE" baseline="0" dirty="0" smtClean="0">
                <a:sym typeface="Wingdings" pitchFamily="2" charset="2"/>
              </a:rPr>
              <a:t> „don‘t reinvent the wheel“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290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1FD2E-B064-4C23-A1EC-438A3E0AABC4}" type="slidenum">
              <a:rPr lang="en-US"/>
              <a:pPr/>
              <a:t>12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1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7DFBD-847F-4CD0-9499-B85F513A077F}" type="slidenum">
              <a:rPr lang="en-US"/>
              <a:pPr/>
              <a:t>13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416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E38A-79C3-443A-B63F-A0872110C129}" type="slidenum">
              <a:rPr lang="en-US"/>
              <a:pPr/>
              <a:t>14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1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99509-9350-4529-8FFB-32583F63D248}" type="slidenum">
              <a:rPr lang="en-US"/>
              <a:pPr/>
              <a:t>15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115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969DB-5CF9-43B7-98A7-A8E6078494AC}" type="slidenum">
              <a:rPr lang="en-US"/>
              <a:pPr/>
              <a:t>16</a:t>
            </a:fld>
            <a:endParaRPr lang="en-US"/>
          </a:p>
        </p:txBody>
      </p:sp>
      <p:sp>
        <p:nvSpPr>
          <p:cNvPr id="1977346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CD107681-3D65-41C4-BAA1-AA93F38FD5FF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16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7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7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56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99509-9350-4529-8FFB-32583F63D248}" type="slidenum">
              <a:rPr lang="en-US"/>
              <a:pPr/>
              <a:t>17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638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DA703-83B7-4351-98AB-6AD85D6A14C0}" type="slidenum">
              <a:rPr lang="en-US"/>
              <a:pPr/>
              <a:t>18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9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DBC74-76A4-4E54-BBF5-3AA2BCA62BD3}" type="slidenum">
              <a:rPr lang="en-US"/>
              <a:pPr/>
              <a:t>19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282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BB84D-93DF-400B-93C6-BEA74A521C9C}" type="slidenum">
              <a:rPr lang="en-US"/>
              <a:pPr/>
              <a:t>20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287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DA703-83B7-4351-98AB-6AD85D6A14C0}" type="slidenum">
              <a:rPr lang="en-US"/>
              <a:pPr/>
              <a:t>21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2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48BB4-EF97-412D-8A8C-AABE8CF9D0A0}" type="slidenum">
              <a:rPr lang="en-US"/>
              <a:pPr/>
              <a:t>4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517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9E83D-C978-4709-94CA-7A8FB49EE986}" type="slidenum">
              <a:rPr lang="en-US"/>
              <a:pPr/>
              <a:t>22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833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1FD2E-B064-4C23-A1EC-438A3E0AABC4}" type="slidenum">
              <a:rPr lang="en-US"/>
              <a:pPr/>
              <a:t>23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8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36FD2-3D48-40E1-A7F0-05D0F660BCB8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8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CC18F-1A14-4EE8-9516-9FED50D125C9}" type="slidenum">
              <a:rPr lang="en-US"/>
              <a:pPr/>
              <a:t>25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470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89191-0B96-4D56-B0E5-A6411E45AEBC}" type="slidenum">
              <a:rPr lang="en-US"/>
              <a:pPr/>
              <a:t>26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224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DF78B7-9504-4943-B728-62C15DE9085D}" type="slidenum">
              <a:rPr lang="en-US"/>
              <a:pPr/>
              <a:t>27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9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43CF4-FD20-48B0-8C82-0163E11E9E32}" type="slidenum">
              <a:rPr lang="en-US"/>
              <a:pPr/>
              <a:t>28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69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DA703-83B7-4351-98AB-6AD85D6A14C0}" type="slidenum">
              <a:rPr lang="en-US"/>
              <a:pPr/>
              <a:t>29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54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00EDD-49A4-44B6-9A99-5C0E6A13DFDA}" type="slidenum">
              <a:rPr lang="en-US"/>
              <a:pPr/>
              <a:t>30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03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F24E8-F730-44D5-9493-09F6059E2E1F}" type="slidenum">
              <a:rPr lang="en-GB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48BB4-EF97-412D-8A8C-AABE8CF9D0A0}" type="slidenum">
              <a:rPr lang="en-US"/>
              <a:pPr/>
              <a:t>5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731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F00482-EF22-42E8-9BF0-97EBAAE90C99}" type="slidenum">
              <a:rPr lang="en-GB">
                <a:solidFill>
                  <a:srgbClr val="000000"/>
                </a:solidFill>
              </a:rPr>
              <a:pPr/>
              <a:t>32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3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6388F-EEE3-4602-8F36-6BC99A3B1178}" type="slidenum">
              <a:rPr lang="en-US"/>
              <a:pPr/>
              <a:t>33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2237"/>
            <a:ext cx="5852160" cy="43188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7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027F2-A992-438A-9025-4A59EF5B954F}" type="slidenum">
              <a:rPr lang="en-US"/>
              <a:pPr/>
              <a:t>6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390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F2F56-2D88-47B7-9AF4-45C5B8751F16}" type="slidenum">
              <a:rPr lang="en-US"/>
              <a:pPr/>
              <a:t>7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1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16811-EBF6-49A6-A192-A787A43D43AF}" type="slidenum">
              <a:rPr lang="en-US"/>
              <a:pPr/>
              <a:t>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347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99509-9350-4529-8FFB-32583F63D248}" type="slidenum">
              <a:rPr lang="en-US"/>
              <a:pPr/>
              <a:t>9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123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D8FCC-1B71-4F63-8848-85E3164198F6}" type="slidenum">
              <a:rPr lang="en-US"/>
              <a:pPr/>
              <a:t>10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009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14455-93A4-4095-8353-C2D9BEE49B3E}" type="slidenum">
              <a:rPr lang="en-US"/>
              <a:pPr/>
              <a:t>11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0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9238" y="115891"/>
            <a:ext cx="7942258" cy="435656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B0000"/>
              </a:buClr>
              <a:defRPr/>
            </a:lvl1pPr>
            <a:lvl2pPr>
              <a:buClr>
                <a:srgbClr val="8B0000"/>
              </a:buClr>
              <a:buSzPct val="65000"/>
              <a:defRPr>
                <a:solidFill>
                  <a:schemeClr val="tx1"/>
                </a:solidFill>
              </a:defRPr>
            </a:lvl2pPr>
            <a:lvl3pPr>
              <a:buClr>
                <a:srgbClr val="8B0000"/>
              </a:buClr>
              <a:buFont typeface="Arial" pitchFamily="34"/>
              <a:buChar char="•"/>
              <a:defRPr>
                <a:solidFill>
                  <a:srgbClr val="3333FF"/>
                </a:solidFill>
              </a:defRPr>
            </a:lvl3pPr>
            <a:lvl4pPr>
              <a:buClr>
                <a:srgbClr val="8B0000"/>
              </a:buClr>
              <a:defRPr>
                <a:solidFill>
                  <a:srgbClr val="3333FF"/>
                </a:solidFill>
              </a:defRPr>
            </a:lvl4pPr>
            <a:lvl5pPr>
              <a:buClr>
                <a:srgbClr val="8B0000"/>
              </a:buClr>
              <a:defRPr>
                <a:solidFill>
                  <a:srgbClr val="3333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2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D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spcBef>
                <a:spcPts val="0"/>
              </a:spcBef>
              <a:defRPr sz="3600"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8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buSzPct val="65000"/>
              <a:defRPr baseline="0">
                <a:solidFill>
                  <a:srgbClr val="0000FF"/>
                </a:solidFill>
                <a:latin typeface="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buSzPct val="65000"/>
              <a:defRPr baseline="0">
                <a:solidFill>
                  <a:srgbClr val="0000FF"/>
                </a:solidFill>
                <a:latin typeface="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9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"/>
          <p:cNvGrpSpPr/>
          <p:nvPr userDrawn="1"/>
        </p:nvGrpSpPr>
        <p:grpSpPr>
          <a:xfrm>
            <a:off x="163074" y="80686"/>
            <a:ext cx="7304089" cy="529374"/>
            <a:chOff x="163074" y="80686"/>
            <a:chExt cx="7304089" cy="529374"/>
          </a:xfrm>
          <a:effectLst/>
        </p:grpSpPr>
        <p:sp>
          <p:nvSpPr>
            <p:cNvPr id="11" name="Line 13"/>
            <p:cNvSpPr/>
            <p:nvPr/>
          </p:nvSpPr>
          <p:spPr>
            <a:xfrm flipV="1">
              <a:off x="163074" y="609603"/>
              <a:ext cx="7285948" cy="4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1">
              <a:solidFill>
                <a:srgbClr val="006699">
                  <a:alpha val="35000"/>
                </a:srgbClr>
              </a:solidFill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cs typeface="Arial"/>
              </a:endParaRPr>
            </a:p>
          </p:txBody>
        </p:sp>
        <p:sp>
          <p:nvSpPr>
            <p:cNvPr id="12" name="Line 13"/>
            <p:cNvSpPr/>
            <p:nvPr/>
          </p:nvSpPr>
          <p:spPr>
            <a:xfrm flipV="1">
              <a:off x="181215" y="80686"/>
              <a:ext cx="7285948" cy="4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1">
              <a:solidFill>
                <a:srgbClr val="006699">
                  <a:alpha val="35000"/>
                </a:srgbClr>
              </a:solidFill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cs typeface="Arial"/>
              </a:endParaRPr>
            </a:p>
          </p:txBody>
        </p:sp>
      </p:grpSp>
      <p:sp>
        <p:nvSpPr>
          <p:cNvPr id="2" name="Rectangle 3"/>
          <p:cNvSpPr txBox="1">
            <a:spLocks noGrp="1"/>
          </p:cNvSpPr>
          <p:nvPr>
            <p:ph type="title"/>
          </p:nvPr>
        </p:nvSpPr>
        <p:spPr>
          <a:xfrm>
            <a:off x="249238" y="115891"/>
            <a:ext cx="8117521" cy="4429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body" idx="1"/>
          </p:nvPr>
        </p:nvSpPr>
        <p:spPr>
          <a:xfrm>
            <a:off x="249238" y="878116"/>
            <a:ext cx="8594729" cy="5644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/>
          <p:nvPr/>
        </p:nvSpPr>
        <p:spPr>
          <a:xfrm>
            <a:off x="4643442" y="4724403"/>
            <a:ext cx="2133596" cy="476246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8642570" y="6550478"/>
            <a:ext cx="504821" cy="215898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04B11C-F9F7-463B-97C7-6C17D3EBBF3F}" type="slidenum">
              <a:rPr sz="14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 2" descr="se-chair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837" y="30787"/>
            <a:ext cx="339763" cy="3463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800" b="0" i="0" u="none" strike="noStrike" kern="0" cap="none" spc="0" baseline="0">
          <a:solidFill>
            <a:srgbClr val="006699"/>
          </a:solidFill>
          <a:uFillTx/>
          <a:latin typeface="Constantia" pitchFamily="18"/>
          <a:cs typeface="Arial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None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Constantia" pitchFamily="18"/>
          <a:cs typeface="Arial"/>
        </a:defRPr>
      </a:lvl1pPr>
      <a:lvl2pPr marL="896934" marR="0" lvl="1" indent="-360365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8B0000"/>
        </a:buClr>
        <a:buSzPct val="100000"/>
        <a:buFont typeface="Wingdings" pitchFamily="2"/>
        <a:buChar char="Ø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Constantia" pitchFamily="18"/>
          <a:cs typeface="Arial"/>
        </a:defRPr>
      </a:lvl2pPr>
      <a:lvl3pPr marL="1304921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Wingdings" pitchFamily="2"/>
        <a:buChar char="§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Constantia" pitchFamily="18"/>
          <a:cs typeface="Arial"/>
        </a:defRPr>
      </a:lvl3pPr>
      <a:lvl4pPr marL="1712908" marR="0" lvl="3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Wingdings" pitchFamily="2"/>
        <a:buChar char="§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Constantia" pitchFamily="18"/>
          <a:cs typeface="Arial"/>
        </a:defRPr>
      </a:lvl4pPr>
      <a:lvl5pPr marL="2120895" marR="0" lvl="4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Wingdings" pitchFamily="2"/>
        <a:buChar char="§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Constantia" pitchFamily="18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43950" y="19444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3684108"/>
            <a:ext cx="8229600" cy="24420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5"/>
          <p:cNvSpPr txBox="1"/>
          <p:nvPr/>
        </p:nvSpPr>
        <p:spPr>
          <a:xfrm>
            <a:off x="73252" y="287176"/>
            <a:ext cx="2462214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i="1" u="none" strike="noStrike" kern="1200" cap="none" spc="0" baseline="0" dirty="0">
                <a:solidFill>
                  <a:srgbClr val="990000"/>
                </a:solidFill>
                <a:uFillTx/>
                <a:latin typeface="Verdana" pitchFamily="34"/>
              </a:rPr>
              <a:t>Chair of Software Engineering</a:t>
            </a:r>
          </a:p>
        </p:txBody>
      </p:sp>
      <p:pic>
        <p:nvPicPr>
          <p:cNvPr id="5" name="Bild 10" descr="se-chair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218" y="40407"/>
            <a:ext cx="339763" cy="3463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Bild 11" descr="eth_logo_kurz_pos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801" y="107524"/>
            <a:ext cx="1187833" cy="19376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0" marR="0" lvl="0" indent="0" algn="ctr" defTabSz="914400" rtl="0" fontAlgn="auto" hangingPunct="1">
        <a:lnSpc>
          <a:spcPct val="100000"/>
        </a:lnSpc>
        <a:spcBef>
          <a:spcPts val="1200"/>
        </a:spcBef>
        <a:spcAft>
          <a:spcPts val="0"/>
        </a:spcAft>
        <a:buNone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omic Sans MS" pitchFamily="66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63078" y="80687"/>
            <a:ext cx="7304087" cy="529372"/>
            <a:chOff x="249238" y="80687"/>
            <a:chExt cx="7217927" cy="529372"/>
          </a:xfrm>
        </p:grpSpPr>
        <p:sp>
          <p:nvSpPr>
            <p:cNvPr id="1580045" name="Line 13"/>
            <p:cNvSpPr>
              <a:spLocks noChangeShapeType="1"/>
            </p:cNvSpPr>
            <p:nvPr userDrawn="1"/>
          </p:nvSpPr>
          <p:spPr bwMode="auto">
            <a:xfrm flipV="1">
              <a:off x="249238" y="609601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V="1">
              <a:off x="267165" y="80687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3" name="Bild 2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40" y="30789"/>
            <a:ext cx="339766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7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Constantia" panose="020306020503060303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notesSlide" Target="../notesSlides/notesSlide15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10" Type="http://schemas.openxmlformats.org/officeDocument/2006/relationships/tags" Target="../tags/tag86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notesSlide" Target="../notesSlides/notesSlide1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10" Type="http://schemas.openxmlformats.org/officeDocument/2006/relationships/tags" Target="../tags/tag104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notesSlide" Target="../notesSlides/notesSlide17.xml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3" Type="http://schemas.openxmlformats.org/officeDocument/2006/relationships/tags" Target="../tags/tag137.xml"/><Relationship Id="rId21" Type="http://schemas.openxmlformats.org/officeDocument/2006/relationships/tags" Target="../tags/tag155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notesSlide" Target="../notesSlides/notesSlide18.xml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notesSlide" Target="../notesSlides/notesSlide19.xml"/><Relationship Id="rId2" Type="http://schemas.openxmlformats.org/officeDocument/2006/relationships/tags" Target="../tags/tag158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177.xml"/><Relationship Id="rId9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3" Type="http://schemas.openxmlformats.org/officeDocument/2006/relationships/tags" Target="../tags/tag18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4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notesSlide" Target="../notesSlides/notesSlide25.xml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221.xml"/><Relationship Id="rId21" Type="http://schemas.openxmlformats.org/officeDocument/2006/relationships/tags" Target="../tags/tag239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10" Type="http://schemas.openxmlformats.org/officeDocument/2006/relationships/tags" Target="../tags/tag253.xml"/><Relationship Id="rId19" Type="http://schemas.openxmlformats.org/officeDocument/2006/relationships/notesSlide" Target="../notesSlides/notesSlide27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263.xml"/><Relationship Id="rId21" Type="http://schemas.openxmlformats.org/officeDocument/2006/relationships/tags" Target="../tags/tag281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311.xml"/><Relationship Id="rId21" Type="http://schemas.openxmlformats.org/officeDocument/2006/relationships/tags" Target="../tags/tag306.xml"/><Relationship Id="rId42" Type="http://schemas.openxmlformats.org/officeDocument/2006/relationships/tags" Target="../tags/tag327.xml"/><Relationship Id="rId47" Type="http://schemas.openxmlformats.org/officeDocument/2006/relationships/tags" Target="../tags/tag332.xml"/><Relationship Id="rId63" Type="http://schemas.openxmlformats.org/officeDocument/2006/relationships/tags" Target="../tags/tag348.xml"/><Relationship Id="rId68" Type="http://schemas.openxmlformats.org/officeDocument/2006/relationships/tags" Target="../tags/tag353.xml"/><Relationship Id="rId84" Type="http://schemas.openxmlformats.org/officeDocument/2006/relationships/image" Target="../media/image16.png"/><Relationship Id="rId16" Type="http://schemas.openxmlformats.org/officeDocument/2006/relationships/tags" Target="../tags/tag301.xml"/><Relationship Id="rId11" Type="http://schemas.openxmlformats.org/officeDocument/2006/relationships/tags" Target="../tags/tag296.xml"/><Relationship Id="rId32" Type="http://schemas.openxmlformats.org/officeDocument/2006/relationships/tags" Target="../tags/tag317.xml"/><Relationship Id="rId37" Type="http://schemas.openxmlformats.org/officeDocument/2006/relationships/tags" Target="../tags/tag322.xml"/><Relationship Id="rId53" Type="http://schemas.openxmlformats.org/officeDocument/2006/relationships/tags" Target="../tags/tag338.xml"/><Relationship Id="rId58" Type="http://schemas.openxmlformats.org/officeDocument/2006/relationships/tags" Target="../tags/tag343.xml"/><Relationship Id="rId74" Type="http://schemas.openxmlformats.org/officeDocument/2006/relationships/tags" Target="../tags/tag359.xml"/><Relationship Id="rId79" Type="http://schemas.openxmlformats.org/officeDocument/2006/relationships/tags" Target="../tags/tag364.xml"/><Relationship Id="rId5" Type="http://schemas.openxmlformats.org/officeDocument/2006/relationships/tags" Target="../tags/tag290.xml"/><Relationship Id="rId19" Type="http://schemas.openxmlformats.org/officeDocument/2006/relationships/tags" Target="../tags/tag304.xml"/><Relationship Id="rId14" Type="http://schemas.openxmlformats.org/officeDocument/2006/relationships/tags" Target="../tags/tag299.xml"/><Relationship Id="rId22" Type="http://schemas.openxmlformats.org/officeDocument/2006/relationships/tags" Target="../tags/tag307.xml"/><Relationship Id="rId27" Type="http://schemas.openxmlformats.org/officeDocument/2006/relationships/tags" Target="../tags/tag312.xml"/><Relationship Id="rId30" Type="http://schemas.openxmlformats.org/officeDocument/2006/relationships/tags" Target="../tags/tag315.xml"/><Relationship Id="rId35" Type="http://schemas.openxmlformats.org/officeDocument/2006/relationships/tags" Target="../tags/tag320.xml"/><Relationship Id="rId43" Type="http://schemas.openxmlformats.org/officeDocument/2006/relationships/tags" Target="../tags/tag328.xml"/><Relationship Id="rId48" Type="http://schemas.openxmlformats.org/officeDocument/2006/relationships/tags" Target="../tags/tag333.xml"/><Relationship Id="rId56" Type="http://schemas.openxmlformats.org/officeDocument/2006/relationships/tags" Target="../tags/tag341.xml"/><Relationship Id="rId64" Type="http://schemas.openxmlformats.org/officeDocument/2006/relationships/tags" Target="../tags/tag349.xml"/><Relationship Id="rId69" Type="http://schemas.openxmlformats.org/officeDocument/2006/relationships/tags" Target="../tags/tag354.xml"/><Relationship Id="rId77" Type="http://schemas.openxmlformats.org/officeDocument/2006/relationships/tags" Target="../tags/tag362.xml"/><Relationship Id="rId8" Type="http://schemas.openxmlformats.org/officeDocument/2006/relationships/tags" Target="../tags/tag293.xml"/><Relationship Id="rId51" Type="http://schemas.openxmlformats.org/officeDocument/2006/relationships/tags" Target="../tags/tag336.xml"/><Relationship Id="rId72" Type="http://schemas.openxmlformats.org/officeDocument/2006/relationships/tags" Target="../tags/tag357.xml"/><Relationship Id="rId80" Type="http://schemas.openxmlformats.org/officeDocument/2006/relationships/tags" Target="../tags/tag365.xml"/><Relationship Id="rId85" Type="http://schemas.openxmlformats.org/officeDocument/2006/relationships/image" Target="../media/image17.png"/><Relationship Id="rId3" Type="http://schemas.openxmlformats.org/officeDocument/2006/relationships/tags" Target="../tags/tag288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tags" Target="../tags/tag310.xml"/><Relationship Id="rId33" Type="http://schemas.openxmlformats.org/officeDocument/2006/relationships/tags" Target="../tags/tag318.xml"/><Relationship Id="rId38" Type="http://schemas.openxmlformats.org/officeDocument/2006/relationships/tags" Target="../tags/tag323.xml"/><Relationship Id="rId46" Type="http://schemas.openxmlformats.org/officeDocument/2006/relationships/tags" Target="../tags/tag331.xml"/><Relationship Id="rId59" Type="http://schemas.openxmlformats.org/officeDocument/2006/relationships/tags" Target="../tags/tag344.xml"/><Relationship Id="rId67" Type="http://schemas.openxmlformats.org/officeDocument/2006/relationships/tags" Target="../tags/tag352.xml"/><Relationship Id="rId20" Type="http://schemas.openxmlformats.org/officeDocument/2006/relationships/tags" Target="../tags/tag305.xml"/><Relationship Id="rId41" Type="http://schemas.openxmlformats.org/officeDocument/2006/relationships/tags" Target="../tags/tag326.xml"/><Relationship Id="rId54" Type="http://schemas.openxmlformats.org/officeDocument/2006/relationships/tags" Target="../tags/tag339.xml"/><Relationship Id="rId62" Type="http://schemas.openxmlformats.org/officeDocument/2006/relationships/tags" Target="../tags/tag347.xml"/><Relationship Id="rId70" Type="http://schemas.openxmlformats.org/officeDocument/2006/relationships/tags" Target="../tags/tag355.xml"/><Relationship Id="rId75" Type="http://schemas.openxmlformats.org/officeDocument/2006/relationships/tags" Target="../tags/tag360.xml"/><Relationship Id="rId83" Type="http://schemas.openxmlformats.org/officeDocument/2006/relationships/image" Target="../media/image15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5" Type="http://schemas.openxmlformats.org/officeDocument/2006/relationships/tags" Target="../tags/tag300.xml"/><Relationship Id="rId23" Type="http://schemas.openxmlformats.org/officeDocument/2006/relationships/tags" Target="../tags/tag308.xml"/><Relationship Id="rId28" Type="http://schemas.openxmlformats.org/officeDocument/2006/relationships/tags" Target="../tags/tag313.xml"/><Relationship Id="rId36" Type="http://schemas.openxmlformats.org/officeDocument/2006/relationships/tags" Target="../tags/tag321.xml"/><Relationship Id="rId49" Type="http://schemas.openxmlformats.org/officeDocument/2006/relationships/tags" Target="../tags/tag334.xml"/><Relationship Id="rId57" Type="http://schemas.openxmlformats.org/officeDocument/2006/relationships/tags" Target="../tags/tag342.xml"/><Relationship Id="rId10" Type="http://schemas.openxmlformats.org/officeDocument/2006/relationships/tags" Target="../tags/tag295.xml"/><Relationship Id="rId31" Type="http://schemas.openxmlformats.org/officeDocument/2006/relationships/tags" Target="../tags/tag316.xml"/><Relationship Id="rId44" Type="http://schemas.openxmlformats.org/officeDocument/2006/relationships/tags" Target="../tags/tag329.xml"/><Relationship Id="rId52" Type="http://schemas.openxmlformats.org/officeDocument/2006/relationships/tags" Target="../tags/tag337.xml"/><Relationship Id="rId60" Type="http://schemas.openxmlformats.org/officeDocument/2006/relationships/tags" Target="../tags/tag345.xml"/><Relationship Id="rId65" Type="http://schemas.openxmlformats.org/officeDocument/2006/relationships/tags" Target="../tags/tag350.xml"/><Relationship Id="rId73" Type="http://schemas.openxmlformats.org/officeDocument/2006/relationships/tags" Target="../tags/tag358.xml"/><Relationship Id="rId78" Type="http://schemas.openxmlformats.org/officeDocument/2006/relationships/tags" Target="../tags/tag363.xml"/><Relationship Id="rId81" Type="http://schemas.openxmlformats.org/officeDocument/2006/relationships/slideLayout" Target="../slideLayouts/slideLayout1.xml"/><Relationship Id="rId86" Type="http://schemas.openxmlformats.org/officeDocument/2006/relationships/image" Target="../media/image18.pn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39" Type="http://schemas.openxmlformats.org/officeDocument/2006/relationships/tags" Target="../tags/tag324.xml"/><Relationship Id="rId34" Type="http://schemas.openxmlformats.org/officeDocument/2006/relationships/tags" Target="../tags/tag319.xml"/><Relationship Id="rId50" Type="http://schemas.openxmlformats.org/officeDocument/2006/relationships/tags" Target="../tags/tag335.xml"/><Relationship Id="rId55" Type="http://schemas.openxmlformats.org/officeDocument/2006/relationships/tags" Target="../tags/tag340.xml"/><Relationship Id="rId76" Type="http://schemas.openxmlformats.org/officeDocument/2006/relationships/tags" Target="../tags/tag361.xml"/><Relationship Id="rId7" Type="http://schemas.openxmlformats.org/officeDocument/2006/relationships/tags" Target="../tags/tag292.xml"/><Relationship Id="rId71" Type="http://schemas.openxmlformats.org/officeDocument/2006/relationships/tags" Target="../tags/tag356.xml"/><Relationship Id="rId2" Type="http://schemas.openxmlformats.org/officeDocument/2006/relationships/tags" Target="../tags/tag287.xml"/><Relationship Id="rId29" Type="http://schemas.openxmlformats.org/officeDocument/2006/relationships/tags" Target="../tags/tag314.xml"/><Relationship Id="rId24" Type="http://schemas.openxmlformats.org/officeDocument/2006/relationships/tags" Target="../tags/tag309.xml"/><Relationship Id="rId40" Type="http://schemas.openxmlformats.org/officeDocument/2006/relationships/tags" Target="../tags/tag325.xml"/><Relationship Id="rId45" Type="http://schemas.openxmlformats.org/officeDocument/2006/relationships/tags" Target="../tags/tag330.xml"/><Relationship Id="rId66" Type="http://schemas.openxmlformats.org/officeDocument/2006/relationships/tags" Target="../tags/tag351.xml"/><Relationship Id="rId61" Type="http://schemas.openxmlformats.org/officeDocument/2006/relationships/tags" Target="../tags/tag346.xml"/><Relationship Id="rId8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70.xml"/><Relationship Id="rId4" Type="http://schemas.openxmlformats.org/officeDocument/2006/relationships/tags" Target="../tags/tag36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0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99653" y="1700930"/>
            <a:ext cx="7772400" cy="1790413"/>
          </a:xfrm>
        </p:spPr>
        <p:txBody>
          <a:bodyPr/>
          <a:lstStyle/>
          <a:p>
            <a:pPr lvl="0"/>
            <a:r>
              <a:rPr lang="de-CH" dirty="0" smtClean="0">
                <a:solidFill>
                  <a:srgbClr val="990000"/>
                </a:solidFill>
                <a:latin typeface="Constantia" pitchFamily="18"/>
              </a:rPr>
              <a:t>Einführung in die Programmierung</a:t>
            </a:r>
            <a:br>
              <a:rPr lang="de-CH" dirty="0" smtClean="0">
                <a:solidFill>
                  <a:srgbClr val="990000"/>
                </a:solidFill>
                <a:latin typeface="Constantia" pitchFamily="18"/>
              </a:rPr>
            </a:br>
            <a:r>
              <a:rPr lang="de-CH" dirty="0" smtClean="0">
                <a:solidFill>
                  <a:srgbClr val="990000"/>
                </a:solidFill>
                <a:latin typeface="Constantia" pitchFamily="18"/>
              </a:rPr>
              <a:t/>
            </a:r>
            <a:br>
              <a:rPr lang="de-CH" dirty="0" smtClean="0">
                <a:solidFill>
                  <a:srgbClr val="990000"/>
                </a:solidFill>
                <a:latin typeface="Constantia" pitchFamily="18"/>
              </a:rPr>
            </a:br>
            <a:r>
              <a:rPr lang="de-CH" sz="2800" dirty="0" smtClean="0">
                <a:latin typeface="Constantia" pitchFamily="18"/>
              </a:rPr>
              <a:t>Prof. Dr. Bertrand Meyer</a:t>
            </a:r>
            <a:endParaRPr lang="de-CH" dirty="0">
              <a:latin typeface="Constantia" pitchFamily="18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011381" y="4184074"/>
            <a:ext cx="7301346" cy="1867323"/>
          </a:xfrm>
        </p:spPr>
        <p:txBody>
          <a:bodyPr/>
          <a:lstStyle/>
          <a:p>
            <a:pPr lvl="0">
              <a:spcBef>
                <a:spcPts val="1900"/>
              </a:spcBef>
            </a:pPr>
            <a:r>
              <a:rPr lang="de-CH" dirty="0" err="1">
                <a:solidFill>
                  <a:srgbClr val="3E609E"/>
                </a:solidFill>
                <a:latin typeface="Verdana" pitchFamily="34"/>
              </a:rPr>
              <a:t>Lecture</a:t>
            </a:r>
            <a:r>
              <a:rPr lang="de-CH" dirty="0">
                <a:solidFill>
                  <a:srgbClr val="3E609E"/>
                </a:solidFill>
                <a:latin typeface="Verdana" pitchFamily="34"/>
              </a:rPr>
              <a:t> 18: </a:t>
            </a:r>
            <a:r>
              <a:rPr lang="de-CH" dirty="0" err="1" smtClean="0">
                <a:solidFill>
                  <a:srgbClr val="3E609E"/>
                </a:solidFill>
                <a:latin typeface="Verdana" pitchFamily="34"/>
              </a:rPr>
              <a:t>Undo</a:t>
            </a:r>
            <a:r>
              <a:rPr lang="de-CH" dirty="0" smtClean="0">
                <a:solidFill>
                  <a:srgbClr val="3E609E"/>
                </a:solidFill>
                <a:latin typeface="Verdana" pitchFamily="34"/>
              </a:rPr>
              <a:t>/</a:t>
            </a:r>
            <a:r>
              <a:rPr lang="de-CH" dirty="0" err="1" smtClean="0">
                <a:solidFill>
                  <a:srgbClr val="3E609E"/>
                </a:solidFill>
                <a:latin typeface="Verdana" pitchFamily="34"/>
              </a:rPr>
              <a:t>Redo</a:t>
            </a:r>
            <a:endParaRPr lang="de-CH" dirty="0">
              <a:solidFill>
                <a:srgbClr val="3E609E"/>
              </a:solidFill>
              <a:latin typeface="Verdana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>
                <a:latin typeface="Custom_Constantia" panose="02030602050306030303" pitchFamily="18" charset="0"/>
              </a:rPr>
              <a:t>Was ist ein “Befehl” (</a:t>
            </a:r>
            <a:r>
              <a:rPr lang="de-DE" i="1" dirty="0" smtClean="0">
                <a:solidFill>
                  <a:srgbClr val="800000"/>
                </a:solidFill>
                <a:latin typeface="Custom_Constantia" panose="02030602050306030303" pitchFamily="18" charset="0"/>
              </a:rPr>
              <a:t>Command</a:t>
            </a:r>
            <a:r>
              <a:rPr lang="de-DE" dirty="0" smtClean="0">
                <a:latin typeface="Custom_Constantia" panose="02030602050306030303" pitchFamily="18" charset="0"/>
              </a:rPr>
              <a:t>) -Objekt?</a:t>
            </a:r>
            <a:endParaRPr lang="de-DE" dirty="0">
              <a:latin typeface="Custom_Constantia" panose="02030602050306030303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1268413"/>
            <a:ext cx="8713787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Ein Befehl-Objekt beinhaltet genügend Informationen über eine Ausführung eines Befehls durch den Benutzer, 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896938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den Befehl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auszuführen</a:t>
            </a:r>
          </a:p>
          <a:p>
            <a:pPr marL="896938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den Befehl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rückgängig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zu machen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1625" y="3730625"/>
            <a:ext cx="7826375" cy="1736646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Beispiel: In einem “</a:t>
            </a:r>
            <a:r>
              <a:rPr lang="de-CH" sz="2400" b="1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Löschen</a:t>
            </a: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”-Objekt brauchen wir: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Die Position der zu löschenden Zeile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Der Inhalt dieser Zeile!</a:t>
            </a:r>
            <a:endParaRPr lang="de-CH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4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Allgemeiner Begriff eines Befehls</a:t>
            </a:r>
            <a:endParaRPr lang="de-DE" dirty="0"/>
          </a:p>
        </p:txBody>
      </p:sp>
      <p:sp>
        <p:nvSpPr>
          <p:cNvPr id="28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675" y="821390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deferred</a:t>
            </a:r>
          </a:p>
        </p:txBody>
      </p:sp>
      <p:sp>
        <p:nvSpPr>
          <p:cNvPr id="29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51000" y="82139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class</a:t>
            </a:r>
          </a:p>
        </p:txBody>
      </p:sp>
      <p:sp>
        <p:nvSpPr>
          <p:cNvPr id="3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49538" y="82139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BEFEHL</a:t>
            </a:r>
            <a:endParaRPr lang="de-CH" sz="2400" i="1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77079" y="824708"/>
            <a:ext cx="153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feature</a:t>
            </a:r>
          </a:p>
        </p:txBody>
      </p:sp>
      <p:sp>
        <p:nvSpPr>
          <p:cNvPr id="32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5963" y="2269098"/>
            <a:ext cx="8104187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i="1" dirty="0" err="1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ausführen</a:t>
            </a:r>
            <a:r>
              <a:rPr lang="de-CH" sz="2400" b="1" dirty="0" err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/>
            </a:r>
            <a:br>
              <a:rPr lang="de-CH" sz="2400" b="1" dirty="0" err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</a:br>
            <a:r>
              <a:rPr lang="de-CH" sz="2400" b="1" dirty="0" err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	    </a:t>
            </a:r>
            <a:r>
              <a:rPr lang="de-CH" sz="2400" dirty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-- Eine Ausführung des Befehls ausführen</a:t>
            </a:r>
            <a:r>
              <a:rPr lang="de-DE" sz="2400" dirty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.</a:t>
            </a:r>
          </a:p>
        </p:txBody>
      </p:sp>
      <p:sp>
        <p:nvSpPr>
          <p:cNvPr id="33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5963" y="4234590"/>
            <a:ext cx="8248650" cy="9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</a:pPr>
            <a:r>
              <a:rPr lang="de-CH" sz="2400" i="1" dirty="0" err="1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rückgängig_machen</a:t>
            </a:r>
            <a:endParaRPr lang="de-CH" sz="2400" b="1" dirty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lnSpc>
                <a:spcPct val="1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	   </a:t>
            </a:r>
            <a:r>
              <a:rPr lang="en-US" sz="2400" b="1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400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-- </a:t>
            </a:r>
            <a:r>
              <a:rPr lang="de-CH" sz="2400" dirty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Eine frühere Ausführung des </a:t>
            </a:r>
            <a:r>
              <a:rPr lang="de-CH" sz="2400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Befehls</a:t>
            </a:r>
          </a:p>
          <a:p>
            <a:pPr fontAlgn="base">
              <a:lnSpc>
                <a:spcPct val="10000"/>
              </a:lnSpc>
              <a:spcBef>
                <a:spcPts val="1800"/>
              </a:spcBef>
              <a:spcAft>
                <a:spcPct val="0"/>
              </a:spcAft>
            </a:pPr>
            <a:r>
              <a:rPr lang="de-CH" sz="2400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	    -- rückgängig machen</a:t>
            </a:r>
            <a:endParaRPr lang="de-CH" sz="2400" dirty="0">
              <a:solidFill>
                <a:srgbClr val="A50021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0988" y="63287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end</a:t>
            </a:r>
          </a:p>
        </p:txBody>
      </p:sp>
      <p:sp>
        <p:nvSpPr>
          <p:cNvPr id="35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03350" y="2926323"/>
            <a:ext cx="45720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deferred</a:t>
            </a:r>
          </a:p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Custom_Constantia" panose="02030602050306030303" pitchFamily="18" charset="0"/>
                <a:cs typeface="Arial"/>
              </a:rPr>
              <a:t>: </a:t>
            </a:r>
            <a:r>
              <a:rPr lang="en-US" sz="2400" i="1" dirty="0">
                <a:solidFill>
                  <a:srgbClr val="FFFFFF"/>
                </a:solidFill>
                <a:latin typeface="Custom_Constantia" panose="02030602050306030303" pitchFamily="18" charset="0"/>
                <a:cs typeface="Arial"/>
              </a:rPr>
              <a:t>done</a:t>
            </a:r>
            <a:r>
              <a:rPr lang="en-US" sz="2400" dirty="0">
                <a:solidFill>
                  <a:srgbClr val="FFFFFF"/>
                </a:solidFill>
                <a:latin typeface="Custom_Constantia" panose="02030602050306030303" pitchFamily="18" charset="0"/>
                <a:cs typeface="Arial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Custom_Constantia" panose="02030602050306030303" pitchFamily="18" charset="0"/>
                <a:cs typeface="Arial"/>
              </a:rPr>
            </a:b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end</a:t>
            </a:r>
          </a:p>
        </p:txBody>
      </p:sp>
      <p:sp>
        <p:nvSpPr>
          <p:cNvPr id="36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55738" y="5820700"/>
            <a:ext cx="29718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deferred</a:t>
            </a:r>
            <a:b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</a:b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end</a:t>
            </a:r>
          </a:p>
        </p:txBody>
      </p:sp>
      <p:sp>
        <p:nvSpPr>
          <p:cNvPr id="37" name="AutoShap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5488" y="1446773"/>
            <a:ext cx="7845425" cy="837676"/>
          </a:xfrm>
          <a:prstGeom prst="roundRect">
            <a:avLst>
              <a:gd name="adj" fmla="val 16667"/>
            </a:avLst>
          </a:prstGeom>
          <a:solidFill>
            <a:srgbClr val="99FF99">
              <a:alpha val="72000"/>
            </a:srgbClr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i="1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done</a:t>
            </a:r>
            <a:r>
              <a:rPr lang="de-CH" sz="2400" i="1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: BOOLEAN </a:t>
            </a:r>
            <a:r>
              <a:rPr lang="de-CH" sz="2400" b="1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/>
            </a:r>
            <a:br>
              <a:rPr lang="de-CH" sz="2400" b="1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</a:b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	   </a:t>
            </a:r>
            <a:r>
              <a:rPr lang="de-CH" sz="2400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-- Wurde dieser Befehl ausgeführt?</a:t>
            </a:r>
            <a:endParaRPr lang="de-CH" sz="2400" dirty="0">
              <a:solidFill>
                <a:srgbClr val="A50021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8" name="AutoShap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76375" y="3297798"/>
            <a:ext cx="2971800" cy="649287"/>
          </a:xfrm>
          <a:prstGeom prst="roundRect">
            <a:avLst>
              <a:gd name="adj" fmla="val 16667"/>
            </a:avLst>
          </a:prstGeom>
          <a:solidFill>
            <a:srgbClr val="99FF99">
              <a:alpha val="72000"/>
            </a:srgbClr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ensure</a:t>
            </a:r>
            <a:b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</a:b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    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already: </a:t>
            </a:r>
            <a:r>
              <a:rPr lang="en-US" sz="2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done</a:t>
            </a:r>
            <a:endParaRPr lang="en-US" sz="2400" b="1" dirty="0">
              <a:solidFill>
                <a:srgbClr val="3333FF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9" name="AutoShap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56272" y="5191966"/>
            <a:ext cx="2952750" cy="577850"/>
          </a:xfrm>
          <a:prstGeom prst="roundRect">
            <a:avLst>
              <a:gd name="adj" fmla="val 16667"/>
            </a:avLst>
          </a:prstGeom>
          <a:solidFill>
            <a:srgbClr val="99FF99">
              <a:alpha val="72000"/>
            </a:srgbClr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require</a:t>
            </a:r>
            <a:b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</a:b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    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already: </a:t>
            </a:r>
            <a:r>
              <a:rPr lang="en-US" sz="2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done</a:t>
            </a:r>
            <a:endParaRPr lang="en-US" sz="2400" b="1" dirty="0">
              <a:solidFill>
                <a:srgbClr val="3333FF"/>
              </a:solidFill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8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Befehl-Klassenhierarchie</a:t>
            </a:r>
            <a:endParaRPr lang="de-DE" dirty="0"/>
          </a:p>
        </p:txBody>
      </p:sp>
      <p:sp>
        <p:nvSpPr>
          <p:cNvPr id="30" name="Line 1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114800" y="2362200"/>
            <a:ext cx="714375" cy="80486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2515" y="1380504"/>
            <a:ext cx="276474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ausführen</a:t>
            </a:r>
            <a:r>
              <a:rPr lang="de-CH" sz="2400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*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i="1" dirty="0" err="1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r</a:t>
            </a:r>
            <a:r>
              <a:rPr lang="de-CH" sz="2000" i="1" dirty="0" err="1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ückgängig_machen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*</a:t>
            </a:r>
            <a:endParaRPr lang="de-CH" sz="2400" baseline="30000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2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600200" y="2362200"/>
            <a:ext cx="2286000" cy="762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3" name="Line 1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419600" y="2286000"/>
            <a:ext cx="2895600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13600" y="3352800"/>
            <a:ext cx="116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…</a:t>
            </a:r>
          </a:p>
        </p:txBody>
      </p:sp>
      <p:sp>
        <p:nvSpPr>
          <p:cNvPr id="35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7405" y="4419600"/>
            <a:ext cx="2667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ausführen</a:t>
            </a:r>
            <a:r>
              <a:rPr lang="de-CH" sz="2400" b="1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+</a:t>
            </a:r>
            <a:r>
              <a:rPr lang="de-CH" sz="2000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/>
            </a:r>
            <a:br>
              <a:rPr lang="de-CH" sz="2000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</a:br>
            <a:r>
              <a:rPr lang="de-CH" sz="2000" i="1" dirty="0" err="1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rückgängig_machen</a:t>
            </a:r>
            <a:r>
              <a:rPr lang="de-CH" sz="2400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+</a:t>
            </a:r>
            <a:r>
              <a:rPr lang="de-CH" sz="2400" b="1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/>
            </a:r>
            <a:br>
              <a:rPr lang="de-CH" sz="2400" b="1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</a:br>
            <a:r>
              <a:rPr lang="de-CH" sz="2000" i="1" dirty="0" err="1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linie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STRING</a:t>
            </a:r>
            <a:b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</a:br>
            <a:r>
              <a:rPr lang="de-CH" sz="2000" i="1" dirty="0" err="1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index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INTEGER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...</a:t>
            </a:r>
            <a:endParaRPr lang="de-CH" sz="2000" i="1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57812" y="4343400"/>
            <a:ext cx="274932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i="1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ausführen</a:t>
            </a:r>
            <a:r>
              <a:rPr lang="de-CH" sz="2400" b="1" baseline="30000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+</a:t>
            </a:r>
            <a:r>
              <a:rPr lang="de-CH" sz="2000" baseline="30000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/>
            </a:r>
            <a:br>
              <a:rPr lang="de-CH" sz="2000" baseline="30000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</a:br>
            <a:r>
              <a:rPr lang="de-CH" sz="2000" i="1" dirty="0" err="1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rückgängig_machen</a:t>
            </a:r>
            <a:r>
              <a:rPr lang="de-CH" sz="2000" b="1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+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index</a:t>
            </a:r>
            <a:endParaRPr lang="en-US" sz="2000" i="1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...</a:t>
            </a:r>
          </a:p>
        </p:txBody>
      </p:sp>
      <p:sp>
        <p:nvSpPr>
          <p:cNvPr id="37" name="Oval 36"/>
          <p:cNvSpPr/>
          <p:nvPr/>
        </p:nvSpPr>
        <p:spPr>
          <a:xfrm>
            <a:off x="3023852" y="1481220"/>
            <a:ext cx="2173789" cy="788738"/>
          </a:xfrm>
          <a:prstGeom prst="ellipse">
            <a:avLst/>
          </a:prstGeom>
          <a:solidFill>
            <a:srgbClr val="99FF99"/>
          </a:solidFill>
          <a:ln w="9525" cap="flat" cmpd="sng" algn="ctr">
            <a:solidFill>
              <a:srgbClr val="990000">
                <a:alpha val="34000"/>
              </a:srgbClr>
            </a:solidFill>
            <a:prstDash val="solid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*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BEFEHL</a:t>
            </a:r>
            <a:endParaRPr kumimoji="0" lang="de-CH" sz="1800" b="0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7116" y="3205746"/>
            <a:ext cx="2173789" cy="788738"/>
          </a:xfrm>
          <a:prstGeom prst="ellipse">
            <a:avLst/>
          </a:prstGeom>
          <a:solidFill>
            <a:srgbClr val="99FF99"/>
          </a:solidFill>
          <a:ln w="9525" cap="flat" cmpd="sng" algn="ctr">
            <a:solidFill>
              <a:srgbClr val="990000">
                <a:alpha val="34000"/>
              </a:srgbClr>
            </a:solidFill>
            <a:prstDash val="solid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+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LÖSCHEN</a:t>
            </a:r>
            <a:endParaRPr kumimoji="0" lang="de-CH" sz="1800" b="0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97622" y="3229809"/>
            <a:ext cx="2286084" cy="788738"/>
          </a:xfrm>
          <a:prstGeom prst="ellipse">
            <a:avLst/>
          </a:prstGeom>
          <a:solidFill>
            <a:srgbClr val="99FF99"/>
          </a:solidFill>
          <a:ln w="9525" cap="flat" cmpd="sng" algn="ctr">
            <a:solidFill>
              <a:srgbClr val="990000">
                <a:alpha val="34000"/>
              </a:srgbClr>
            </a:solidFill>
            <a:prstDash val="solid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+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EINFÜGEN</a:t>
            </a:r>
            <a:endParaRPr kumimoji="0" lang="de-CH" sz="1800" b="0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6901469" y="1282082"/>
            <a:ext cx="1997981" cy="742117"/>
          </a:xfrm>
          <a:prstGeom prst="roundRect">
            <a:avLst>
              <a:gd name="adj" fmla="val 863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*   aufgeschoben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+   wirksam</a:t>
            </a:r>
            <a:endParaRPr kumimoji="0" lang="de-CH" sz="14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91"/>
            <a:ext cx="8412162" cy="435656"/>
          </a:xfrm>
        </p:spPr>
        <p:txBody>
          <a:bodyPr/>
          <a:lstStyle/>
          <a:p>
            <a:r>
              <a:rPr lang="de-DE" dirty="0" smtClean="0"/>
              <a:t>Zugrundeliegende Klasse (Aus dem Geschäftsmodell)</a:t>
            </a:r>
            <a:endParaRPr lang="de-DE" dirty="0"/>
          </a:p>
        </p:txBody>
      </p:sp>
      <p:sp>
        <p:nvSpPr>
          <p:cNvPr id="10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7036" y="5951134"/>
            <a:ext cx="4401369" cy="381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7175" y="770965"/>
            <a:ext cx="8494713" cy="496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class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BEARBEITUNGS_CONTROLLER  </a:t>
            </a:r>
            <a:r>
              <a:rPr kumimoji="0" lang="de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feature</a:t>
            </a:r>
            <a:endParaRPr kumimoji="0" lang="de-CH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text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: 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LIST 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[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STRING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</a:t>
            </a: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position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: 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LIST_ITERATOR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[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STRING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</a:t>
            </a: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löschen</a:t>
            </a:r>
            <a:endParaRPr kumimoji="0" lang="de-CH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	-- Lösche Zeile an aktueller Position.</a:t>
            </a: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</a:t>
            </a:r>
            <a:r>
              <a:rPr kumimoji="0" lang="de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require</a:t>
            </a:r>
            <a:endParaRPr kumimoji="0" lang="de-CH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	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not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position.off</a:t>
            </a:r>
            <a:endParaRPr kumimoji="0" lang="de-CH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do</a:t>
            </a: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	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position</a:t>
            </a: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.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remove</a:t>
            </a:r>
            <a:endParaRPr kumimoji="0" lang="de-CH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end</a:t>
            </a: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rechts_einfügen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(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linie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: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STRING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)</a:t>
            </a:r>
            <a:endParaRPr kumimoji="0" lang="de-CH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	-- Füge 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linie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nach der aktuellen Position ein.</a:t>
            </a: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</a:t>
            </a:r>
            <a:r>
              <a:rPr kumimoji="0" lang="de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require</a:t>
            </a:r>
            <a:endParaRPr kumimoji="0" lang="de-CH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	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not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position.after</a:t>
            </a:r>
            <a:endParaRPr kumimoji="0" lang="de-CH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do</a:t>
            </a: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	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position</a:t>
            </a: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.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put_right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(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line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)</a:t>
            </a: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end</a:t>
            </a: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...  Auch: 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item, 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index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, 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go_ith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, 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put_left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...</a:t>
            </a: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end</a:t>
            </a: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8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Eine Befehlsklasse (Skizze, ohne Verträge)</a:t>
            </a:r>
            <a:endParaRPr lang="de-DE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b="1" dirty="0" err="1" smtClean="0">
                <a:solidFill>
                  <a:schemeClr val="accent2"/>
                </a:solidFill>
              </a:rPr>
              <a:t>class</a:t>
            </a:r>
            <a:r>
              <a:rPr lang="de-DE" sz="1800" i="1" dirty="0" smtClean="0">
                <a:solidFill>
                  <a:srgbClr val="0000FF"/>
                </a:solidFill>
              </a:rPr>
              <a:t> LÖSCHEN  </a:t>
            </a:r>
            <a:r>
              <a:rPr lang="de-DE" sz="1800" b="1" dirty="0" err="1" smtClean="0">
                <a:solidFill>
                  <a:schemeClr val="accent2"/>
                </a:solidFill>
              </a:rPr>
              <a:t>inherit</a:t>
            </a:r>
            <a:r>
              <a:rPr lang="de-DE" sz="1800" b="1" dirty="0" smtClean="0">
                <a:solidFill>
                  <a:schemeClr val="accent2"/>
                </a:solidFill>
              </a:rPr>
              <a:t> </a:t>
            </a:r>
            <a:r>
              <a:rPr lang="de-DE" sz="1800" i="1" dirty="0" smtClean="0">
                <a:solidFill>
                  <a:srgbClr val="0000FF"/>
                </a:solidFill>
              </a:rPr>
              <a:t>BEFEHL </a:t>
            </a:r>
            <a:r>
              <a:rPr lang="de-DE" sz="1800" b="1" dirty="0" smtClean="0">
                <a:solidFill>
                  <a:schemeClr val="accent2"/>
                </a:solidFill>
              </a:rPr>
              <a:t>feature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DE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3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controller</a:t>
            </a:r>
            <a:r>
              <a:rPr lang="de-DE" sz="1200" i="1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:</a:t>
            </a:r>
            <a:r>
              <a:rPr lang="de-DE" sz="1800" i="1" dirty="0" smtClean="0">
                <a:solidFill>
                  <a:srgbClr val="0000FF"/>
                </a:solidFill>
              </a:rPr>
              <a:t> BEARBEITUNGS_CONTROLLER</a:t>
            </a:r>
          </a:p>
          <a:p>
            <a:pPr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	</a:t>
            </a:r>
            <a:r>
              <a:rPr lang="de-DE" sz="1800" dirty="0" smtClean="0">
                <a:solidFill>
                  <a:srgbClr val="A50021"/>
                </a:solidFill>
              </a:rPr>
              <a:t>-- Zugriff zum Geschäftsmodell.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DE" sz="1800" i="1" dirty="0" smtClean="0">
              <a:solidFill>
                <a:srgbClr val="0000FF"/>
              </a:solidFill>
            </a:endParaRPr>
          </a:p>
          <a:p>
            <a:pPr>
              <a:lnSpc>
                <a:spcPct val="4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</a:t>
            </a:r>
            <a:r>
              <a:rPr lang="de-DE" sz="1800" i="1" dirty="0" err="1" smtClean="0">
                <a:solidFill>
                  <a:srgbClr val="0000FF"/>
                </a:solidFill>
              </a:rPr>
              <a:t>linie</a:t>
            </a:r>
            <a:r>
              <a:rPr lang="de-DE" sz="1200" i="1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:</a:t>
            </a:r>
            <a:r>
              <a:rPr lang="de-DE" sz="1800" i="1" dirty="0" smtClean="0">
                <a:solidFill>
                  <a:srgbClr val="0000FF"/>
                </a:solidFill>
              </a:rPr>
              <a:t> STRING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	</a:t>
            </a:r>
            <a:r>
              <a:rPr lang="de-DE" sz="1800" dirty="0" smtClean="0">
                <a:solidFill>
                  <a:srgbClr val="A50021"/>
                </a:solidFill>
              </a:rPr>
              <a:t>-- Zu löschende Zeile.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DE" sz="1800" dirty="0" smtClean="0">
              <a:solidFill>
                <a:srgbClr val="A50021"/>
              </a:solidFill>
            </a:endParaRPr>
          </a:p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</a:t>
            </a:r>
            <a:r>
              <a:rPr lang="de-DE" sz="1800" i="1" dirty="0" err="1" smtClean="0">
                <a:solidFill>
                  <a:srgbClr val="0000FF"/>
                </a:solidFill>
              </a:rPr>
              <a:t>index</a:t>
            </a:r>
            <a:r>
              <a:rPr lang="de-DE" sz="1200" i="1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:</a:t>
            </a:r>
            <a:r>
              <a:rPr lang="de-DE" sz="1800" i="1" dirty="0" smtClean="0">
                <a:solidFill>
                  <a:srgbClr val="0000FF"/>
                </a:solidFill>
              </a:rPr>
              <a:t> INTEGER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dirty="0" smtClean="0">
                <a:solidFill>
                  <a:srgbClr val="0000FF"/>
                </a:solidFill>
              </a:rPr>
              <a:t>			</a:t>
            </a:r>
            <a:r>
              <a:rPr lang="de-DE" sz="1800" dirty="0" smtClean="0">
                <a:solidFill>
                  <a:srgbClr val="A50021"/>
                </a:solidFill>
              </a:rPr>
              <a:t>-- Position der zu löschenden Zeile.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DE" sz="180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ausführen</a:t>
            </a:r>
            <a:endParaRPr lang="de-DE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dirty="0" smtClean="0">
                <a:solidFill>
                  <a:srgbClr val="A50021"/>
                </a:solidFill>
              </a:rPr>
              <a:t>			-- Lösche aktuelle Zeile und speichere sie.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</a:t>
            </a:r>
            <a:r>
              <a:rPr lang="de-DE" sz="1800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2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	linie </a:t>
            </a:r>
            <a:r>
              <a:rPr lang="de-DE" sz="1800" dirty="0" smtClean="0">
                <a:solidFill>
                  <a:srgbClr val="0000FF"/>
                </a:solidFill>
              </a:rPr>
              <a:t>:=</a:t>
            </a:r>
            <a:r>
              <a:rPr lang="de-DE" sz="1800" i="1" dirty="0" smtClean="0">
                <a:solidFill>
                  <a:srgbClr val="0000FF"/>
                </a:solidFill>
              </a:rPr>
              <a:t> controller</a:t>
            </a:r>
            <a:r>
              <a:rPr lang="de-DE" sz="3200" dirty="0" smtClean="0">
                <a:solidFill>
                  <a:srgbClr val="0000FF"/>
                </a:solidFill>
              </a:rPr>
              <a:t>.</a:t>
            </a:r>
            <a:r>
              <a:rPr lang="de-DE" sz="1800" i="1" dirty="0" smtClean="0">
                <a:solidFill>
                  <a:srgbClr val="0000FF"/>
                </a:solidFill>
              </a:rPr>
              <a:t>item </a:t>
            </a:r>
            <a:r>
              <a:rPr lang="de-DE" sz="1800" dirty="0" smtClean="0">
                <a:solidFill>
                  <a:srgbClr val="0000FF"/>
                </a:solidFill>
              </a:rPr>
              <a:t>; </a:t>
            </a:r>
            <a:r>
              <a:rPr lang="de-DE" sz="1800" i="1" dirty="0" smtClean="0">
                <a:solidFill>
                  <a:srgbClr val="0000FF"/>
                </a:solidFill>
              </a:rPr>
              <a:t>index </a:t>
            </a:r>
            <a:r>
              <a:rPr lang="de-DE" sz="1800" dirty="0" smtClean="0">
                <a:solidFill>
                  <a:srgbClr val="0000FF"/>
                </a:solidFill>
              </a:rPr>
              <a:t>:=</a:t>
            </a:r>
            <a:r>
              <a:rPr lang="de-DE" sz="1800" i="1" dirty="0" smtClean="0">
                <a:solidFill>
                  <a:srgbClr val="0000FF"/>
                </a:solidFill>
              </a:rPr>
              <a:t> controller</a:t>
            </a:r>
            <a:r>
              <a:rPr lang="de-DE" sz="3200" dirty="0" smtClean="0">
                <a:solidFill>
                  <a:srgbClr val="0000FF"/>
                </a:solidFill>
              </a:rPr>
              <a:t>.</a:t>
            </a:r>
            <a:r>
              <a:rPr lang="de-DE" sz="1800" i="1" dirty="0" smtClean="0">
                <a:solidFill>
                  <a:srgbClr val="0000FF"/>
                </a:solidFill>
              </a:rPr>
              <a:t>index</a:t>
            </a:r>
            <a:br>
              <a:rPr lang="de-DE" sz="1800" i="1" dirty="0" smtClean="0">
                <a:solidFill>
                  <a:srgbClr val="0000FF"/>
                </a:solidFill>
              </a:rPr>
            </a:br>
            <a:endParaRPr lang="de-DE" sz="1800" i="1" dirty="0" smtClean="0">
              <a:solidFill>
                <a:srgbClr val="0000FF"/>
              </a:solidFill>
            </a:endParaRPr>
          </a:p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	controller</a:t>
            </a:r>
            <a:r>
              <a:rPr lang="de-DE" sz="3200" dirty="0" smtClean="0">
                <a:solidFill>
                  <a:srgbClr val="0000FF"/>
                </a:solidFill>
              </a:rPr>
              <a:t>.</a:t>
            </a:r>
            <a:r>
              <a:rPr lang="de-DE" sz="1800" i="1" dirty="0" smtClean="0">
                <a:solidFill>
                  <a:srgbClr val="0000FF"/>
                </a:solidFill>
              </a:rPr>
              <a:t>löschen </a:t>
            </a:r>
            <a:r>
              <a:rPr lang="de-DE" sz="1800" dirty="0" smtClean="0">
                <a:solidFill>
                  <a:srgbClr val="0000FF"/>
                </a:solidFill>
              </a:rPr>
              <a:t>;</a:t>
            </a:r>
            <a:r>
              <a:rPr lang="de-DE" sz="1800" i="1" dirty="0" smtClean="0">
                <a:solidFill>
                  <a:srgbClr val="0000FF"/>
                </a:solidFill>
              </a:rPr>
              <a:t> done := True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</a:t>
            </a:r>
            <a:r>
              <a:rPr lang="de-DE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DE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</a:t>
            </a:r>
            <a:r>
              <a:rPr lang="de-DE" sz="1800" i="1" dirty="0" err="1" smtClean="0">
                <a:solidFill>
                  <a:srgbClr val="0000FF"/>
                </a:solidFill>
              </a:rPr>
              <a:t>rückgängig_machen</a:t>
            </a:r>
            <a:endParaRPr lang="de-DE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dirty="0" smtClean="0">
                <a:solidFill>
                  <a:srgbClr val="A50021"/>
                </a:solidFill>
              </a:rPr>
              <a:t>			-- Füge vorher gelöschte Zeile wieder ein.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</a:t>
            </a:r>
            <a:r>
              <a:rPr lang="de-DE" sz="1800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1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	</a:t>
            </a:r>
            <a:r>
              <a:rPr lang="de-DE" sz="1800" i="1" dirty="0" err="1" smtClean="0">
                <a:solidFill>
                  <a:srgbClr val="0000FF"/>
                </a:solidFill>
              </a:rPr>
              <a:t>controller</a:t>
            </a:r>
            <a:r>
              <a:rPr lang="de-DE" sz="3200" dirty="0" err="1" smtClean="0">
                <a:solidFill>
                  <a:srgbClr val="0000FF"/>
                </a:solidFill>
              </a:rPr>
              <a:t>.</a:t>
            </a:r>
            <a:r>
              <a:rPr lang="de-DE" sz="1800" i="1" dirty="0" err="1" smtClean="0">
                <a:solidFill>
                  <a:srgbClr val="0000FF"/>
                </a:solidFill>
              </a:rPr>
              <a:t>go_i_th</a:t>
            </a:r>
            <a:r>
              <a:rPr lang="de-DE" sz="1800" i="1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(</a:t>
            </a:r>
            <a:r>
              <a:rPr lang="de-DE" sz="1800" i="1" dirty="0" err="1" smtClean="0">
                <a:solidFill>
                  <a:srgbClr val="0000FF"/>
                </a:solidFill>
              </a:rPr>
              <a:t>index</a:t>
            </a:r>
            <a:r>
              <a:rPr lang="de-DE" sz="1800" i="1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	</a:t>
            </a:r>
            <a:r>
              <a:rPr lang="de-DE" sz="1800" i="1" dirty="0" err="1" smtClean="0">
                <a:solidFill>
                  <a:srgbClr val="0000FF"/>
                </a:solidFill>
              </a:rPr>
              <a:t>controller</a:t>
            </a:r>
            <a:r>
              <a:rPr lang="de-DE" sz="3200" dirty="0" err="1" smtClean="0">
                <a:solidFill>
                  <a:srgbClr val="0000FF"/>
                </a:solidFill>
              </a:rPr>
              <a:t>.</a:t>
            </a:r>
            <a:r>
              <a:rPr lang="de-DE" sz="1800" i="1" dirty="0" err="1" smtClean="0">
                <a:solidFill>
                  <a:srgbClr val="0000FF"/>
                </a:solidFill>
              </a:rPr>
              <a:t>put_left</a:t>
            </a:r>
            <a:r>
              <a:rPr lang="de-DE" sz="1800" i="1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(</a:t>
            </a:r>
            <a:r>
              <a:rPr lang="de-DE" sz="1800" i="1" dirty="0" err="1" smtClean="0">
                <a:solidFill>
                  <a:srgbClr val="0000FF"/>
                </a:solidFill>
              </a:rPr>
              <a:t>line</a:t>
            </a:r>
            <a:r>
              <a:rPr lang="de-DE" sz="18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4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</a:t>
            </a:r>
            <a:r>
              <a:rPr lang="de-DE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de-DE" sz="1800" b="1" dirty="0" smtClean="0">
                <a:solidFill>
                  <a:schemeClr val="accent2"/>
                </a:solidFill>
              </a:rPr>
              <a:t>end</a:t>
            </a:r>
            <a:endParaRPr lang="de-DE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Verlauf-Liste</a:t>
            </a:r>
            <a:endParaRPr lang="de-DE" dirty="0"/>
          </a:p>
        </p:txBody>
      </p:sp>
      <p:sp>
        <p:nvSpPr>
          <p:cNvPr id="3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Eine polymorphe Datenstruktur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4953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verlauf</a:t>
            </a:r>
            <a:r>
              <a:rPr lang="en-US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 </a:t>
            </a:r>
            <a:r>
              <a:rPr lang="en-US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LIST</a:t>
            </a:r>
            <a:r>
              <a:rPr lang="en-US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 [</a:t>
            </a:r>
            <a:r>
              <a:rPr lang="en-US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BEFEHL</a:t>
            </a:r>
            <a:r>
              <a:rPr lang="en-US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]</a:t>
            </a:r>
            <a:endParaRPr lang="en-US" sz="2400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6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3038" y="2954338"/>
            <a:ext cx="87503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7" name="AutoShap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43113" y="2625725"/>
            <a:ext cx="1401762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8" name="AutoShap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26063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9" name="AutoShape 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69125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0" name="AutoShape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84588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1" name="AutoShap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225" y="2625725"/>
            <a:ext cx="1401763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2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97300" y="2732088"/>
            <a:ext cx="1274430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Löschen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31933" y="2704479"/>
            <a:ext cx="1737908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Austauschen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4" name="AutoShape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8165" y="2719388"/>
            <a:ext cx="1451897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Einfügen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5" name="AutoShape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68513" y="2717800"/>
            <a:ext cx="1429599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Einfügen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6" name="AutoShape 3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54009" y="2717800"/>
            <a:ext cx="1440195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Einfügen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7" name="Text Box 3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0512" y="3533775"/>
            <a:ext cx="1243087" cy="4270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200" i="1" dirty="0" smtClean="0">
                <a:solidFill>
                  <a:srgbClr val="008000"/>
                </a:solidFill>
                <a:latin typeface="Custom_Constantia" panose="02030602050306030303" pitchFamily="18" charset="0"/>
                <a:cs typeface="Arial"/>
              </a:rPr>
              <a:t>alt</a:t>
            </a:r>
            <a:endParaRPr lang="de-CH" sz="2200" i="1" dirty="0">
              <a:solidFill>
                <a:srgbClr val="008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8" name="Text Box 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62307" y="3409175"/>
            <a:ext cx="1962630" cy="4308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200" i="1" dirty="0" smtClean="0">
                <a:solidFill>
                  <a:srgbClr val="008000"/>
                </a:solidFill>
                <a:latin typeface="Custom_Constantia" panose="02030602050306030303" pitchFamily="18" charset="0"/>
                <a:cs typeface="Arial"/>
              </a:rPr>
              <a:t>Am Neusten</a:t>
            </a:r>
            <a:endParaRPr lang="de-CH" sz="2200" i="1" dirty="0">
              <a:solidFill>
                <a:srgbClr val="008000"/>
              </a:solidFill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9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Erinnerung: Liste von Figuren</a:t>
            </a:r>
            <a:endParaRPr lang="de-DE" sz="1400" dirty="0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352075" y="3885625"/>
            <a:ext cx="3913188" cy="22018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3300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bilder</a:t>
            </a:r>
            <a:r>
              <a:rPr kumimoji="0" lang="de-DE" sz="1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DE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: LIST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[</a:t>
            </a:r>
            <a:r>
              <a:rPr kumimoji="0" lang="de-DE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FIGUR</a:t>
            </a:r>
            <a:r>
              <a:rPr kumimoji="0" lang="de-DE" sz="1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p1, p2</a:t>
            </a:r>
            <a:r>
              <a:rPr kumimoji="0" lang="de-DE" sz="1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:</a:t>
            </a:r>
            <a:r>
              <a:rPr kumimoji="0" lang="de-DE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POLYGON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c1, c2</a:t>
            </a:r>
            <a:r>
              <a:rPr kumimoji="0" lang="de-DE" sz="1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:</a:t>
            </a:r>
            <a:r>
              <a:rPr kumimoji="0" lang="de-DE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KREIS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</a:t>
            </a:r>
            <a:r>
              <a:rPr kumimoji="0" lang="de-DE" sz="1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:</a:t>
            </a:r>
            <a:r>
              <a:rPr kumimoji="0" lang="de-DE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ELLIPSE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782788" y="3709365"/>
            <a:ext cx="4032250" cy="251194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 defTabSz="663575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class</a:t>
            </a:r>
            <a:r>
              <a:rPr lang="en-US" sz="2400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LIST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[</a:t>
            </a:r>
            <a:r>
              <a:rPr lang="en-US" sz="2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G</a:t>
            </a:r>
            <a:r>
              <a:rPr lang="en-US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] </a:t>
            </a: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feature</a:t>
            </a:r>
          </a:p>
          <a:p>
            <a:pPr defTabSz="663575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	</a:t>
            </a:r>
            <a:r>
              <a:rPr lang="en-US" sz="2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extend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(</a:t>
            </a:r>
            <a:r>
              <a:rPr lang="en-US" sz="2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v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: </a:t>
            </a:r>
            <a:r>
              <a:rPr lang="en-US" sz="2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G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) </a:t>
            </a: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do</a:t>
            </a:r>
            <a:r>
              <a:rPr lang="en-US" sz="2400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… </a:t>
            </a: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end</a:t>
            </a:r>
          </a:p>
          <a:p>
            <a:pPr defTabSz="663575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	</a:t>
            </a:r>
            <a:r>
              <a:rPr lang="en-US" sz="2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last</a:t>
            </a:r>
            <a:r>
              <a:rPr lang="en-US" sz="1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: G</a:t>
            </a:r>
          </a:p>
          <a:p>
            <a:pPr defTabSz="663575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	…</a:t>
            </a:r>
          </a:p>
          <a:p>
            <a:pPr defTabSz="663575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end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182880" y="2653000"/>
            <a:ext cx="8717279" cy="99853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defTabSz="663575" fontAlgn="base">
              <a:lnSpc>
                <a:spcPct val="6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.</a:t>
            </a:r>
            <a:r>
              <a:rPr lang="en-US" sz="2400" i="1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extend</a:t>
            </a:r>
            <a:r>
              <a:rPr lang="en-US" sz="2400" i="1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(</a:t>
            </a:r>
            <a:r>
              <a:rPr lang="en-US" sz="2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p1</a:t>
            </a:r>
            <a:r>
              <a:rPr lang="en-US" sz="1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) ; </a:t>
            </a:r>
            <a:r>
              <a:rPr lang="en-US" sz="2400" i="1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.</a:t>
            </a:r>
            <a:r>
              <a:rPr lang="en-US" sz="2400" i="1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extend</a:t>
            </a:r>
            <a:r>
              <a:rPr lang="en-US" sz="2400" i="1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(</a:t>
            </a:r>
            <a:r>
              <a:rPr lang="en-US" sz="2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c1</a:t>
            </a:r>
            <a:r>
              <a:rPr lang="en-US" sz="1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) ; </a:t>
            </a:r>
            <a:r>
              <a:rPr lang="en-US" sz="2400" i="1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.</a:t>
            </a:r>
            <a:r>
              <a:rPr lang="en-US" sz="2400" i="1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extend</a:t>
            </a:r>
            <a:r>
              <a:rPr lang="en-US" sz="2400" i="1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(</a:t>
            </a:r>
            <a:r>
              <a:rPr lang="en-US" sz="2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c2</a:t>
            </a:r>
            <a:r>
              <a:rPr lang="en-US" sz="1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)</a:t>
            </a:r>
          </a:p>
          <a:p>
            <a:pPr defTabSz="663575" fontAlgn="base">
              <a:lnSpc>
                <a:spcPct val="6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.</a:t>
            </a:r>
            <a:r>
              <a:rPr lang="en-US" sz="2400" i="1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extend</a:t>
            </a:r>
            <a:r>
              <a:rPr lang="en-US" sz="2400" i="1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(</a:t>
            </a:r>
            <a:r>
              <a:rPr lang="en-US" sz="2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e</a:t>
            </a:r>
            <a:r>
              <a:rPr lang="en-US" sz="1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) ; </a:t>
            </a:r>
            <a:r>
              <a:rPr lang="en-US" sz="2400" i="1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.</a:t>
            </a:r>
            <a:r>
              <a:rPr lang="en-US" sz="2400" i="1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extend</a:t>
            </a:r>
            <a:r>
              <a:rPr lang="en-US" sz="2400" i="1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(</a:t>
            </a:r>
            <a:r>
              <a:rPr lang="en-US" sz="2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p2</a:t>
            </a:r>
            <a:r>
              <a:rPr lang="en-US" sz="1400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)</a:t>
            </a:r>
          </a:p>
        </p:txBody>
      </p: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391745" y="1329063"/>
            <a:ext cx="8593652" cy="23320"/>
          </a:xfrm>
          <a:prstGeom prst="straightConnector1">
            <a:avLst/>
          </a:prstGeom>
          <a:noFill/>
          <a:ln w="50800" algn="ctr">
            <a:solidFill>
              <a:srgbClr val="993300"/>
            </a:solidFill>
            <a:round/>
            <a:headEnd/>
            <a:tailEnd type="stealth" w="lg" len="lg"/>
          </a:ln>
        </p:spPr>
      </p:cxnSp>
      <p:sp>
        <p:nvSpPr>
          <p:cNvPr id="47" name="Regular Pentagon 46"/>
          <p:cNvSpPr>
            <a:spLocks noChangeArrowheads="1"/>
          </p:cNvSpPr>
          <p:nvPr/>
        </p:nvSpPr>
        <p:spPr bwMode="auto">
          <a:xfrm>
            <a:off x="537863" y="770239"/>
            <a:ext cx="1116012" cy="885825"/>
          </a:xfrm>
          <a:prstGeom prst="pentagon">
            <a:avLst/>
          </a:prstGeom>
          <a:solidFill>
            <a:srgbClr val="BBE0E3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2481567" y="876602"/>
            <a:ext cx="901519" cy="900000"/>
          </a:xfrm>
          <a:prstGeom prst="ellipse">
            <a:avLst/>
          </a:prstGeom>
          <a:solidFill>
            <a:srgbClr val="CC9900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508325" y="1033430"/>
            <a:ext cx="1116013" cy="544512"/>
          </a:xfrm>
          <a:prstGeom prst="ellipse">
            <a:avLst/>
          </a:prstGeom>
          <a:solidFill>
            <a:srgbClr val="99FF99"/>
          </a:solidFill>
          <a:ln w="25400" cap="flat" cmpd="sng" algn="ctr">
            <a:noFill/>
            <a:prstDash val="solid"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4513" y="1856113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(</a:t>
            </a:r>
            <a:r>
              <a:rPr lang="en-US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POLYGON</a:t>
            </a:r>
            <a:r>
              <a:rPr lang="en-US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46000" y="1843413"/>
            <a:ext cx="9781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(</a:t>
            </a:r>
            <a:r>
              <a:rPr lang="en-US" i="1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KREIS</a:t>
            </a:r>
            <a:r>
              <a:rPr lang="en-US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)</a:t>
            </a:r>
            <a:endParaRPr lang="en-US" dirty="0">
              <a:solidFill>
                <a:srgbClr val="3333FF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2" name="TextBox 11"/>
          <p:cNvSpPr txBox="1"/>
          <p:nvPr/>
        </p:nvSpPr>
        <p:spPr>
          <a:xfrm>
            <a:off x="7041850" y="1840238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(</a:t>
            </a:r>
            <a:r>
              <a:rPr lang="en-US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POLYGON</a:t>
            </a:r>
            <a:r>
              <a:rPr lang="en-US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)</a:t>
            </a:r>
          </a:p>
        </p:txBody>
      </p:sp>
      <p:sp>
        <p:nvSpPr>
          <p:cNvPr id="53" name="TextBox 13"/>
          <p:cNvSpPr txBox="1"/>
          <p:nvPr/>
        </p:nvSpPr>
        <p:spPr>
          <a:xfrm>
            <a:off x="3896989" y="1860875"/>
            <a:ext cx="9781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(</a:t>
            </a:r>
            <a:r>
              <a:rPr lang="en-US" i="1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KREIS</a:t>
            </a:r>
            <a:r>
              <a:rPr lang="en-US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)</a:t>
            </a:r>
            <a:endParaRPr lang="en-US" dirty="0">
              <a:solidFill>
                <a:srgbClr val="3333FF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5471813" y="1819600"/>
            <a:ext cx="11993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(</a:t>
            </a:r>
            <a:r>
              <a:rPr lang="en-US" i="1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ELLIPSE</a:t>
            </a:r>
            <a:r>
              <a:rPr lang="en-US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)</a:t>
            </a:r>
          </a:p>
        </p:txBody>
      </p:sp>
      <p:sp>
        <p:nvSpPr>
          <p:cNvPr id="55" name="Regular Pentagon 54"/>
          <p:cNvSpPr>
            <a:spLocks noChangeArrowheads="1"/>
          </p:cNvSpPr>
          <p:nvPr/>
        </p:nvSpPr>
        <p:spPr bwMode="auto">
          <a:xfrm>
            <a:off x="7258489" y="871125"/>
            <a:ext cx="1116012" cy="885825"/>
          </a:xfrm>
          <a:prstGeom prst="pentagon">
            <a:avLst/>
          </a:prstGeom>
          <a:solidFill>
            <a:srgbClr val="BBE0E3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24886" y="874455"/>
            <a:ext cx="901519" cy="900000"/>
          </a:xfrm>
          <a:prstGeom prst="ellipse">
            <a:avLst/>
          </a:prstGeom>
          <a:solidFill>
            <a:srgbClr val="CC9900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7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Verlauf-Liste</a:t>
            </a:r>
            <a:endParaRPr lang="de-DE" dirty="0"/>
          </a:p>
        </p:txBody>
      </p:sp>
      <p:sp>
        <p:nvSpPr>
          <p:cNvPr id="3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Eine polymorphe Datenstruktur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495300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verlauf 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 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LIST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 [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BEFEHL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]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400" i="1" dirty="0" err="1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cursor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 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ITERATION_CURSOR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[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BEFEHL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]</a:t>
            </a:r>
            <a:endParaRPr lang="de-CH" sz="2400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0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3038" y="2954338"/>
            <a:ext cx="87503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1" name="AutoShap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43113" y="2625725"/>
            <a:ext cx="1401762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2" name="AutoShap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26063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3" name="AutoShape 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69125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4" name="AutoShape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84588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5" name="AutoShap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225" y="2625725"/>
            <a:ext cx="1401763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6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97300" y="2732088"/>
            <a:ext cx="1274430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Löschen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7" name="Text Box 3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31933" y="2704479"/>
            <a:ext cx="1737908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Austauschen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8" name="AutoShape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8165" y="2719388"/>
            <a:ext cx="1451897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Einfügen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9" name="AutoShape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68513" y="2717800"/>
            <a:ext cx="1429599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Einfügen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0" name="AutoShape 3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54009" y="2717800"/>
            <a:ext cx="1440195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Einfügen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0512" y="3533775"/>
            <a:ext cx="1243087" cy="4270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200" i="1" dirty="0" smtClean="0">
                <a:solidFill>
                  <a:srgbClr val="008000"/>
                </a:solidFill>
                <a:latin typeface="Custom_Constantia" panose="02030602050306030303" pitchFamily="18" charset="0"/>
                <a:cs typeface="Arial"/>
              </a:rPr>
              <a:t>alt</a:t>
            </a:r>
            <a:endParaRPr lang="de-CH" sz="2200" i="1" dirty="0">
              <a:solidFill>
                <a:srgbClr val="008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2" name="Text Box 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62307" y="3409175"/>
            <a:ext cx="1962630" cy="4308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200" i="1" dirty="0" smtClean="0">
                <a:solidFill>
                  <a:srgbClr val="008000"/>
                </a:solidFill>
                <a:latin typeface="Custom_Constantia" panose="02030602050306030303" pitchFamily="18" charset="0"/>
                <a:cs typeface="Arial"/>
              </a:rPr>
              <a:t>Am Neusten</a:t>
            </a:r>
            <a:endParaRPr lang="de-CH" sz="2200" i="1" dirty="0">
              <a:solidFill>
                <a:srgbClr val="008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3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439246" y="3303800"/>
            <a:ext cx="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967838" y="3787002"/>
            <a:ext cx="94792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00" i="1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cursor</a:t>
            </a:r>
            <a:endParaRPr lang="en-US" sz="1900" i="1" dirty="0">
              <a:solidFill>
                <a:srgbClr val="3333FF"/>
              </a:solidFill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8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Einen Benutzerbefehl ausführen</a:t>
            </a:r>
            <a:endParaRPr lang="de-DE" dirty="0"/>
          </a:p>
        </p:txBody>
      </p:sp>
      <p:sp>
        <p:nvSpPr>
          <p:cNvPr id="55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2525" y="2385537"/>
            <a:ext cx="2009775" cy="36036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342" y="5797148"/>
            <a:ext cx="2527435" cy="36036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4850" y="3771094"/>
            <a:ext cx="3665463" cy="36036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6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79388" y="667944"/>
            <a:ext cx="8964612" cy="61011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None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onstantia" pitchFamily="18"/>
                <a:cs typeface="Arial"/>
              </a:defRPr>
            </a:lvl1pPr>
            <a:lvl2pPr marL="896934" marR="0" lvl="1" indent="-360365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SzPct val="65000"/>
              <a:buFont typeface="Wingdings" pitchFamily="2"/>
              <a:buChar char="Ø"/>
              <a:tabLst/>
              <a:defRPr lang="en-US" sz="2400" b="0" i="0" u="none" strike="noStrike" kern="0" cap="none" spc="0" baseline="0">
                <a:solidFill>
                  <a:schemeClr val="tx1"/>
                </a:solidFill>
                <a:uFillTx/>
                <a:latin typeface="Constantia" pitchFamily="18"/>
                <a:cs typeface="Arial"/>
              </a:defRPr>
            </a:lvl2pPr>
            <a:lvl3pPr marL="1304921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SzPct val="100000"/>
              <a:buFont typeface="Arial" pitchFamily="34"/>
              <a:buChar char="•"/>
              <a:tabLst/>
              <a:defRPr lang="en-US" sz="2400" b="0" i="0" u="none" strike="noStrike" kern="0" cap="none" spc="0" baseline="0">
                <a:solidFill>
                  <a:srgbClr val="3333FF"/>
                </a:solidFill>
                <a:uFillTx/>
                <a:latin typeface="Constantia" pitchFamily="18"/>
                <a:cs typeface="Arial"/>
              </a:defRPr>
            </a:lvl3pPr>
            <a:lvl4pPr marL="1712908" marR="0" lvl="3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SzPct val="100000"/>
              <a:buFont typeface="Wingdings" pitchFamily="2"/>
              <a:buChar char="§"/>
              <a:tabLst/>
              <a:defRPr lang="en-US" sz="2400" b="0" i="0" u="none" strike="noStrike" kern="0" cap="none" spc="0" baseline="0">
                <a:solidFill>
                  <a:srgbClr val="3333FF"/>
                </a:solidFill>
                <a:uFillTx/>
                <a:latin typeface="Constantia" pitchFamily="18"/>
                <a:cs typeface="Arial"/>
              </a:defRPr>
            </a:lvl4pPr>
            <a:lvl5pPr marL="2120895" marR="0" lvl="4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SzPct val="100000"/>
              <a:buFont typeface="Wingdings" pitchFamily="2"/>
              <a:buChar char="§"/>
              <a:tabLst/>
              <a:defRPr lang="en-US" sz="2400" b="0" i="0" u="none" strike="noStrike" kern="0" cap="none" spc="0" baseline="0">
                <a:solidFill>
                  <a:srgbClr val="3333FF"/>
                </a:solidFill>
                <a:uFillTx/>
                <a:latin typeface="Constantia" pitchFamily="18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de-CH" sz="2000" i="1" dirty="0" err="1" smtClean="0">
                <a:solidFill>
                  <a:srgbClr val="3333FF"/>
                </a:solidFill>
              </a:rPr>
              <a:t>benutzeranfrage_decodieren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>
              <a:spcBef>
                <a:spcPts val="300"/>
              </a:spcBef>
            </a:pPr>
            <a:endParaRPr lang="de-CH" sz="2000" i="1" dirty="0" smtClean="0"/>
          </a:p>
          <a:p>
            <a:pPr>
              <a:spcBef>
                <a:spcPts val="3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“Anfrage ist normaler Befehl”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“Erzeuge ein Befehlsobjekt 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, der Anforderung entsprechend”</a:t>
            </a:r>
          </a:p>
          <a:p>
            <a:pPr>
              <a:spcBef>
                <a:spcPts val="300"/>
              </a:spcBef>
            </a:pPr>
            <a:r>
              <a:rPr lang="de-CH" sz="2000" dirty="0" smtClean="0"/>
              <a:t>	</a:t>
            </a:r>
            <a:r>
              <a:rPr lang="de-CH" sz="2000" b="1" dirty="0" err="1" smtClean="0">
                <a:solidFill>
                  <a:srgbClr val="000099"/>
                </a:solidFill>
              </a:rPr>
              <a:t>from</a:t>
            </a:r>
            <a:r>
              <a:rPr lang="de-CH" sz="2000" dirty="0" smtClean="0"/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until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is_last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loop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remove_right</a:t>
            </a:r>
            <a:r>
              <a:rPr lang="de-CH" sz="2000" dirty="0" smtClean="0"/>
              <a:t> </a:t>
            </a:r>
            <a:r>
              <a:rPr lang="de-CH" sz="2000" b="1" dirty="0" smtClean="0">
                <a:solidFill>
                  <a:srgbClr val="000099"/>
                </a:solidFill>
              </a:rPr>
              <a:t>end</a:t>
            </a:r>
          </a:p>
          <a:p>
            <a:pPr>
              <a:spcBef>
                <a:spcPts val="300"/>
              </a:spcBef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verlauf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extend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smtClean="0">
                <a:solidFill>
                  <a:srgbClr val="3333FF"/>
                </a:solidFill>
              </a:rPr>
              <a:t>c</a:t>
            </a:r>
            <a:r>
              <a:rPr lang="de-CH" sz="2000" dirty="0" smtClean="0">
                <a:solidFill>
                  <a:srgbClr val="3333FF"/>
                </a:solidFill>
              </a:rPr>
              <a:t>); </a:t>
            </a:r>
            <a:r>
              <a:rPr lang="de-CH" sz="2000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dirty="0" err="1" smtClean="0">
                <a:solidFill>
                  <a:srgbClr val="3333FF"/>
                </a:solidFill>
              </a:rPr>
              <a:t>forth</a:t>
            </a:r>
            <a:endParaRPr lang="de-CH" sz="2000" dirty="0" smtClean="0">
              <a:solidFill>
                <a:srgbClr val="3333FF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b="1" i="1" dirty="0" err="1" smtClean="0">
                <a:solidFill>
                  <a:srgbClr val="3333FF"/>
                </a:solidFill>
              </a:rPr>
              <a:t>c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ausführen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elseif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“Anfrage ist UNDO”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>
                <a:solidFill>
                  <a:schemeClr val="accent2"/>
                </a:solidFill>
              </a:rPr>
              <a:t> not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before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-- Ignoriere überschüssige Anfragen</a:t>
            </a:r>
            <a:endParaRPr lang="de-CH" sz="2000" b="1" dirty="0" smtClean="0">
              <a:solidFill>
                <a:srgbClr val="990000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b="1" dirty="0" smtClean="0">
                <a:solidFill>
                  <a:srgbClr val="3333FF"/>
                </a:solidFill>
              </a:rPr>
              <a:t>   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item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rückgängig_machen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i="1" dirty="0" smtClean="0">
                <a:solidFill>
                  <a:srgbClr val="3333FF"/>
                </a:solidFill>
              </a:rPr>
              <a:t>	     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back</a:t>
            </a:r>
            <a:r>
              <a:rPr lang="de-CH" sz="2000" i="1" dirty="0" smtClean="0">
                <a:solidFill>
                  <a:srgbClr val="0000FF"/>
                </a:solidFill>
              </a:rPr>
              <a:t>		</a:t>
            </a:r>
            <a:endParaRPr lang="de-CH" sz="2000" dirty="0" smtClean="0">
              <a:solidFill>
                <a:srgbClr val="A50021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spcBef>
                <a:spcPts val="3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elseif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“Anfrage ist REDO”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dirty="0" smtClean="0"/>
          </a:p>
          <a:p>
            <a:pPr>
              <a:spcBef>
                <a:spcPts val="300"/>
              </a:spcBef>
            </a:pPr>
            <a:r>
              <a:rPr lang="de-CH" sz="2000" dirty="0" smtClean="0"/>
              <a:t>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>
                <a:solidFill>
                  <a:schemeClr val="accent2"/>
                </a:solidFill>
              </a:rPr>
              <a:t> not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is_last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–– Ignoriere überschüssige Anfragen</a:t>
            </a:r>
            <a:br>
              <a:rPr lang="de-CH" sz="2000" dirty="0" smtClean="0">
                <a:solidFill>
                  <a:srgbClr val="990000"/>
                </a:solidFill>
              </a:rPr>
            </a:br>
            <a:r>
              <a:rPr lang="de-CH" sz="2000" dirty="0" smtClean="0">
                <a:solidFill>
                  <a:srgbClr val="990000"/>
                </a:solidFill>
              </a:rPr>
              <a:t>	  </a:t>
            </a:r>
            <a:r>
              <a:rPr lang="de-CH" sz="2000" b="1" dirty="0" smtClean="0">
                <a:solidFill>
                  <a:schemeClr val="accent2"/>
                </a:solidFill>
              </a:rPr>
              <a:t>   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forth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i="1" dirty="0" smtClean="0">
                <a:solidFill>
                  <a:srgbClr val="3333FF"/>
                </a:solidFill>
              </a:rPr>
              <a:t>	     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item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ausführen</a:t>
            </a:r>
            <a:r>
              <a:rPr lang="de-CH" sz="2000" i="1" dirty="0" smtClean="0">
                <a:solidFill>
                  <a:srgbClr val="3333FF"/>
                </a:solidFill>
              </a:rPr>
              <a:t>	 </a:t>
            </a:r>
          </a:p>
          <a:p>
            <a:pPr>
              <a:spcBef>
                <a:spcPts val="30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spcBef>
                <a:spcPts val="3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59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8213725" y="4834323"/>
            <a:ext cx="0" cy="38668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AutoShape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16550" y="2511578"/>
            <a:ext cx="3317912" cy="647700"/>
          </a:xfrm>
          <a:prstGeom prst="wedgeRoundRectCallout">
            <a:avLst>
              <a:gd name="adj1" fmla="val 20803"/>
              <a:gd name="adj2" fmla="val -141160"/>
              <a:gd name="adj3" fmla="val 16667"/>
            </a:avLst>
          </a:prstGeom>
          <a:solidFill>
            <a:srgbClr val="99FF99">
              <a:alpha val="72000"/>
            </a:srgbClr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CH" sz="2000" dirty="0" smtClean="0">
                <a:solidFill>
                  <a:schemeClr val="accent2"/>
                </a:solidFill>
              </a:rPr>
              <a:t>Pseudocode, siehe nächste Implementation</a:t>
            </a:r>
            <a:endParaRPr lang="de-CH" sz="2000" dirty="0">
              <a:solidFill>
                <a:schemeClr val="accent2"/>
              </a:solidFill>
            </a:endParaRPr>
          </a:p>
        </p:txBody>
      </p:sp>
      <p:grpSp>
        <p:nvGrpSpPr>
          <p:cNvPr id="61" name="Group 2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841977" y="4397772"/>
            <a:ext cx="5176837" cy="446088"/>
            <a:chOff x="2360" y="1645"/>
            <a:chExt cx="3261" cy="421"/>
          </a:xfrm>
        </p:grpSpPr>
        <p:sp>
          <p:nvSpPr>
            <p:cNvPr id="62" name="Line 2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360" y="1861"/>
              <a:ext cx="3261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AutoShape 2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66" y="1654"/>
              <a:ext cx="607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Custom_Constantia" panose="02030602050306030303" pitchFamily="18" charset="0"/>
              </a:endParaRPr>
            </a:p>
          </p:txBody>
        </p:sp>
        <p:sp>
          <p:nvSpPr>
            <p:cNvPr id="64" name="AutoShape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76" y="1654"/>
              <a:ext cx="607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5" name="AutoShap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57" y="1654"/>
              <a:ext cx="606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6" name="AutoShape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0" y="1645"/>
              <a:ext cx="606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7" name="Text Box 2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4" y="1721"/>
              <a:ext cx="678" cy="29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400" b="1" dirty="0" smtClean="0">
                  <a:latin typeface="Custom_Constantia" panose="02030602050306030303" pitchFamily="18" charset="0"/>
                </a:rPr>
                <a:t>Löschen</a:t>
              </a:r>
              <a:endParaRPr lang="de-CH" sz="1400" b="1" dirty="0">
                <a:latin typeface="Custom_Constantia" panose="02030602050306030303" pitchFamily="18" charset="0"/>
              </a:endParaRPr>
            </a:p>
          </p:txBody>
        </p:sp>
        <p:sp>
          <p:nvSpPr>
            <p:cNvPr id="68" name="Text Box 2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0" y="1717"/>
              <a:ext cx="891" cy="27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300" b="1" dirty="0" smtClean="0">
                  <a:latin typeface="Custom_Constantia" panose="02030602050306030303" pitchFamily="18" charset="0"/>
                </a:rPr>
                <a:t>Austauschen</a:t>
              </a:r>
              <a:endParaRPr lang="de-CH" sz="1300" b="1" dirty="0">
                <a:latin typeface="Custom_Constantia" panose="02030602050306030303" pitchFamily="18" charset="0"/>
              </a:endParaRPr>
            </a:p>
          </p:txBody>
        </p:sp>
        <p:sp>
          <p:nvSpPr>
            <p:cNvPr id="69" name="AutoShape 2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504" y="1703"/>
              <a:ext cx="730" cy="321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400" b="1" dirty="0" smtClean="0">
                  <a:latin typeface="Custom_Constantia" panose="02030602050306030303" pitchFamily="18" charset="0"/>
                </a:rPr>
                <a:t>Einfügen</a:t>
              </a:r>
              <a:endParaRPr lang="de-CH" sz="1400" b="1" dirty="0">
                <a:latin typeface="Custom_Constantia" panose="02030602050306030303" pitchFamily="18" charset="0"/>
              </a:endParaRPr>
            </a:p>
          </p:txBody>
        </p:sp>
        <p:sp>
          <p:nvSpPr>
            <p:cNvPr id="70" name="AutoShape 2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990" y="1711"/>
              <a:ext cx="716" cy="321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400" b="1" dirty="0" smtClean="0">
                  <a:latin typeface="Custom_Constantia" panose="02030602050306030303" pitchFamily="18" charset="0"/>
                </a:rPr>
                <a:t>Einfügen</a:t>
              </a:r>
              <a:endParaRPr lang="de-CH" sz="1400" b="1" dirty="0">
                <a:latin typeface="Custom_Constantia" panose="02030602050306030303" pitchFamily="18" charset="0"/>
              </a:endParaRPr>
            </a:p>
          </p:txBody>
        </p:sp>
      </p:grpSp>
      <p:sp>
        <p:nvSpPr>
          <p:cNvPr id="71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96079" y="4861999"/>
            <a:ext cx="94792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1" dirty="0" smtClean="0">
                <a:solidFill>
                  <a:srgbClr val="3333FF"/>
                </a:solidFill>
              </a:rPr>
              <a:t>cursor</a:t>
            </a:r>
            <a:endParaRPr lang="en-US" sz="1900" i="1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Bedingte Erzeugung (1)</a:t>
            </a:r>
            <a:endParaRPr lang="de-CH" dirty="0"/>
          </a:p>
        </p:txBody>
      </p:sp>
      <p:sp>
        <p:nvSpPr>
          <p:cNvPr id="46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2435225" y="2133600"/>
            <a:ext cx="152400" cy="762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7" name="Line 1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900113" y="2133600"/>
            <a:ext cx="1157287" cy="719138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8" name="Line 1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2740025" y="2133600"/>
            <a:ext cx="1447800" cy="6096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71913" y="2514600"/>
            <a:ext cx="116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…</a:t>
            </a:r>
          </a:p>
        </p:txBody>
      </p:sp>
      <p:sp>
        <p:nvSpPr>
          <p:cNvPr id="50" name="Line 2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901825" y="3767138"/>
            <a:ext cx="668338" cy="7286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1" name="Line 2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2881313" y="3738563"/>
            <a:ext cx="1447800" cy="6096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13200" y="4119563"/>
            <a:ext cx="116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…</a:t>
            </a:r>
          </a:p>
        </p:txBody>
      </p:sp>
      <p:sp>
        <p:nvSpPr>
          <p:cNvPr id="53" name="AutoShape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00588" y="805567"/>
            <a:ext cx="4314825" cy="245173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a1</a:t>
            </a:r>
            <a:r>
              <a:rPr kumimoji="0" lang="de-CH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: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if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kondition_1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  <a: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/>
            </a:r>
            <a:b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</a:b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-- “Erzeuge 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a1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als Instanz von 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</a:t>
            </a:r>
            <a:endParaRPr kumimoji="0" lang="de-CH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elseif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kondition_2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  <a:endParaRPr kumimoji="0" lang="de-CH" sz="1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-- “Erzeuge 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a1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als Instanz von 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C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</a:t>
            </a: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... etc.</a:t>
            </a:r>
          </a:p>
        </p:txBody>
      </p:sp>
      <p:sp>
        <p:nvSpPr>
          <p:cNvPr id="54" name="AutoShape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81538" y="3429000"/>
            <a:ext cx="4352925" cy="305593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 lIns="36000" tIns="18000" rIns="36000" bIns="18000">
            <a:spAutoFit/>
          </a:bodyPr>
          <a:lstStyle/>
          <a:p>
            <a:pPr fontAlgn="base">
              <a:spcBef>
                <a:spcPct val="10000"/>
              </a:spcBef>
              <a:spcAft>
                <a:spcPct val="0"/>
              </a:spcAft>
            </a:pP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a1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A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;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b1</a:t>
            </a:r>
            <a:r>
              <a:rPr lang="de-CH" sz="14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:</a:t>
            </a:r>
            <a:r>
              <a:rPr lang="de-CH" sz="20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 B</a:t>
            </a:r>
            <a:r>
              <a:rPr lang="de-CH" sz="12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;</a:t>
            </a:r>
            <a:r>
              <a:rPr lang="de-CH" sz="20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 c1</a:t>
            </a:r>
            <a:r>
              <a:rPr lang="de-CH" sz="1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:</a:t>
            </a:r>
            <a:r>
              <a:rPr lang="de-CH" sz="20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 C</a:t>
            </a:r>
            <a:r>
              <a:rPr lang="de-CH" sz="14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;</a:t>
            </a:r>
            <a:r>
              <a:rPr lang="de-CH" sz="20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 d1</a:t>
            </a:r>
            <a:r>
              <a:rPr lang="de-CH" sz="14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:</a:t>
            </a:r>
            <a:r>
              <a:rPr lang="de-CH" sz="20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 D</a:t>
            </a:r>
            <a:r>
              <a:rPr lang="de-CH" sz="12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;</a:t>
            </a:r>
            <a:r>
              <a:rPr lang="de-CH" sz="20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...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</a:pP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if</a:t>
            </a:r>
            <a:r>
              <a:rPr lang="de-CH" sz="20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kondition_1</a:t>
            </a:r>
            <a:r>
              <a:rPr lang="de-CH" sz="20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then</a:t>
            </a:r>
            <a:endParaRPr lang="de-CH" sz="2000" b="1" dirty="0" smtClean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lnSpc>
                <a:spcPct val="40000"/>
              </a:lnSpc>
              <a:spcBef>
                <a:spcPct val="1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	</a:t>
            </a: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create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b1</a:t>
            </a:r>
            <a:r>
              <a:rPr lang="de-CH" sz="4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make 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(...)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</a:pP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	a1 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b1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</a:pP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elseif</a:t>
            </a:r>
            <a:r>
              <a:rPr lang="de-CH" sz="20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kondition_2</a:t>
            </a:r>
            <a:r>
              <a:rPr lang="de-CH" sz="20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then</a:t>
            </a:r>
            <a:endParaRPr lang="de-CH" sz="2000" b="1" dirty="0" smtClean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lnSpc>
                <a:spcPct val="50000"/>
              </a:lnSpc>
              <a:spcBef>
                <a:spcPct val="1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	</a:t>
            </a: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create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c1</a:t>
            </a:r>
            <a:r>
              <a:rPr lang="de-CH" sz="4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make 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(...)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</a:pP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	a1 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c1</a:t>
            </a:r>
            <a:endParaRPr lang="de-CH" sz="2000" dirty="0" smtClean="0">
              <a:solidFill>
                <a:srgbClr val="A50021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spcBef>
                <a:spcPct val="10000"/>
              </a:spcBef>
              <a:spcAft>
                <a:spcPct val="0"/>
              </a:spcAft>
            </a:pPr>
            <a:r>
              <a:rPr lang="de-CH" sz="2000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... etc.</a:t>
            </a:r>
            <a:endParaRPr lang="de-CH" sz="2000" dirty="0">
              <a:solidFill>
                <a:srgbClr val="A50021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55" name="Group 3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854200" y="1592263"/>
            <a:ext cx="1046163" cy="495300"/>
            <a:chOff x="1561" y="3489"/>
            <a:chExt cx="659" cy="312"/>
          </a:xfrm>
        </p:grpSpPr>
        <p:sp>
          <p:nvSpPr>
            <p:cNvPr id="56" name="Oval 3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615" y="3503"/>
              <a:ext cx="600" cy="298"/>
            </a:xfrm>
            <a:prstGeom prst="ellipse">
              <a:avLst/>
            </a:prstGeom>
            <a:solidFill>
              <a:srgbClr val="66FF99"/>
            </a:solidFill>
            <a:ln w="12700" algn="ctr">
              <a:noFill/>
              <a:round/>
              <a:headEnd/>
              <a:tailEnd/>
            </a:ln>
            <a:effectLst/>
            <a:scene3d>
              <a:camera prst="legacyPerspectiveBottomRight">
                <a:rot lat="1200000" lon="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99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7" name="Text Box 3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61" y="3489"/>
              <a:ext cx="659" cy="2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800000"/>
                  </a:solidFill>
                  <a:latin typeface="Custom_Constantia" panose="02030602050306030303" pitchFamily="18" charset="0"/>
                  <a:cs typeface="Arial"/>
                </a:rPr>
                <a:t>A</a:t>
              </a:r>
              <a:endParaRPr lang="en-US" sz="2400">
                <a:solidFill>
                  <a:srgbClr val="8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</p:grpSp>
      <p:grpSp>
        <p:nvGrpSpPr>
          <p:cNvPr id="58" name="Group 3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98450" y="2905125"/>
            <a:ext cx="1046163" cy="495300"/>
            <a:chOff x="1561" y="3489"/>
            <a:chExt cx="659" cy="312"/>
          </a:xfrm>
        </p:grpSpPr>
        <p:sp>
          <p:nvSpPr>
            <p:cNvPr id="59" name="Oval 3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15" y="3503"/>
              <a:ext cx="600" cy="298"/>
            </a:xfrm>
            <a:prstGeom prst="ellipse">
              <a:avLst/>
            </a:prstGeom>
            <a:solidFill>
              <a:srgbClr val="66FF99"/>
            </a:solidFill>
            <a:ln w="12700" algn="ctr">
              <a:noFill/>
              <a:round/>
              <a:headEnd/>
              <a:tailEnd/>
            </a:ln>
            <a:effectLst/>
            <a:scene3d>
              <a:camera prst="legacyPerspectiveBottomRight">
                <a:rot lat="1200000" lon="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99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60" name="Text Box 3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561" y="3489"/>
              <a:ext cx="659" cy="2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800000"/>
                  </a:solidFill>
                  <a:latin typeface="Custom_Constantia" panose="02030602050306030303" pitchFamily="18" charset="0"/>
                  <a:cs typeface="Arial"/>
                </a:rPr>
                <a:t>B</a:t>
              </a:r>
              <a:endParaRPr lang="en-US" sz="2400">
                <a:solidFill>
                  <a:srgbClr val="8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</p:grpSp>
      <p:grpSp>
        <p:nvGrpSpPr>
          <p:cNvPr id="61" name="Group 3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2062163" y="2965450"/>
            <a:ext cx="1046162" cy="495300"/>
            <a:chOff x="1561" y="3489"/>
            <a:chExt cx="659" cy="312"/>
          </a:xfrm>
        </p:grpSpPr>
        <p:sp>
          <p:nvSpPr>
            <p:cNvPr id="62" name="Oval 3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15" y="3503"/>
              <a:ext cx="600" cy="298"/>
            </a:xfrm>
            <a:prstGeom prst="ellipse">
              <a:avLst/>
            </a:prstGeom>
            <a:solidFill>
              <a:srgbClr val="66FF99"/>
            </a:solidFill>
            <a:ln w="12700" algn="ctr">
              <a:noFill/>
              <a:round/>
              <a:headEnd/>
              <a:tailEnd/>
            </a:ln>
            <a:effectLst/>
            <a:scene3d>
              <a:camera prst="legacyPerspectiveBottomRight">
                <a:rot lat="1200000" lon="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99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63" name="Text Box 4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61" y="3489"/>
              <a:ext cx="659" cy="2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800000"/>
                  </a:solidFill>
                  <a:latin typeface="Custom_Constantia" panose="02030602050306030303" pitchFamily="18" charset="0"/>
                  <a:cs typeface="Arial"/>
                </a:rPr>
                <a:t>C</a:t>
              </a:r>
              <a:endParaRPr lang="en-US" sz="2400">
                <a:solidFill>
                  <a:srgbClr val="8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</p:grpSp>
      <p:grpSp>
        <p:nvGrpSpPr>
          <p:cNvPr id="64" name="Group 4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311275" y="4584700"/>
            <a:ext cx="1046163" cy="495300"/>
            <a:chOff x="1561" y="3489"/>
            <a:chExt cx="659" cy="312"/>
          </a:xfrm>
        </p:grpSpPr>
        <p:sp>
          <p:nvSpPr>
            <p:cNvPr id="65" name="Oval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615" y="3503"/>
              <a:ext cx="600" cy="298"/>
            </a:xfrm>
            <a:prstGeom prst="ellipse">
              <a:avLst/>
            </a:prstGeom>
            <a:solidFill>
              <a:srgbClr val="66FF99"/>
            </a:solidFill>
            <a:ln w="12700" algn="ctr">
              <a:noFill/>
              <a:round/>
              <a:headEnd/>
              <a:tailEnd/>
            </a:ln>
            <a:effectLst/>
            <a:scene3d>
              <a:camera prst="legacyPerspectiveBottomRight">
                <a:rot lat="1200000" lon="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99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66" name="Text Box 4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61" y="3489"/>
              <a:ext cx="659" cy="2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800000"/>
                  </a:solidFill>
                  <a:latin typeface="Custom_Constantia" panose="02030602050306030303" pitchFamily="18" charset="0"/>
                  <a:cs typeface="Arial"/>
                </a:rPr>
                <a:t>D</a:t>
              </a:r>
              <a:endParaRPr lang="en-US" sz="2400">
                <a:solidFill>
                  <a:srgbClr val="8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8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-5609"/>
            <a:ext cx="7768727" cy="8541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pic>
        <p:nvPicPr>
          <p:cNvPr id="1026" name="Picture 2" descr="S:\1SILVER_zoom\Statues\Russia_statues\SANY1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28" y="99151"/>
            <a:ext cx="2073925" cy="276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1SILVER_zoom\Statues\Karlsruhe_statues\SANY4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30" y="198205"/>
            <a:ext cx="2028481" cy="27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1SILVER_zoom\Statues\Italy_statues\SANY21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9" y="3051673"/>
            <a:ext cx="2102771" cy="280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1SILVER_zoom\Statues\Argentina_statues\SANY5816 - 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812" y="4621576"/>
            <a:ext cx="1624299" cy="216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1SILVER_zoom\Statues\Argentina_statues\SANY5833 - 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69" y="3007605"/>
            <a:ext cx="2078516" cy="15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:\1SILVER_zoom\0_GENERAL_TO_BE_SORTED\2013_06_08\IMG_79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9" y="99152"/>
            <a:ext cx="1795281" cy="276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:\1SILVER_zoom\0_GENERAL_TO_BE_SORTED\2013_06_08\IMG_807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31" y="99152"/>
            <a:ext cx="2231060" cy="406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S:\1SILVER_zoom\0_GENERAL_TO_BE_SORTED\2013_06_08\IMG_808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05" y="5442333"/>
            <a:ext cx="1943555" cy="129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:\1SILVER_zoom\0_GENERAL_TO_BE_SORTED\2013_06_08\IMG_844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99" y="4671152"/>
            <a:ext cx="2531469" cy="168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:\1SILVER_zoom\0_GENERAL_TO_BE_SORTED\2013_06_08\IMG_854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14" y="3051673"/>
            <a:ext cx="1228381" cy="231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Bedingte Erzeugung (2)</a:t>
            </a:r>
            <a:endParaRPr lang="de-CH" dirty="0"/>
          </a:p>
        </p:txBody>
      </p:sp>
      <p:sp>
        <p:nvSpPr>
          <p:cNvPr id="46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1913" y="2514600"/>
            <a:ext cx="116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…</a:t>
            </a:r>
          </a:p>
        </p:txBody>
      </p:sp>
      <p:sp>
        <p:nvSpPr>
          <p:cNvPr id="47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13200" y="4119563"/>
            <a:ext cx="116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…</a:t>
            </a:r>
          </a:p>
        </p:txBody>
      </p:sp>
      <p:sp>
        <p:nvSpPr>
          <p:cNvPr id="48" name="AutoShap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3386901"/>
            <a:ext cx="4343400" cy="305218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a1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A</a:t>
            </a:r>
            <a:endParaRPr lang="de-CH" sz="2000" i="1" dirty="0" smtClean="0">
              <a:solidFill>
                <a:srgbClr val="A50021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if</a:t>
            </a:r>
            <a:r>
              <a:rPr lang="de-CH" sz="20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kondition_1</a:t>
            </a:r>
            <a:r>
              <a:rPr lang="de-CH" sz="20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then</a:t>
            </a:r>
            <a:endParaRPr lang="de-CH" sz="2000" b="1" dirty="0" smtClean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lnSpc>
                <a:spcPct val="70000"/>
              </a:lnSpc>
              <a:spcAft>
                <a:spcPct val="0"/>
              </a:spcAft>
            </a:pP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	</a:t>
            </a: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create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{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B</a:t>
            </a:r>
            <a:r>
              <a:rPr lang="de-CH" sz="16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}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a1</a:t>
            </a:r>
            <a:r>
              <a:rPr lang="de-CH" sz="4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make 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(...)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elseif</a:t>
            </a:r>
            <a:r>
              <a:rPr lang="de-CH" sz="20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kondition_2</a:t>
            </a:r>
            <a:r>
              <a:rPr lang="de-CH" sz="20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then</a:t>
            </a:r>
            <a:endParaRPr lang="de-CH" sz="2000" b="1" dirty="0" smtClean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lnSpc>
                <a:spcPct val="70000"/>
              </a:lnSpc>
              <a:spcBef>
                <a:spcPts val="2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	</a:t>
            </a: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create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{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C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}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a1</a:t>
            </a:r>
            <a:r>
              <a:rPr lang="de-CH" sz="4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make 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(...)</a:t>
            </a:r>
            <a:endParaRPr lang="de-CH" sz="2000" i="1" dirty="0" smtClean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... etc.</a:t>
            </a:r>
            <a:endParaRPr lang="de-CH" sz="2000" dirty="0">
              <a:solidFill>
                <a:srgbClr val="A50021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9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2435225" y="2133600"/>
            <a:ext cx="152400" cy="762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0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00113" y="2133600"/>
            <a:ext cx="1157287" cy="719138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1" name="Line 2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2740025" y="2133600"/>
            <a:ext cx="1447800" cy="6096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2" name="Line 2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01825" y="3767138"/>
            <a:ext cx="668338" cy="7286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3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881313" y="3738563"/>
            <a:ext cx="1447800" cy="6096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54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854200" y="1592263"/>
            <a:ext cx="1046163" cy="495300"/>
            <a:chOff x="1561" y="3489"/>
            <a:chExt cx="659" cy="312"/>
          </a:xfrm>
        </p:grpSpPr>
        <p:sp>
          <p:nvSpPr>
            <p:cNvPr id="55" name="Oval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615" y="3503"/>
              <a:ext cx="600" cy="298"/>
            </a:xfrm>
            <a:prstGeom prst="ellipse">
              <a:avLst/>
            </a:prstGeom>
            <a:solidFill>
              <a:srgbClr val="66FF99"/>
            </a:solidFill>
            <a:ln w="12700" algn="ctr">
              <a:noFill/>
              <a:round/>
              <a:headEnd/>
              <a:tailEnd/>
            </a:ln>
            <a:effectLst/>
            <a:scene3d>
              <a:camera prst="legacyPerspectiveBottomRight">
                <a:rot lat="1200000" lon="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99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6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61" y="3489"/>
              <a:ext cx="659" cy="2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800000"/>
                  </a:solidFill>
                  <a:latin typeface="Custom_Constantia" panose="02030602050306030303" pitchFamily="18" charset="0"/>
                  <a:cs typeface="Arial"/>
                </a:rPr>
                <a:t>A</a:t>
              </a:r>
              <a:endParaRPr lang="en-US" sz="2400">
                <a:solidFill>
                  <a:srgbClr val="8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</p:grpSp>
      <p:grpSp>
        <p:nvGrpSpPr>
          <p:cNvPr id="57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98450" y="2905125"/>
            <a:ext cx="1046163" cy="495300"/>
            <a:chOff x="1561" y="3489"/>
            <a:chExt cx="659" cy="312"/>
          </a:xfrm>
        </p:grpSpPr>
        <p:sp>
          <p:nvSpPr>
            <p:cNvPr id="58" name="Oval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15" y="3503"/>
              <a:ext cx="600" cy="298"/>
            </a:xfrm>
            <a:prstGeom prst="ellipse">
              <a:avLst/>
            </a:prstGeom>
            <a:solidFill>
              <a:srgbClr val="66FF99"/>
            </a:solidFill>
            <a:ln w="12700" algn="ctr">
              <a:noFill/>
              <a:round/>
              <a:headEnd/>
              <a:tailEnd/>
            </a:ln>
            <a:effectLst/>
            <a:scene3d>
              <a:camera prst="legacyPerspectiveBottomRight">
                <a:rot lat="1200000" lon="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99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9" name="Text Box 3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561" y="3489"/>
              <a:ext cx="659" cy="2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800000"/>
                  </a:solidFill>
                  <a:latin typeface="Custom_Constantia" panose="02030602050306030303" pitchFamily="18" charset="0"/>
                  <a:cs typeface="Arial"/>
                </a:rPr>
                <a:t>B</a:t>
              </a:r>
              <a:endParaRPr lang="en-US" sz="2400">
                <a:solidFill>
                  <a:srgbClr val="8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</p:grpSp>
      <p:grpSp>
        <p:nvGrpSpPr>
          <p:cNvPr id="60" name="Group 3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062163" y="2965450"/>
            <a:ext cx="1046162" cy="495300"/>
            <a:chOff x="1561" y="3489"/>
            <a:chExt cx="659" cy="312"/>
          </a:xfrm>
        </p:grpSpPr>
        <p:sp>
          <p:nvSpPr>
            <p:cNvPr id="61" name="Oval 3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15" y="3503"/>
              <a:ext cx="600" cy="298"/>
            </a:xfrm>
            <a:prstGeom prst="ellipse">
              <a:avLst/>
            </a:prstGeom>
            <a:solidFill>
              <a:srgbClr val="66FF99"/>
            </a:solidFill>
            <a:ln w="12700" algn="ctr">
              <a:noFill/>
              <a:round/>
              <a:headEnd/>
              <a:tailEnd/>
            </a:ln>
            <a:effectLst/>
            <a:scene3d>
              <a:camera prst="legacyPerspectiveBottomRight">
                <a:rot lat="1200000" lon="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99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62" name="Text Box 3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61" y="3489"/>
              <a:ext cx="659" cy="2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800000"/>
                  </a:solidFill>
                  <a:latin typeface="Custom_Constantia" panose="02030602050306030303" pitchFamily="18" charset="0"/>
                  <a:cs typeface="Arial"/>
                </a:rPr>
                <a:t>C</a:t>
              </a:r>
              <a:endParaRPr lang="en-US" sz="2400">
                <a:solidFill>
                  <a:srgbClr val="8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</p:grpSp>
      <p:grpSp>
        <p:nvGrpSpPr>
          <p:cNvPr id="63" name="Group 3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311275" y="4584700"/>
            <a:ext cx="1046163" cy="495300"/>
            <a:chOff x="1561" y="3489"/>
            <a:chExt cx="659" cy="312"/>
          </a:xfrm>
        </p:grpSpPr>
        <p:sp>
          <p:nvSpPr>
            <p:cNvPr id="64" name="Oval 3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615" y="3503"/>
              <a:ext cx="600" cy="298"/>
            </a:xfrm>
            <a:prstGeom prst="ellipse">
              <a:avLst/>
            </a:prstGeom>
            <a:solidFill>
              <a:srgbClr val="66FF99"/>
            </a:solidFill>
            <a:ln w="12700" algn="ctr">
              <a:noFill/>
              <a:round/>
              <a:headEnd/>
              <a:tailEnd/>
            </a:ln>
            <a:effectLst/>
            <a:scene3d>
              <a:camera prst="legacyPerspectiveBottomRight">
                <a:rot lat="1200000" lon="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99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65" name="Text Box 3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61" y="3489"/>
              <a:ext cx="659" cy="2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800000"/>
                  </a:solidFill>
                  <a:latin typeface="Custom_Constantia" panose="02030602050306030303" pitchFamily="18" charset="0"/>
                  <a:cs typeface="Arial"/>
                </a:rPr>
                <a:t>D</a:t>
              </a:r>
              <a:endParaRPr lang="en-US" sz="2400">
                <a:solidFill>
                  <a:srgbClr val="800000"/>
                </a:solidFill>
                <a:latin typeface="Custom_Constantia" panose="02030602050306030303" pitchFamily="18" charset="0"/>
                <a:cs typeface="Arial"/>
              </a:endParaRPr>
            </a:p>
          </p:txBody>
        </p:sp>
      </p:grpSp>
      <p:sp>
        <p:nvSpPr>
          <p:cNvPr id="66" name="AutoShap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00588" y="805568"/>
            <a:ext cx="4314825" cy="245173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a1</a:t>
            </a:r>
            <a:r>
              <a:rPr kumimoji="0" lang="de-CH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: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if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kondition_1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  <a: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/>
            </a:r>
            <a:b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</a:b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-- “Erzeuge 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a1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als Instanz von 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</a:t>
            </a:r>
            <a:endParaRPr kumimoji="0" lang="de-CH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elseif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kondition_2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  <a:endParaRPr kumimoji="0" lang="de-CH" sz="1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-- “Erzeuge 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a1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als Instanz von 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C</a:t>
            </a: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</a:t>
            </a: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... etc.</a:t>
            </a:r>
          </a:p>
        </p:txBody>
      </p:sp>
    </p:spTree>
    <p:extLst>
      <p:ext uri="{BB962C8B-B14F-4D97-AF65-F5344CB8AC3E}">
        <p14:creationId xmlns:p14="http://schemas.microsoft.com/office/powerpoint/2010/main" val="2636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Einen Benutzerbefehl ausführen</a:t>
            </a:r>
            <a:endParaRPr lang="de-DE" dirty="0"/>
          </a:p>
        </p:txBody>
      </p:sp>
      <p:sp>
        <p:nvSpPr>
          <p:cNvPr id="76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1057" y="1605496"/>
            <a:ext cx="7038844" cy="36036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79388" y="680644"/>
            <a:ext cx="8964612" cy="49152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None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onstantia" pitchFamily="18"/>
                <a:cs typeface="Arial"/>
              </a:defRPr>
            </a:lvl1pPr>
            <a:lvl2pPr marL="896934" marR="0" lvl="1" indent="-360365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SzPct val="65000"/>
              <a:buFont typeface="Wingdings" pitchFamily="2"/>
              <a:buChar char="Ø"/>
              <a:tabLst/>
              <a:defRPr lang="en-US" sz="2400" b="0" i="0" u="none" strike="noStrike" kern="0" cap="none" spc="0" baseline="0">
                <a:solidFill>
                  <a:schemeClr val="tx1"/>
                </a:solidFill>
                <a:uFillTx/>
                <a:latin typeface="Constantia" pitchFamily="18"/>
                <a:cs typeface="Arial"/>
              </a:defRPr>
            </a:lvl2pPr>
            <a:lvl3pPr marL="1304921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SzPct val="100000"/>
              <a:buFont typeface="Arial" pitchFamily="34"/>
              <a:buChar char="•"/>
              <a:tabLst/>
              <a:defRPr lang="en-US" sz="2400" b="0" i="0" u="none" strike="noStrike" kern="0" cap="none" spc="0" baseline="0">
                <a:solidFill>
                  <a:srgbClr val="3333FF"/>
                </a:solidFill>
                <a:uFillTx/>
                <a:latin typeface="Constantia" pitchFamily="18"/>
                <a:cs typeface="Arial"/>
              </a:defRPr>
            </a:lvl3pPr>
            <a:lvl4pPr marL="1712908" marR="0" lvl="3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SzPct val="100000"/>
              <a:buFont typeface="Wingdings" pitchFamily="2"/>
              <a:buChar char="§"/>
              <a:tabLst/>
              <a:defRPr lang="en-US" sz="2400" b="0" i="0" u="none" strike="noStrike" kern="0" cap="none" spc="0" baseline="0">
                <a:solidFill>
                  <a:srgbClr val="3333FF"/>
                </a:solidFill>
                <a:uFillTx/>
                <a:latin typeface="Constantia" pitchFamily="18"/>
                <a:cs typeface="Arial"/>
              </a:defRPr>
            </a:lvl4pPr>
            <a:lvl5pPr marL="2120895" marR="0" lvl="4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SzPct val="100000"/>
              <a:buFont typeface="Wingdings" pitchFamily="2"/>
              <a:buChar char="§"/>
              <a:tabLst/>
              <a:defRPr lang="en-US" sz="2400" b="0" i="0" u="none" strike="noStrike" kern="0" cap="none" spc="0" baseline="0">
                <a:solidFill>
                  <a:srgbClr val="3333FF"/>
                </a:solidFill>
                <a:uFillTx/>
                <a:latin typeface="Constantia" pitchFamily="18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sz="2000" i="1" dirty="0" err="1" smtClean="0">
                <a:solidFill>
                  <a:srgbClr val="3333FF"/>
                </a:solidFill>
              </a:rPr>
              <a:t>benutzeranfrage_decodieren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</a:pPr>
            <a:endParaRPr lang="de-CH" sz="2000" i="1" dirty="0" smtClean="0"/>
          </a:p>
          <a:p>
            <a:pPr>
              <a:spcBef>
                <a:spcPts val="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“Anfrage ist normaler Befehl”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de-CH" sz="2000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“Erzeuge ein Befehlsobjekt 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, der Anforderung entsprechend”</a:t>
            </a:r>
          </a:p>
          <a:p>
            <a:pPr>
              <a:spcBef>
                <a:spcPts val="0"/>
              </a:spcBef>
            </a:pPr>
            <a:r>
              <a:rPr lang="de-CH" sz="2000" dirty="0" smtClean="0"/>
              <a:t>	</a:t>
            </a:r>
            <a:r>
              <a:rPr lang="de-CH" sz="2000" b="1" dirty="0" err="1" smtClean="0">
                <a:solidFill>
                  <a:srgbClr val="000099"/>
                </a:solidFill>
              </a:rPr>
              <a:t>from</a:t>
            </a:r>
            <a:r>
              <a:rPr lang="de-CH" sz="2000" dirty="0" smtClean="0"/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until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is_last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loop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remove_right</a:t>
            </a:r>
            <a:r>
              <a:rPr lang="de-CH" sz="2000" dirty="0" smtClean="0"/>
              <a:t> </a:t>
            </a:r>
            <a:r>
              <a:rPr lang="de-CH" sz="2000" b="1" dirty="0" smtClean="0">
                <a:solidFill>
                  <a:srgbClr val="000099"/>
                </a:solidFill>
              </a:rPr>
              <a:t>end</a:t>
            </a:r>
          </a:p>
          <a:p>
            <a:pPr>
              <a:spcBef>
                <a:spcPts val="0"/>
              </a:spcBef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verlauf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extend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smtClean="0">
                <a:solidFill>
                  <a:srgbClr val="3333FF"/>
                </a:solidFill>
              </a:rPr>
              <a:t>c</a:t>
            </a:r>
            <a:r>
              <a:rPr lang="de-CH" sz="2000" dirty="0" smtClean="0">
                <a:solidFill>
                  <a:srgbClr val="3333FF"/>
                </a:solidFill>
              </a:rPr>
              <a:t>); </a:t>
            </a:r>
            <a:r>
              <a:rPr lang="de-CH" sz="2000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dirty="0" err="1" smtClean="0">
                <a:solidFill>
                  <a:srgbClr val="3333FF"/>
                </a:solidFill>
              </a:rPr>
              <a:t>forth</a:t>
            </a:r>
            <a:endParaRPr lang="de-CH" sz="2000" dirty="0" smtClean="0"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b="1" i="1" dirty="0" err="1" smtClean="0">
                <a:solidFill>
                  <a:srgbClr val="3333FF"/>
                </a:solidFill>
              </a:rPr>
              <a:t>c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ausführen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elseif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“Anfrage ist UNDO”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>
                <a:solidFill>
                  <a:schemeClr val="accent2"/>
                </a:solidFill>
              </a:rPr>
              <a:t> not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before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-- Ignoriere überschüssige Anfragen</a:t>
            </a:r>
            <a:endParaRPr lang="de-CH" sz="2000" b="1" dirty="0" smtClean="0">
              <a:solidFill>
                <a:srgbClr val="990000"/>
              </a:solidFill>
            </a:endParaRPr>
          </a:p>
          <a:p>
            <a:pPr>
              <a:spcBef>
                <a:spcPts val="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b="1" dirty="0" smtClean="0">
                <a:solidFill>
                  <a:srgbClr val="3333FF"/>
                </a:solidFill>
              </a:rPr>
              <a:t>   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item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rückgängig_machen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</a:pPr>
            <a:r>
              <a:rPr lang="de-CH" sz="2000" i="1" dirty="0" smtClean="0">
                <a:solidFill>
                  <a:srgbClr val="3333FF"/>
                </a:solidFill>
              </a:rPr>
              <a:t>	     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back</a:t>
            </a:r>
            <a:r>
              <a:rPr lang="de-CH" sz="2000" i="1" dirty="0" smtClean="0">
                <a:solidFill>
                  <a:srgbClr val="0000FF"/>
                </a:solidFill>
              </a:rPr>
              <a:t>		</a:t>
            </a:r>
            <a:endParaRPr lang="de-CH" sz="2000" dirty="0" smtClean="0">
              <a:solidFill>
                <a:srgbClr val="A50021"/>
              </a:solidFill>
            </a:endParaRPr>
          </a:p>
          <a:p>
            <a:pPr>
              <a:spcBef>
                <a:spcPts val="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spcBef>
                <a:spcPts val="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elseif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“Anfrage ist REDO”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dirty="0" smtClean="0"/>
          </a:p>
          <a:p>
            <a:pPr>
              <a:spcBef>
                <a:spcPts val="0"/>
              </a:spcBef>
            </a:pPr>
            <a:r>
              <a:rPr lang="de-CH" sz="2000" dirty="0" smtClean="0"/>
              <a:t>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>
                <a:solidFill>
                  <a:schemeClr val="accent2"/>
                </a:solidFill>
              </a:rPr>
              <a:t> not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is_last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–– Ignoriere überschüssige Anfragen </a:t>
            </a:r>
            <a:br>
              <a:rPr lang="de-CH" sz="2000" dirty="0" smtClean="0">
                <a:solidFill>
                  <a:srgbClr val="990000"/>
                </a:solidFill>
              </a:rPr>
            </a:br>
            <a:r>
              <a:rPr lang="de-CH" sz="2000" dirty="0" smtClean="0">
                <a:solidFill>
                  <a:srgbClr val="990000"/>
                </a:solidFill>
              </a:rPr>
              <a:t>	    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forth</a:t>
            </a:r>
            <a:r>
              <a:rPr lang="de-CH" sz="2000" i="1" dirty="0">
                <a:solidFill>
                  <a:srgbClr val="3333FF"/>
                </a:solidFill>
              </a:rPr>
              <a:t/>
            </a:r>
            <a:br>
              <a:rPr lang="de-CH" sz="2000" i="1" dirty="0">
                <a:solidFill>
                  <a:srgbClr val="3333FF"/>
                </a:solidFill>
              </a:rPr>
            </a:br>
            <a:r>
              <a:rPr lang="de-CH" sz="2000" i="1" dirty="0" smtClean="0">
                <a:solidFill>
                  <a:srgbClr val="3333FF"/>
                </a:solidFill>
              </a:rPr>
              <a:t>	    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item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ausführen</a:t>
            </a:r>
            <a:r>
              <a:rPr lang="de-CH" sz="2000" i="1" dirty="0" smtClean="0">
                <a:solidFill>
                  <a:srgbClr val="3333FF"/>
                </a:solidFill>
              </a:rPr>
              <a:t>	 </a:t>
            </a:r>
          </a:p>
          <a:p>
            <a:pPr>
              <a:spcBef>
                <a:spcPts val="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spcBef>
                <a:spcPts val="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78" name="Line 1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8205561" y="4349731"/>
            <a:ext cx="0" cy="38668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9" name="Group 2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33813" y="3913180"/>
            <a:ext cx="5176837" cy="446088"/>
            <a:chOff x="2360" y="1645"/>
            <a:chExt cx="3261" cy="421"/>
          </a:xfrm>
        </p:grpSpPr>
        <p:sp>
          <p:nvSpPr>
            <p:cNvPr id="80" name="Line 21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360" y="1861"/>
              <a:ext cx="3261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ustom_Constantia" panose="02030602050306030303" pitchFamily="18" charset="0"/>
              </a:endParaRPr>
            </a:p>
          </p:txBody>
        </p:sp>
        <p:sp>
          <p:nvSpPr>
            <p:cNvPr id="81" name="AutoShape 2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066" y="1654"/>
              <a:ext cx="607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Custom_Constantia" panose="02030602050306030303" pitchFamily="18" charset="0"/>
              </a:endParaRPr>
            </a:p>
          </p:txBody>
        </p:sp>
        <p:sp>
          <p:nvSpPr>
            <p:cNvPr id="82" name="AutoShape 2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76" y="1654"/>
              <a:ext cx="607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Custom_Constantia" panose="02030602050306030303" pitchFamily="18" charset="0"/>
              </a:endParaRPr>
            </a:p>
          </p:txBody>
        </p:sp>
        <p:sp>
          <p:nvSpPr>
            <p:cNvPr id="83" name="AutoShape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57" y="1654"/>
              <a:ext cx="606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Custom_Constantia" panose="02030602050306030303" pitchFamily="18" charset="0"/>
              </a:endParaRPr>
            </a:p>
          </p:txBody>
        </p:sp>
        <p:sp>
          <p:nvSpPr>
            <p:cNvPr id="84" name="AutoShape 2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0" y="1645"/>
              <a:ext cx="606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Custom_Constantia" panose="02030602050306030303" pitchFamily="18" charset="0"/>
              </a:endParaRPr>
            </a:p>
          </p:txBody>
        </p:sp>
        <p:sp>
          <p:nvSpPr>
            <p:cNvPr id="85" name="Text Box 2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94" y="1721"/>
              <a:ext cx="678" cy="29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400" b="1" dirty="0" smtClean="0">
                  <a:latin typeface="Custom_Constantia" panose="02030602050306030303" pitchFamily="18" charset="0"/>
                </a:rPr>
                <a:t>Löschen</a:t>
              </a:r>
              <a:endParaRPr lang="de-CH" sz="1400" b="1" dirty="0">
                <a:latin typeface="Custom_Constantia" panose="02030602050306030303" pitchFamily="18" charset="0"/>
              </a:endParaRPr>
            </a:p>
          </p:txBody>
        </p:sp>
        <p:sp>
          <p:nvSpPr>
            <p:cNvPr id="86" name="Text Box 2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0" y="1717"/>
              <a:ext cx="891" cy="27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300" b="1" dirty="0" smtClean="0">
                  <a:latin typeface="Custom_Constantia" panose="02030602050306030303" pitchFamily="18" charset="0"/>
                </a:rPr>
                <a:t>Austauschen</a:t>
              </a:r>
              <a:endParaRPr lang="de-CH" sz="1300" b="1" dirty="0">
                <a:latin typeface="Custom_Constantia" panose="02030602050306030303" pitchFamily="18" charset="0"/>
              </a:endParaRPr>
            </a:p>
          </p:txBody>
        </p:sp>
        <p:sp>
          <p:nvSpPr>
            <p:cNvPr id="87" name="AutoShape 2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04" y="1703"/>
              <a:ext cx="730" cy="321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400" b="1" dirty="0" smtClean="0">
                  <a:latin typeface="Custom_Constantia" panose="02030602050306030303" pitchFamily="18" charset="0"/>
                </a:rPr>
                <a:t>Einfügen</a:t>
              </a:r>
              <a:endParaRPr lang="de-CH" sz="1400" b="1" dirty="0">
                <a:latin typeface="Custom_Constantia" panose="02030602050306030303" pitchFamily="18" charset="0"/>
              </a:endParaRPr>
            </a:p>
          </p:txBody>
        </p:sp>
        <p:sp>
          <p:nvSpPr>
            <p:cNvPr id="88" name="AutoShape 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990" y="1711"/>
              <a:ext cx="716" cy="321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400" b="1" dirty="0" smtClean="0">
                  <a:latin typeface="Custom_Constantia" panose="02030602050306030303" pitchFamily="18" charset="0"/>
                </a:rPr>
                <a:t>Einfügen</a:t>
              </a:r>
              <a:endParaRPr lang="de-CH" sz="1400" b="1" dirty="0">
                <a:latin typeface="Custom_Constantia" panose="02030602050306030303" pitchFamily="18" charset="0"/>
              </a:endParaRPr>
            </a:p>
          </p:txBody>
        </p:sp>
      </p:grpSp>
      <p:sp>
        <p:nvSpPr>
          <p:cNvPr id="89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87915" y="4377407"/>
            <a:ext cx="94792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1" dirty="0" smtClean="0">
                <a:solidFill>
                  <a:srgbClr val="3333FF"/>
                </a:solidFill>
              </a:rPr>
              <a:t>cursor</a:t>
            </a:r>
            <a:endParaRPr lang="en-US" sz="1900" i="1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sz="2800" dirty="0" smtClean="0"/>
              <a:t>Befehlsobjekte erzeugen: Erster Ansatz</a:t>
            </a:r>
            <a:endParaRPr lang="de-CH" sz="2800" dirty="0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53975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c</a:t>
            </a:r>
            <a:r>
              <a:rPr kumimoji="0" lang="de-CH" sz="12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:</a:t>
            </a:r>
            <a:r>
              <a:rPr kumimoji="0" lang="de-CH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BEFEHL</a:t>
            </a:r>
          </a:p>
          <a:p>
            <a:pPr marL="0" marR="0" lvl="0" indent="0" algn="l" defTabSz="53975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...</a:t>
            </a:r>
          </a:p>
          <a:p>
            <a:pPr marL="0" marR="0" lvl="0" indent="0" algn="l" defTabSz="53975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000" b="0" i="1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3975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benutzerbefehl_decodieren</a:t>
            </a:r>
          </a:p>
          <a:p>
            <a:pPr marL="0" marR="0" lvl="0" indent="0" algn="l" defTabSz="53975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if</a:t>
            </a: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“Anfrage ist </a:t>
            </a: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Löschen</a:t>
            </a:r>
            <a:r>
              <a:rPr kumimoji="0" lang="de-CH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</a:t>
            </a: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  <a:b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</a:b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create</a:t>
            </a:r>
            <a:r>
              <a:rPr kumimoji="0" lang="de-CH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{</a:t>
            </a:r>
            <a:r>
              <a:rPr kumimoji="0" lang="de-CH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LÖSCHEN</a:t>
            </a: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}</a:t>
            </a:r>
            <a:r>
              <a:rPr kumimoji="0" lang="de-CH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c</a:t>
            </a:r>
          </a:p>
          <a:p>
            <a:pPr marL="0" marR="0" lvl="0" indent="0" algn="l" defTabSz="53975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elseif</a:t>
            </a: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“Anfrage ist </a:t>
            </a: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Einfügen</a:t>
            </a:r>
            <a:r>
              <a:rPr kumimoji="0" lang="de-CH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</a:t>
            </a: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</a:p>
          <a:p>
            <a:pPr marL="0" marR="0" lvl="0" indent="0" algn="l" defTabSz="53975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create </a:t>
            </a: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{</a:t>
            </a:r>
            <a:r>
              <a:rPr kumimoji="0" lang="de-CH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EINFÜGEN</a:t>
            </a: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}</a:t>
            </a:r>
            <a:r>
              <a:rPr kumimoji="0" lang="de-CH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c</a:t>
            </a:r>
          </a:p>
          <a:p>
            <a:pPr marL="0" marR="0" lvl="0" indent="0" algn="l" defTabSz="53975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</a:t>
            </a:r>
          </a:p>
          <a:p>
            <a:pPr marL="0" marR="0" lvl="0" indent="0" algn="l" defTabSz="53975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etc.</a:t>
            </a:r>
          </a:p>
          <a:p>
            <a:pPr marL="0" marR="0" lvl="0" indent="0" algn="l" defTabSz="53975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Befehl-Klassenhierarchie</a:t>
            </a:r>
            <a:endParaRPr lang="de-DE" dirty="0"/>
          </a:p>
        </p:txBody>
      </p:sp>
      <p:sp>
        <p:nvSpPr>
          <p:cNvPr id="30" name="Line 1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114800" y="2362200"/>
            <a:ext cx="714375" cy="80486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2515" y="1380504"/>
            <a:ext cx="276474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ausführen</a:t>
            </a:r>
            <a:r>
              <a:rPr lang="de-CH" sz="2400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*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i="1" dirty="0" err="1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r</a:t>
            </a:r>
            <a:r>
              <a:rPr lang="de-CH" sz="2000" i="1" dirty="0" err="1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ückgängig_machen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*</a:t>
            </a:r>
            <a:endParaRPr lang="de-CH" sz="2400" baseline="30000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2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600200" y="2362200"/>
            <a:ext cx="2286000" cy="762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3" name="Line 1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419600" y="2286000"/>
            <a:ext cx="2895600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13600" y="3352800"/>
            <a:ext cx="116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…</a:t>
            </a:r>
          </a:p>
        </p:txBody>
      </p:sp>
      <p:sp>
        <p:nvSpPr>
          <p:cNvPr id="35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7405" y="4419600"/>
            <a:ext cx="2667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ausführen</a:t>
            </a:r>
            <a:r>
              <a:rPr lang="de-CH" sz="2400" b="1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+</a:t>
            </a:r>
            <a:r>
              <a:rPr lang="de-CH" sz="2000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/>
            </a:r>
            <a:br>
              <a:rPr lang="de-CH" sz="2000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</a:br>
            <a:r>
              <a:rPr lang="de-CH" sz="2000" i="1" dirty="0" err="1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rückgängig_machen</a:t>
            </a:r>
            <a:r>
              <a:rPr lang="de-CH" sz="2400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+</a:t>
            </a:r>
            <a:r>
              <a:rPr lang="de-CH" sz="2400" b="1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/>
            </a:r>
            <a:br>
              <a:rPr lang="de-CH" sz="2400" b="1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</a:br>
            <a:r>
              <a:rPr lang="de-CH" sz="2000" i="1" dirty="0" err="1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linie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STRING</a:t>
            </a:r>
            <a:b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</a:br>
            <a:r>
              <a:rPr lang="de-CH" sz="2000" i="1" dirty="0" err="1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index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INTEGER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...</a:t>
            </a:r>
            <a:endParaRPr lang="de-CH" sz="2000" i="1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57812" y="4343400"/>
            <a:ext cx="274932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000" i="1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ausführen</a:t>
            </a:r>
            <a:r>
              <a:rPr lang="de-CH" sz="2400" b="1" baseline="30000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+</a:t>
            </a:r>
            <a:r>
              <a:rPr lang="de-CH" sz="2000" baseline="30000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/>
            </a:r>
            <a:br>
              <a:rPr lang="de-CH" sz="2000" baseline="30000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</a:br>
            <a:r>
              <a:rPr lang="de-CH" sz="2000" i="1" dirty="0" err="1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rückgängig_machen</a:t>
            </a:r>
            <a:r>
              <a:rPr lang="de-CH" sz="2000" b="1" baseline="300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+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index</a:t>
            </a:r>
            <a:endParaRPr lang="en-US" sz="2000" i="1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...</a:t>
            </a:r>
          </a:p>
        </p:txBody>
      </p:sp>
      <p:sp>
        <p:nvSpPr>
          <p:cNvPr id="37" name="Oval 36"/>
          <p:cNvSpPr/>
          <p:nvPr/>
        </p:nvSpPr>
        <p:spPr>
          <a:xfrm>
            <a:off x="3023852" y="1481220"/>
            <a:ext cx="2173789" cy="788738"/>
          </a:xfrm>
          <a:prstGeom prst="ellipse">
            <a:avLst/>
          </a:prstGeom>
          <a:solidFill>
            <a:srgbClr val="99FF99"/>
          </a:solidFill>
          <a:ln w="9525" cap="flat" cmpd="sng" algn="ctr">
            <a:solidFill>
              <a:srgbClr val="990000">
                <a:alpha val="34000"/>
              </a:srgbClr>
            </a:solidFill>
            <a:prstDash val="solid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*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BEFEHL</a:t>
            </a:r>
            <a:endParaRPr kumimoji="0" lang="de-CH" sz="1800" b="0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7116" y="3205746"/>
            <a:ext cx="2173789" cy="788738"/>
          </a:xfrm>
          <a:prstGeom prst="ellipse">
            <a:avLst/>
          </a:prstGeom>
          <a:solidFill>
            <a:srgbClr val="99FF99"/>
          </a:solidFill>
          <a:ln w="9525" cap="flat" cmpd="sng" algn="ctr">
            <a:solidFill>
              <a:srgbClr val="990000">
                <a:alpha val="34000"/>
              </a:srgbClr>
            </a:solidFill>
            <a:prstDash val="solid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+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LÖSCHEN</a:t>
            </a:r>
            <a:endParaRPr kumimoji="0" lang="de-CH" sz="1800" b="0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97622" y="3229809"/>
            <a:ext cx="2286084" cy="788738"/>
          </a:xfrm>
          <a:prstGeom prst="ellipse">
            <a:avLst/>
          </a:prstGeom>
          <a:solidFill>
            <a:srgbClr val="99FF99"/>
          </a:solidFill>
          <a:ln w="9525" cap="flat" cmpd="sng" algn="ctr">
            <a:solidFill>
              <a:srgbClr val="990000">
                <a:alpha val="34000"/>
              </a:srgbClr>
            </a:solidFill>
            <a:prstDash val="solid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+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EINFÜGEN</a:t>
            </a:r>
            <a:endParaRPr kumimoji="0" lang="de-CH" sz="1800" b="0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6901469" y="1282082"/>
            <a:ext cx="1997981" cy="742117"/>
          </a:xfrm>
          <a:prstGeom prst="roundRect">
            <a:avLst>
              <a:gd name="adj" fmla="val 863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*   aufgeschoben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+   wirksam</a:t>
            </a:r>
            <a:endParaRPr kumimoji="0" lang="de-CH" sz="14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9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Befehlsobjekte erzeugen: Besserer Ansatz</a:t>
            </a:r>
            <a:endParaRPr lang="de-CH" sz="2800" dirty="0"/>
          </a:p>
        </p:txBody>
      </p:sp>
      <p:sp>
        <p:nvSpPr>
          <p:cNvPr id="42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68413"/>
            <a:ext cx="8915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Geben Sie jedem Befehls-Typ eine</a:t>
            </a:r>
            <a:b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</a:b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Nummer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Füllen Sie zu Beginn einen Array</a:t>
            </a:r>
            <a:b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</a:b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befehle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mit je einer Instanz jedes</a:t>
            </a:r>
            <a:b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</a:b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Befehls-Typen.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Um neue Befehlsobjekte zu erhalten:</a:t>
            </a:r>
            <a:b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</a:b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b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</a:b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“Bestimme </a:t>
            </a:r>
            <a:r>
              <a:rPr kumimoji="0" lang="de-CH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befehls_typ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/>
            </a:r>
            <a:b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</a:b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c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:= (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befehle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[</a:t>
            </a:r>
            <a:r>
              <a:rPr kumimoji="0" lang="de-CH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befehls_typ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])</a:t>
            </a:r>
            <a:r>
              <a:rPr kumimoji="0" lang="de-CH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.</a:t>
            </a:r>
            <a:r>
              <a:rPr kumimoji="0" lang="de-CH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twin</a:t>
            </a:r>
            <a:endParaRPr kumimoji="0" lang="de-CH" sz="24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0413" y="4551363"/>
            <a:ext cx="1447800" cy="533400"/>
          </a:xfrm>
          <a:prstGeom prst="roundRect">
            <a:avLst>
              <a:gd name="adj" fmla="val 16667"/>
            </a:avLst>
          </a:prstGeom>
          <a:solidFill>
            <a:srgbClr val="99FF99">
              <a:alpha val="64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18200" y="4627563"/>
            <a:ext cx="1241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Löschen</a:t>
            </a:r>
            <a:endParaRPr lang="en-US" b="1" dirty="0">
              <a:solidFill>
                <a:srgbClr val="A50021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5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40413" y="4017963"/>
            <a:ext cx="1447800" cy="533400"/>
          </a:xfrm>
          <a:prstGeom prst="roundRect">
            <a:avLst>
              <a:gd name="adj" fmla="val 16667"/>
            </a:avLst>
          </a:prstGeom>
          <a:solidFill>
            <a:srgbClr val="99FF99">
              <a:alpha val="64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4238" y="4094163"/>
            <a:ext cx="1189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b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Einfügen</a:t>
            </a:r>
            <a:endParaRPr lang="de-CH" b="1" dirty="0">
              <a:solidFill>
                <a:srgbClr val="A50021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7" name="AutoShap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40413" y="3484563"/>
            <a:ext cx="1447800" cy="533400"/>
          </a:xfrm>
          <a:prstGeom prst="roundRect">
            <a:avLst>
              <a:gd name="adj" fmla="val 16667"/>
            </a:avLst>
          </a:prstGeom>
          <a:solidFill>
            <a:srgbClr val="99FF99">
              <a:alpha val="64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03904" y="3560763"/>
            <a:ext cx="1588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b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Austauschen</a:t>
            </a:r>
            <a:endParaRPr lang="de-CH" b="1" dirty="0">
              <a:solidFill>
                <a:srgbClr val="A50021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9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40413" y="2951163"/>
            <a:ext cx="1447800" cy="533400"/>
          </a:xfrm>
          <a:prstGeom prst="roundRect">
            <a:avLst>
              <a:gd name="adj" fmla="val 16667"/>
            </a:avLst>
          </a:prstGeom>
          <a:solidFill>
            <a:srgbClr val="99FF99">
              <a:alpha val="64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42025" y="3027363"/>
            <a:ext cx="1189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...</a:t>
            </a:r>
          </a:p>
        </p:txBody>
      </p:sp>
      <p:sp>
        <p:nvSpPr>
          <p:cNvPr id="51" name="AutoShap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40413" y="2417763"/>
            <a:ext cx="1447800" cy="533400"/>
          </a:xfrm>
          <a:prstGeom prst="roundRect">
            <a:avLst>
              <a:gd name="adj" fmla="val 16667"/>
            </a:avLst>
          </a:prstGeom>
          <a:solidFill>
            <a:srgbClr val="99FF99">
              <a:alpha val="64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24738" y="4652963"/>
            <a:ext cx="360362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r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1</a:t>
            </a:r>
          </a:p>
        </p:txBody>
      </p:sp>
      <p:sp>
        <p:nvSpPr>
          <p:cNvPr id="53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424738" y="4076700"/>
            <a:ext cx="360362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r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2</a:t>
            </a:r>
          </a:p>
        </p:txBody>
      </p:sp>
      <p:sp>
        <p:nvSpPr>
          <p:cNvPr id="54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51713" y="1268413"/>
            <a:ext cx="360362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r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i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n</a:t>
            </a:r>
          </a:p>
        </p:txBody>
      </p:sp>
      <p:sp>
        <p:nvSpPr>
          <p:cNvPr id="55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423150" y="2708275"/>
            <a:ext cx="1296988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rIns="0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92938" y="2349500"/>
            <a:ext cx="2195512" cy="31643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rIns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i="1" dirty="0" err="1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befehls_typ</a:t>
            </a:r>
            <a:endParaRPr lang="de-CH" i="1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7" name="AutoShap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40413" y="1887538"/>
            <a:ext cx="1447800" cy="533400"/>
          </a:xfrm>
          <a:prstGeom prst="roundRect">
            <a:avLst>
              <a:gd name="adj" fmla="val 16667"/>
            </a:avLst>
          </a:prstGeom>
          <a:solidFill>
            <a:srgbClr val="99FF99">
              <a:alpha val="64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8" name="AutoShap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40413" y="1382713"/>
            <a:ext cx="1447800" cy="533400"/>
          </a:xfrm>
          <a:prstGeom prst="roundRect">
            <a:avLst>
              <a:gd name="adj" fmla="val 16667"/>
            </a:avLst>
          </a:prstGeom>
          <a:solidFill>
            <a:srgbClr val="99FF99">
              <a:alpha val="64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9" name="AutoShap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87757" y="6195207"/>
            <a:ext cx="4148281" cy="415925"/>
          </a:xfrm>
          <a:prstGeom prst="wedgeRoundRectCallout">
            <a:avLst>
              <a:gd name="adj1" fmla="val -43663"/>
              <a:gd name="adj2" fmla="val -150543"/>
              <a:gd name="adj3" fmla="val 16667"/>
            </a:avLst>
          </a:prstGeom>
          <a:solidFill>
            <a:srgbClr val="FFFF00"/>
          </a:solidFill>
          <a:ln w="9525" algn="ctr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lIns="0" rIns="0"/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000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Einen “Prototypen” duplizieren</a:t>
            </a:r>
            <a:endParaRPr lang="de-CH" sz="2000" dirty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60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32400" y="1082675"/>
            <a:ext cx="1801813" cy="31643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befehle</a:t>
            </a:r>
            <a:endParaRPr lang="de-CH" i="1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3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Das </a:t>
            </a:r>
            <a:r>
              <a:rPr lang="de-CH" dirty="0" err="1" smtClean="0"/>
              <a:t>Undo</a:t>
            </a:r>
            <a:r>
              <a:rPr lang="de-CH" dirty="0" smtClean="0"/>
              <a:t>/</a:t>
            </a:r>
            <a:r>
              <a:rPr lang="de-CH" dirty="0" err="1" smtClean="0"/>
              <a:t>Redo</a:t>
            </a:r>
            <a:r>
              <a:rPr lang="de-CH" dirty="0" smtClean="0"/>
              <a:t>- (bzw. Command-) Pattern</a:t>
            </a:r>
            <a:endParaRPr lang="de-CH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Wurde extensiv genutzt  (z.B. in </a:t>
            </a:r>
            <a:r>
              <a:rPr lang="de-CH" dirty="0" err="1" smtClean="0"/>
              <a:t>EiffelStudio</a:t>
            </a:r>
            <a:r>
              <a:rPr lang="de-CH" dirty="0" smtClean="0"/>
              <a:t> und anderen Eiffel-Tools).</a:t>
            </a:r>
          </a:p>
          <a:p>
            <a:r>
              <a:rPr lang="de-CH" dirty="0" smtClean="0"/>
              <a:t>Ziemlich einfach zu implementieren.</a:t>
            </a:r>
          </a:p>
          <a:p>
            <a:r>
              <a:rPr lang="de-CH" dirty="0" smtClean="0"/>
              <a:t>Details müssen genau betrachtet werden (z.B. lassen sich manche Befehle nicht rückgängig machen).</a:t>
            </a:r>
          </a:p>
          <a:p>
            <a:r>
              <a:rPr lang="de-CH" dirty="0" smtClean="0"/>
              <a:t>Eleganter Gebrauch von O-O-Techniken</a:t>
            </a:r>
          </a:p>
          <a:p>
            <a:endParaRPr lang="de-CH" dirty="0" smtClean="0"/>
          </a:p>
          <a:p>
            <a:r>
              <a:rPr lang="de-CH" dirty="0" smtClean="0"/>
              <a:t>Nachteil: Explosion kleiner Klassen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2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Der Gebrauch von Agenten</a:t>
            </a:r>
            <a:endParaRPr lang="de-CH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Für jeden Benutzerbefehl haben wir zwei Routinen:</a:t>
            </a:r>
          </a:p>
          <a:p>
            <a:endParaRPr lang="de-CH" dirty="0" smtClean="0"/>
          </a:p>
          <a:p>
            <a:pPr lvl="1"/>
            <a:r>
              <a:rPr lang="de-CH" dirty="0" smtClean="0"/>
              <a:t>Die Routine, um ihn auszuführen</a:t>
            </a:r>
          </a:p>
          <a:p>
            <a:pPr lvl="1"/>
            <a:r>
              <a:rPr lang="de-CH" dirty="0" smtClean="0"/>
              <a:t>Die Routine, um ihn rückgängig zu machen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87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Die Verlauf-Liste im Undo/Redo-Pattern</a:t>
            </a:r>
            <a:endParaRPr lang="de-CH" dirty="0"/>
          </a:p>
        </p:txBody>
      </p:sp>
      <p:sp>
        <p:nvSpPr>
          <p:cNvPr id="38" name="Text Box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4988" y="1295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verlauf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 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LIST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 [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BEFEHL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]</a:t>
            </a:r>
            <a:endParaRPr lang="de-CH" sz="2400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9" name="Text Box 5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3756" y="3736978"/>
            <a:ext cx="1510383" cy="4308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200" i="1" dirty="0" smtClean="0">
                <a:solidFill>
                  <a:srgbClr val="008000"/>
                </a:solidFill>
                <a:latin typeface="Custom_Constantia" panose="02030602050306030303" pitchFamily="18" charset="0"/>
                <a:cs typeface="Arial"/>
              </a:rPr>
              <a:t>Ältester</a:t>
            </a:r>
            <a:endParaRPr lang="de-CH" sz="2200" i="1" dirty="0">
              <a:solidFill>
                <a:srgbClr val="008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0" name="Text Box 5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15289" y="3778430"/>
            <a:ext cx="2587926" cy="4308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200" i="1" dirty="0" smtClean="0">
                <a:solidFill>
                  <a:srgbClr val="008000"/>
                </a:solidFill>
                <a:latin typeface="Custom_Constantia" panose="02030602050306030303" pitchFamily="18" charset="0"/>
                <a:cs typeface="Arial"/>
              </a:rPr>
              <a:t>Neuster</a:t>
            </a:r>
            <a:endParaRPr lang="de-CH" sz="2200" i="1" dirty="0">
              <a:solidFill>
                <a:srgbClr val="008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1" name="Line 4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93213" y="3048957"/>
            <a:ext cx="8640000" cy="1808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2" name="AutoShape 5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1333" y="2745297"/>
            <a:ext cx="1420962" cy="651757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contourW="12700" prstMaterial="matte">
            <a:bevelT w="19050" h="19050"/>
            <a:extrusionClr>
              <a:srgbClr val="92D050"/>
            </a:extrusionClr>
            <a:contourClr>
              <a:srgbClr val="92D050"/>
            </a:contour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3" name="AutoShape 5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74932" y="2416781"/>
            <a:ext cx="1219067" cy="128636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contourW="12700" prstMaterial="matte">
            <a:bevelT w="19050" h="19050"/>
            <a:extrusionClr>
              <a:srgbClr val="92D050"/>
            </a:extrusionClr>
            <a:contourClr>
              <a:srgbClr val="92D050"/>
            </a:contour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4" name="AutoShape 5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01241" y="2661455"/>
            <a:ext cx="1253901" cy="84939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contourW="12700" prstMaterial="matte">
            <a:bevelT w="19050" h="19050"/>
            <a:extrusionClr>
              <a:srgbClr val="92D050"/>
            </a:extrusionClr>
            <a:contourClr>
              <a:srgbClr val="92D050"/>
            </a:contour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5" name="Text Box 5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27775" y="2844804"/>
            <a:ext cx="1414424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Löschung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6" name="Text Box 5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03097" y="2701739"/>
            <a:ext cx="1459206" cy="70788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FFFF00"/>
                </a:solidFill>
                <a:latin typeface="Custom_Constantia" panose="02030602050306030303" pitchFamily="18" charset="0"/>
                <a:cs typeface="Arial"/>
              </a:rPr>
              <a:t>Aus-tausch</a:t>
            </a:r>
            <a:endParaRPr lang="de-CH" sz="2000" b="1" dirty="0">
              <a:solidFill>
                <a:srgbClr val="FFFF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7" name="AutoShape 5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90041" y="2813408"/>
            <a:ext cx="1551770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FFC000"/>
                </a:solidFill>
                <a:latin typeface="Custom_Constantia" panose="02030602050306030303" pitchFamily="18" charset="0"/>
                <a:cs typeface="Arial"/>
              </a:rPr>
              <a:t>Einfügung</a:t>
            </a:r>
            <a:endParaRPr lang="de-CH" sz="2000" b="1" dirty="0">
              <a:solidFill>
                <a:srgbClr val="FFC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8" name="AutoShape 5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0964" y="2776671"/>
            <a:ext cx="1462616" cy="651757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contourW="12700" prstMaterial="matte">
            <a:bevelT w="19050" h="19050"/>
            <a:extrusionClr>
              <a:srgbClr val="92D050"/>
            </a:extrusionClr>
            <a:contourClr>
              <a:srgbClr val="92D050"/>
            </a:contour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9" name="AutoShape 5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41326" y="2852532"/>
            <a:ext cx="1551770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FFC000"/>
                </a:solidFill>
                <a:latin typeface="Custom_Constantia" panose="02030602050306030303" pitchFamily="18" charset="0"/>
                <a:cs typeface="Arial"/>
              </a:rPr>
              <a:t>Einfügung</a:t>
            </a:r>
            <a:endParaRPr lang="de-CH" sz="2000" b="1" dirty="0">
              <a:solidFill>
                <a:srgbClr val="FFC000"/>
              </a:solidFill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3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Die Verlauf-Liste mit Agenten</a:t>
            </a:r>
            <a:endParaRPr lang="de-CH" dirty="0"/>
          </a:p>
        </p:txBody>
      </p:sp>
      <p:sp>
        <p:nvSpPr>
          <p:cNvPr id="52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213" y="838200"/>
            <a:ext cx="861377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Die Verlauf-Liste wird einfach zu einer Liste von Agentenpaaren: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verlauf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 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LIST 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TUPLE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		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[</a:t>
            </a:r>
            <a:r>
              <a:rPr lang="de-CH" sz="2400" i="1" dirty="0" err="1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ausführer</a:t>
            </a:r>
            <a:r>
              <a:rPr lang="de-CH" sz="14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 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PROCEDURE 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ANY, TUPLE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];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		</a:t>
            </a:r>
            <a:r>
              <a:rPr lang="de-CH" sz="2200" i="1" dirty="0" err="1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rückgängig_macher</a:t>
            </a:r>
            <a:r>
              <a:rPr lang="de-CH" sz="2200" i="1" dirty="0" smtClean="0">
                <a:solidFill>
                  <a:srgbClr val="A50021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2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</a:t>
            </a:r>
            <a:r>
              <a:rPr lang="de-CH" sz="22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PROCEDURE </a:t>
            </a:r>
            <a:r>
              <a:rPr lang="de-CH" sz="22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[</a:t>
            </a:r>
            <a:r>
              <a:rPr lang="de-CH" sz="22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ANY, TUPLE</a:t>
            </a:r>
            <a:r>
              <a:rPr lang="de-CH" sz="22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]]</a:t>
            </a:r>
            <a:endParaRPr lang="de-CH" sz="2200" dirty="0" smtClean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 dirty="0" smtClean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 dirty="0" smtClean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 dirty="0" smtClean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Das Grundschema bleibt dasselbe, aber man braucht nun keine Befehlsobjekte mehr; die Verlauf-Liste ist einfach eine Liste, die Agenten enthält.</a:t>
            </a:r>
            <a:endParaRPr lang="de-CH" sz="2400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5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3568547"/>
            <a:ext cx="8610600" cy="1045967"/>
            <a:chOff x="288" y="2112"/>
            <a:chExt cx="5424" cy="492"/>
          </a:xfrm>
        </p:grpSpPr>
        <p:sp>
          <p:nvSpPr>
            <p:cNvPr id="54" name="Line 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912" y="2352"/>
              <a:ext cx="4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88" y="2112"/>
              <a:ext cx="775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402" y="2112"/>
              <a:ext cx="776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517" y="2112"/>
              <a:ext cx="774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8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30" y="2112"/>
              <a:ext cx="776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9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45" y="2112"/>
              <a:ext cx="775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60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7" y="2112"/>
              <a:ext cx="744" cy="15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Einfügung</a:t>
              </a:r>
            </a:p>
          </p:txBody>
        </p:sp>
        <p:sp>
          <p:nvSpPr>
            <p:cNvPr id="61" name="Text Box 1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50" y="2112"/>
              <a:ext cx="712" cy="15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Einfügung</a:t>
              </a:r>
            </a:p>
          </p:txBody>
        </p:sp>
        <p:sp>
          <p:nvSpPr>
            <p:cNvPr id="62" name="Text Box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65" y="2112"/>
              <a:ext cx="678" cy="15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Löschung</a:t>
              </a:r>
            </a:p>
          </p:txBody>
        </p:sp>
        <p:sp>
          <p:nvSpPr>
            <p:cNvPr id="63" name="Text Box 1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54" y="2112"/>
              <a:ext cx="916" cy="15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Austauschen</a:t>
              </a:r>
            </a:p>
          </p:txBody>
        </p:sp>
        <p:sp>
          <p:nvSpPr>
            <p:cNvPr id="64" name="Text Box 1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66" y="2126"/>
              <a:ext cx="741" cy="15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Einfügung</a:t>
              </a:r>
            </a:p>
          </p:txBody>
        </p:sp>
        <p:sp>
          <p:nvSpPr>
            <p:cNvPr id="65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8" y="2352"/>
              <a:ext cx="775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66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02" y="2352"/>
              <a:ext cx="776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67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517" y="2352"/>
              <a:ext cx="774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68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30" y="2352"/>
              <a:ext cx="776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69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45" y="2352"/>
              <a:ext cx="775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37" y="2352"/>
              <a:ext cx="724" cy="15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Entfernen </a:t>
              </a:r>
            </a:p>
          </p:txBody>
        </p:sp>
        <p:sp>
          <p:nvSpPr>
            <p:cNvPr id="71" name="Text Box 2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437" y="2352"/>
              <a:ext cx="731" cy="15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Entfernen</a:t>
              </a:r>
            </a:p>
          </p:txBody>
        </p:sp>
        <p:sp>
          <p:nvSpPr>
            <p:cNvPr id="72" name="Text Box 2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565" y="2334"/>
              <a:ext cx="742" cy="27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Wieder-Einfügung</a:t>
              </a:r>
            </a:p>
          </p:txBody>
        </p:sp>
        <p:sp>
          <p:nvSpPr>
            <p:cNvPr id="73" name="Text Box 2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654" y="2352"/>
              <a:ext cx="916" cy="15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Austauschen</a:t>
              </a:r>
            </a:p>
          </p:txBody>
        </p:sp>
        <p:sp>
          <p:nvSpPr>
            <p:cNvPr id="74" name="Text Box 2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673" y="2362"/>
              <a:ext cx="728" cy="15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Entfernen</a:t>
              </a:r>
            </a:p>
          </p:txBody>
        </p:sp>
      </p:grpSp>
      <p:sp>
        <p:nvSpPr>
          <p:cNvPr id="75" name="AutoShape 2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13" y="2645306"/>
            <a:ext cx="1373187" cy="636588"/>
          </a:xfrm>
          <a:prstGeom prst="wedgeRoundRectCallout">
            <a:avLst>
              <a:gd name="adj1" fmla="val 101791"/>
              <a:gd name="adj2" fmla="val -51995"/>
              <a:gd name="adj3" fmla="val 16667"/>
            </a:avLst>
          </a:prstGeom>
          <a:solidFill>
            <a:srgbClr val="BBE0E3">
              <a:alpha val="72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rIns="0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Benanntes </a:t>
            </a: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Tupel</a:t>
            </a: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3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9688" y="5792316"/>
            <a:ext cx="2532725" cy="36036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66175" y="3810935"/>
            <a:ext cx="3663025" cy="36036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dirty="0" smtClean="0"/>
              <a:t>Einen Benutzerbefehl ausführen (vorher)</a:t>
            </a:r>
            <a:endParaRPr lang="de-DE" dirty="0"/>
          </a:p>
        </p:txBody>
      </p:sp>
      <p:sp>
        <p:nvSpPr>
          <p:cNvPr id="76" name="AutoShap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24875" y="2431432"/>
            <a:ext cx="3459825" cy="36036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6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79388" y="680644"/>
            <a:ext cx="8964612" cy="60884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None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onstantia" pitchFamily="18"/>
                <a:cs typeface="Arial"/>
              </a:defRPr>
            </a:lvl1pPr>
            <a:lvl2pPr marL="896934" marR="0" lvl="1" indent="-360365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SzPct val="65000"/>
              <a:buFont typeface="Wingdings" pitchFamily="2"/>
              <a:buChar char="Ø"/>
              <a:tabLst/>
              <a:defRPr lang="en-US" sz="2400" b="0" i="0" u="none" strike="noStrike" kern="0" cap="none" spc="0" baseline="0">
                <a:solidFill>
                  <a:schemeClr val="tx1"/>
                </a:solidFill>
                <a:uFillTx/>
                <a:latin typeface="Constantia" pitchFamily="18"/>
                <a:cs typeface="Arial"/>
              </a:defRPr>
            </a:lvl2pPr>
            <a:lvl3pPr marL="1304921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SzPct val="100000"/>
              <a:buFont typeface="Arial" pitchFamily="34"/>
              <a:buChar char="•"/>
              <a:tabLst/>
              <a:defRPr lang="en-US" sz="2400" b="0" i="0" u="none" strike="noStrike" kern="0" cap="none" spc="0" baseline="0">
                <a:solidFill>
                  <a:srgbClr val="3333FF"/>
                </a:solidFill>
                <a:uFillTx/>
                <a:latin typeface="Constantia" pitchFamily="18"/>
                <a:cs typeface="Arial"/>
              </a:defRPr>
            </a:lvl3pPr>
            <a:lvl4pPr marL="1712908" marR="0" lvl="3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SzPct val="100000"/>
              <a:buFont typeface="Wingdings" pitchFamily="2"/>
              <a:buChar char="§"/>
              <a:tabLst/>
              <a:defRPr lang="en-US" sz="2400" b="0" i="0" u="none" strike="noStrike" kern="0" cap="none" spc="0" baseline="0">
                <a:solidFill>
                  <a:srgbClr val="3333FF"/>
                </a:solidFill>
                <a:uFillTx/>
                <a:latin typeface="Constantia" pitchFamily="18"/>
                <a:cs typeface="Arial"/>
              </a:defRPr>
            </a:lvl4pPr>
            <a:lvl5pPr marL="2120895" marR="0" lvl="4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0000"/>
              </a:buClr>
              <a:buSzPct val="100000"/>
              <a:buFont typeface="Wingdings" pitchFamily="2"/>
              <a:buChar char="§"/>
              <a:tabLst/>
              <a:defRPr lang="en-US" sz="2400" b="0" i="0" u="none" strike="noStrike" kern="0" cap="none" spc="0" baseline="0">
                <a:solidFill>
                  <a:srgbClr val="3333FF"/>
                </a:solidFill>
                <a:uFillTx/>
                <a:latin typeface="Constantia" pitchFamily="18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de-CH" sz="2000" i="1" dirty="0" err="1" smtClean="0">
                <a:solidFill>
                  <a:srgbClr val="3333FF"/>
                </a:solidFill>
              </a:rPr>
              <a:t>benutzeranfrage_decodieren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>
              <a:spcBef>
                <a:spcPts val="300"/>
              </a:spcBef>
            </a:pPr>
            <a:endParaRPr lang="de-CH" sz="2000" i="1" dirty="0" smtClean="0"/>
          </a:p>
          <a:p>
            <a:pPr>
              <a:spcBef>
                <a:spcPts val="3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“Anfrage ist normaler Befehl”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“Erzeuge ein Befehlsobjekt 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, der Anforderung entsprechend”</a:t>
            </a:r>
          </a:p>
          <a:p>
            <a:pPr>
              <a:spcBef>
                <a:spcPts val="300"/>
              </a:spcBef>
            </a:pPr>
            <a:r>
              <a:rPr lang="de-CH" sz="2000" dirty="0" smtClean="0"/>
              <a:t>	</a:t>
            </a:r>
            <a:r>
              <a:rPr lang="de-CH" sz="2000" b="1" dirty="0" err="1" smtClean="0">
                <a:solidFill>
                  <a:srgbClr val="000099"/>
                </a:solidFill>
              </a:rPr>
              <a:t>from</a:t>
            </a:r>
            <a:r>
              <a:rPr lang="de-CH" sz="2000" dirty="0" smtClean="0"/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until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is_last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loop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remove_right</a:t>
            </a:r>
            <a:r>
              <a:rPr lang="de-CH" sz="2000" dirty="0" smtClean="0"/>
              <a:t> </a:t>
            </a:r>
            <a:r>
              <a:rPr lang="de-CH" sz="2000" b="1" dirty="0" smtClean="0">
                <a:solidFill>
                  <a:srgbClr val="000099"/>
                </a:solidFill>
              </a:rPr>
              <a:t>end</a:t>
            </a:r>
          </a:p>
          <a:p>
            <a:pPr>
              <a:spcBef>
                <a:spcPts val="300"/>
              </a:spcBef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verlauf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extend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smtClean="0">
                <a:solidFill>
                  <a:srgbClr val="3333FF"/>
                </a:solidFill>
              </a:rPr>
              <a:t>c</a:t>
            </a:r>
            <a:r>
              <a:rPr lang="de-CH" sz="2000" dirty="0" smtClean="0">
                <a:solidFill>
                  <a:srgbClr val="3333FF"/>
                </a:solidFill>
              </a:rPr>
              <a:t>); </a:t>
            </a:r>
            <a:r>
              <a:rPr lang="de-CH" sz="2000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dirty="0" err="1" smtClean="0">
                <a:solidFill>
                  <a:srgbClr val="3333FF"/>
                </a:solidFill>
              </a:rPr>
              <a:t>forth</a:t>
            </a:r>
            <a:endParaRPr lang="de-CH" sz="2000" dirty="0" smtClean="0">
              <a:solidFill>
                <a:srgbClr val="3333FF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b="1" i="1" dirty="0" err="1" smtClean="0">
                <a:solidFill>
                  <a:srgbClr val="3333FF"/>
                </a:solidFill>
              </a:rPr>
              <a:t>c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ausführen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elseif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“Anfrage ist UNDO”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>
                <a:solidFill>
                  <a:schemeClr val="accent2"/>
                </a:solidFill>
              </a:rPr>
              <a:t> not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before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-- Ignoriere überschüssige Anfragen</a:t>
            </a:r>
            <a:endParaRPr lang="de-CH" sz="2000" b="1" dirty="0" smtClean="0">
              <a:solidFill>
                <a:srgbClr val="990000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b="1" dirty="0" smtClean="0">
                <a:solidFill>
                  <a:srgbClr val="3333FF"/>
                </a:solidFill>
              </a:rPr>
              <a:t>   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item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rückgängig_machen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i="1" dirty="0" smtClean="0">
                <a:solidFill>
                  <a:srgbClr val="3333FF"/>
                </a:solidFill>
              </a:rPr>
              <a:t>	     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back</a:t>
            </a:r>
            <a:r>
              <a:rPr lang="de-CH" sz="2000" i="1" dirty="0" smtClean="0">
                <a:solidFill>
                  <a:srgbClr val="0000FF"/>
                </a:solidFill>
              </a:rPr>
              <a:t>		</a:t>
            </a:r>
            <a:endParaRPr lang="de-CH" sz="2000" dirty="0" smtClean="0">
              <a:solidFill>
                <a:srgbClr val="A50021"/>
              </a:solidFill>
            </a:endParaRPr>
          </a:p>
          <a:p>
            <a:pPr>
              <a:spcBef>
                <a:spcPts val="30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spcBef>
                <a:spcPts val="3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elseif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“Anfrage ist REDO”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dirty="0" smtClean="0"/>
          </a:p>
          <a:p>
            <a:pPr>
              <a:spcBef>
                <a:spcPts val="300"/>
              </a:spcBef>
            </a:pPr>
            <a:r>
              <a:rPr lang="de-CH" sz="2000" dirty="0" smtClean="0"/>
              <a:t>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>
                <a:solidFill>
                  <a:schemeClr val="accent2"/>
                </a:solidFill>
              </a:rPr>
              <a:t> not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is_last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–– Ignoriere überschüssige Anfragen</a:t>
            </a:r>
            <a:br>
              <a:rPr lang="de-CH" sz="2000" dirty="0" smtClean="0">
                <a:solidFill>
                  <a:srgbClr val="990000"/>
                </a:solidFill>
              </a:rPr>
            </a:br>
            <a:r>
              <a:rPr lang="de-CH" sz="2000" dirty="0" smtClean="0">
                <a:solidFill>
                  <a:srgbClr val="990000"/>
                </a:solidFill>
              </a:rPr>
              <a:t>	     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forth</a:t>
            </a:r>
            <a:r>
              <a:rPr lang="de-CH" sz="2000" i="1" dirty="0">
                <a:solidFill>
                  <a:srgbClr val="3333FF"/>
                </a:solidFill>
              </a:rPr>
              <a:t/>
            </a:r>
            <a:br>
              <a:rPr lang="de-CH" sz="2000" i="1" dirty="0">
                <a:solidFill>
                  <a:srgbClr val="3333FF"/>
                </a:solidFill>
              </a:rPr>
            </a:br>
            <a:r>
              <a:rPr lang="de-CH" sz="2000" i="1" dirty="0" smtClean="0">
                <a:solidFill>
                  <a:srgbClr val="3333FF"/>
                </a:solidFill>
              </a:rPr>
              <a:t>	      </a:t>
            </a:r>
            <a:r>
              <a:rPr lang="de-CH" sz="2000" i="1" dirty="0" err="1" smtClean="0">
                <a:solidFill>
                  <a:srgbClr val="3333FF"/>
                </a:solidFill>
              </a:rPr>
              <a:t>cursor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item</a:t>
            </a:r>
            <a:r>
              <a:rPr lang="de-CH" sz="120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3333FF"/>
                </a:solidFill>
              </a:rPr>
              <a:t>ausführen</a:t>
            </a:r>
            <a:r>
              <a:rPr lang="de-CH" sz="2000" i="1" dirty="0" smtClean="0">
                <a:solidFill>
                  <a:srgbClr val="3333FF"/>
                </a:solidFill>
              </a:rPr>
              <a:t>	 </a:t>
            </a:r>
          </a:p>
          <a:p>
            <a:pPr>
              <a:spcBef>
                <a:spcPts val="30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spcBef>
                <a:spcPts val="3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78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8205561" y="4761815"/>
            <a:ext cx="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9" name="Group 2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833813" y="4395780"/>
            <a:ext cx="5176837" cy="446088"/>
            <a:chOff x="2360" y="1645"/>
            <a:chExt cx="3261" cy="421"/>
          </a:xfrm>
        </p:grpSpPr>
        <p:sp>
          <p:nvSpPr>
            <p:cNvPr id="80" name="Line 2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360" y="1861"/>
              <a:ext cx="3261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ustom_Constantia" panose="02030602050306030303" pitchFamily="18" charset="0"/>
              </a:endParaRPr>
            </a:p>
          </p:txBody>
        </p:sp>
        <p:sp>
          <p:nvSpPr>
            <p:cNvPr id="81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6" y="1654"/>
              <a:ext cx="607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Custom_Constantia" panose="02030602050306030303" pitchFamily="18" charset="0"/>
              </a:endParaRPr>
            </a:p>
          </p:txBody>
        </p:sp>
        <p:sp>
          <p:nvSpPr>
            <p:cNvPr id="82" name="AutoShape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76" y="1654"/>
              <a:ext cx="607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Custom_Constantia" panose="02030602050306030303" pitchFamily="18" charset="0"/>
              </a:endParaRPr>
            </a:p>
          </p:txBody>
        </p:sp>
        <p:sp>
          <p:nvSpPr>
            <p:cNvPr id="83" name="AutoShape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57" y="1654"/>
              <a:ext cx="606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Custom_Constantia" panose="02030602050306030303" pitchFamily="18" charset="0"/>
              </a:endParaRPr>
            </a:p>
          </p:txBody>
        </p:sp>
        <p:sp>
          <p:nvSpPr>
            <p:cNvPr id="84" name="AutoShape 2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0" y="1645"/>
              <a:ext cx="606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Custom_Constantia" panose="02030602050306030303" pitchFamily="18" charset="0"/>
              </a:endParaRPr>
            </a:p>
          </p:txBody>
        </p:sp>
        <p:sp>
          <p:nvSpPr>
            <p:cNvPr id="85" name="Text Box 2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94" y="1721"/>
              <a:ext cx="678" cy="29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400" b="1" dirty="0" smtClean="0">
                  <a:latin typeface="Custom_Constantia" panose="02030602050306030303" pitchFamily="18" charset="0"/>
                </a:rPr>
                <a:t>Löschen</a:t>
              </a:r>
              <a:endParaRPr lang="de-CH" sz="1400" b="1" dirty="0">
                <a:latin typeface="Custom_Constantia" panose="02030602050306030303" pitchFamily="18" charset="0"/>
              </a:endParaRPr>
            </a:p>
          </p:txBody>
        </p:sp>
        <p:sp>
          <p:nvSpPr>
            <p:cNvPr id="86" name="Text Box 2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40" y="1717"/>
              <a:ext cx="891" cy="29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400" b="1" dirty="0" smtClean="0">
                  <a:latin typeface="Custom_Constantia" panose="02030602050306030303" pitchFamily="18" charset="0"/>
                </a:rPr>
                <a:t>Austauschen</a:t>
              </a:r>
              <a:endParaRPr lang="de-CH" sz="1400" b="1" dirty="0">
                <a:latin typeface="Custom_Constantia" panose="02030602050306030303" pitchFamily="18" charset="0"/>
              </a:endParaRPr>
            </a:p>
          </p:txBody>
        </p:sp>
        <p:sp>
          <p:nvSpPr>
            <p:cNvPr id="87" name="AutoShape 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04" y="1703"/>
              <a:ext cx="730" cy="321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400" b="1" dirty="0" smtClean="0">
                  <a:latin typeface="Custom_Constantia" panose="02030602050306030303" pitchFamily="18" charset="0"/>
                </a:rPr>
                <a:t>Einfügen</a:t>
              </a:r>
              <a:endParaRPr lang="de-CH" sz="1400" b="1" dirty="0">
                <a:latin typeface="Custom_Constantia" panose="02030602050306030303" pitchFamily="18" charset="0"/>
              </a:endParaRPr>
            </a:p>
          </p:txBody>
        </p:sp>
        <p:sp>
          <p:nvSpPr>
            <p:cNvPr id="88" name="AutoShape 2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90" y="1711"/>
              <a:ext cx="716" cy="321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400" b="1" dirty="0" smtClean="0">
                  <a:latin typeface="Custom_Constantia" panose="02030602050306030303" pitchFamily="18" charset="0"/>
                </a:rPr>
                <a:t>Einfügen</a:t>
              </a:r>
              <a:endParaRPr lang="de-CH" sz="1400" b="1" dirty="0">
                <a:latin typeface="Custom_Constantia" panose="02030602050306030303" pitchFamily="18" charset="0"/>
              </a:endParaRPr>
            </a:p>
          </p:txBody>
        </p:sp>
      </p:grpSp>
      <p:sp>
        <p:nvSpPr>
          <p:cNvPr id="89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87915" y="4860007"/>
            <a:ext cx="94792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1" dirty="0" smtClean="0">
                <a:solidFill>
                  <a:srgbClr val="3333FF"/>
                </a:solidFill>
              </a:rPr>
              <a:t>cursor</a:t>
            </a:r>
            <a:endParaRPr lang="en-US" sz="1900" i="1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Weiterführende</a:t>
            </a:r>
            <a:r>
              <a:rPr lang="en-US" dirty="0" smtClean="0"/>
              <a:t> </a:t>
            </a:r>
            <a:r>
              <a:rPr lang="en-US" dirty="0" err="1" smtClean="0"/>
              <a:t>Referenzen</a:t>
            </a:r>
            <a:endParaRPr lang="en-US" dirty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Kapitel</a:t>
            </a:r>
            <a:r>
              <a:rPr lang="en-US" dirty="0" smtClean="0"/>
              <a:t> 21 von </a:t>
            </a:r>
            <a:r>
              <a:rPr lang="en-US" dirty="0" smtClean="0">
                <a:solidFill>
                  <a:srgbClr val="990000"/>
                </a:solidFill>
              </a:rPr>
              <a:t>Object-Oriented </a:t>
            </a:r>
            <a:r>
              <a:rPr lang="en-US" dirty="0">
                <a:solidFill>
                  <a:srgbClr val="990000"/>
                </a:solidFill>
              </a:rPr>
              <a:t>Software Construction</a:t>
            </a:r>
            <a:r>
              <a:rPr lang="en-US" dirty="0"/>
              <a:t>, Prentice Hall, 1997</a:t>
            </a:r>
          </a:p>
          <a:p>
            <a:endParaRPr lang="en-US" dirty="0"/>
          </a:p>
          <a:p>
            <a:r>
              <a:rPr lang="en-US" dirty="0"/>
              <a:t>Erich </a:t>
            </a:r>
            <a:r>
              <a:rPr lang="en-US" dirty="0" smtClean="0"/>
              <a:t>Gamma et </a:t>
            </a:r>
            <a:r>
              <a:rPr lang="en-US" dirty="0"/>
              <a:t>al., </a:t>
            </a:r>
            <a:r>
              <a:rPr lang="en-US" dirty="0">
                <a:solidFill>
                  <a:srgbClr val="990000"/>
                </a:solidFill>
              </a:rPr>
              <a:t>Design Patterns</a:t>
            </a:r>
            <a:r>
              <a:rPr lang="en-US" i="1" dirty="0"/>
              <a:t>,</a:t>
            </a:r>
            <a:r>
              <a:rPr lang="en-US" dirty="0"/>
              <a:t> Addison –Wesley, 1995: “Command pattern”</a:t>
            </a:r>
          </a:p>
        </p:txBody>
      </p:sp>
    </p:spTree>
    <p:extLst>
      <p:ext uri="{BB962C8B-B14F-4D97-AF65-F5344CB8AC3E}">
        <p14:creationId xmlns:p14="http://schemas.microsoft.com/office/powerpoint/2010/main" val="238171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7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>
                <a:latin typeface="Custom_Constantia" panose="02030602050306030303" pitchFamily="18" charset="0"/>
              </a:rPr>
              <a:t>Einen Benutzerbefehl ausführen (jetzt)</a:t>
            </a:r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238" y="115888"/>
            <a:ext cx="7942262" cy="43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ustom_Constantia" panose="02030602050306030303" pitchFamily="18" charset="0"/>
                <a:ea typeface="+mj-ea"/>
                <a:cs typeface="+mj-cs"/>
              </a:rPr>
              <a:t>Einen Benutzerbefehl ausführen</a:t>
            </a:r>
            <a:endParaRPr kumimoji="0" lang="de-CH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ustom_Constantia" panose="02030602050306030303" pitchFamily="18" charset="0"/>
              <a:ea typeface="+mj-ea"/>
              <a:cs typeface="+mj-cs"/>
            </a:endParaRPr>
          </a:p>
        </p:txBody>
      </p:sp>
      <p:sp>
        <p:nvSpPr>
          <p:cNvPr id="20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115888"/>
            <a:ext cx="7942262" cy="43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ustom_Constantia" panose="02030602050306030303" pitchFamily="18" charset="0"/>
                <a:ea typeface="+mj-ea"/>
                <a:cs typeface="+mj-cs"/>
              </a:rPr>
              <a:t>Einen Benutzerbefehl ausführen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ustom_Constantia" panose="02030602050306030303" pitchFamily="18" charset="0"/>
              <a:ea typeface="+mj-ea"/>
              <a:cs typeface="+mj-cs"/>
            </a:endParaRPr>
          </a:p>
        </p:txBody>
      </p:sp>
      <p:sp>
        <p:nvSpPr>
          <p:cNvPr id="89" name="AutoShap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87558" y="5833076"/>
            <a:ext cx="3376124" cy="281881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AutoShap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95624" y="3685476"/>
            <a:ext cx="4442212" cy="281881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23262" y="2594238"/>
            <a:ext cx="1537339" cy="281881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utoShap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23262" y="2225548"/>
            <a:ext cx="3582593" cy="269764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9388" y="680644"/>
            <a:ext cx="8964612" cy="61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buClr>
                <a:srgbClr val="8B0000"/>
              </a:buClr>
            </a:pPr>
            <a:endParaRPr lang="de-CH" sz="2000" dirty="0" smtClean="0">
              <a:solidFill>
                <a:srgbClr val="A50021"/>
              </a:solidFill>
            </a:endParaRPr>
          </a:p>
          <a:p>
            <a:pPr>
              <a:spcBef>
                <a:spcPts val="500"/>
              </a:spcBef>
              <a:buClr>
                <a:srgbClr val="8B0000"/>
              </a:buClr>
            </a:pPr>
            <a:r>
              <a:rPr lang="de-CH" sz="2000" dirty="0" smtClean="0">
                <a:solidFill>
                  <a:srgbClr val="A50021"/>
                </a:solidFill>
              </a:rPr>
              <a:t>“Dekodiere Benutzeranfrage mit zwei Agenten </a:t>
            </a:r>
            <a:r>
              <a:rPr lang="de-CH" sz="2000" i="1" dirty="0" smtClean="0">
                <a:solidFill>
                  <a:srgbClr val="0000FF"/>
                </a:solidFill>
              </a:rPr>
              <a:t>do_it </a:t>
            </a:r>
            <a:r>
              <a:rPr lang="de-CH" sz="2000" i="1" dirty="0" smtClean="0">
                <a:solidFill>
                  <a:srgbClr val="A50021"/>
                </a:solidFill>
              </a:rPr>
              <a:t>and</a:t>
            </a:r>
            <a:r>
              <a:rPr lang="de-CH" sz="2000" i="1" dirty="0" smtClean="0">
                <a:solidFill>
                  <a:srgbClr val="0000FF"/>
                </a:solidFill>
              </a:rPr>
              <a:t> undo_it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  <a:endParaRPr kumimoji="0" lang="de-DE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“Anfrage ist normaler Befehl”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until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cursor</a:t>
            </a:r>
            <a:r>
              <a:rPr kumimoji="0" lang="de-DE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l</a:t>
            </a: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is_last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loop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cursor</a:t>
            </a:r>
            <a:r>
              <a:rPr kumimoji="0" lang="de-DE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l</a:t>
            </a: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remove_right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</a:t>
            </a:r>
          </a:p>
          <a:p>
            <a:pPr lvl="0">
              <a:spcBef>
                <a:spcPts val="500"/>
              </a:spcBef>
              <a:buClr>
                <a:srgbClr val="8B0000"/>
              </a:buClr>
            </a:pP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de-DE" sz="2000" i="1" kern="0" dirty="0" smtClean="0">
                <a:solidFill>
                  <a:srgbClr val="3333FF"/>
                </a:solidFill>
                <a:latin typeface="+mn-lt"/>
              </a:rPr>
              <a:t>verlauf</a:t>
            </a:r>
            <a:r>
              <a:rPr kumimoji="0" lang="de-DE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l</a:t>
            </a: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do_it</a:t>
            </a:r>
            <a:r>
              <a:rPr lang="de-CH" sz="2000" b="1" i="1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undo_it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 cursor</a:t>
            </a:r>
            <a:r>
              <a:rPr kumimoji="0" lang="de-DE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forth</a:t>
            </a:r>
          </a:p>
          <a:p>
            <a:pPr>
              <a:spcBef>
                <a:spcPts val="500"/>
              </a:spcBef>
              <a:buClr>
                <a:srgbClr val="8B0000"/>
              </a:buClr>
            </a:pP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do_it</a:t>
            </a:r>
            <a:r>
              <a:rPr lang="de-DE" sz="1200" kern="0" baseline="-25000" dirty="0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smtClean="0">
                <a:solidFill>
                  <a:srgbClr val="0000FF"/>
                </a:solidFill>
              </a:rPr>
              <a:t>call </a:t>
            </a:r>
            <a:r>
              <a:rPr lang="de-CH" sz="2000" dirty="0" smtClean="0">
                <a:solidFill>
                  <a:srgbClr val="0000FF"/>
                </a:solidFill>
              </a:rPr>
              <a:t>([])</a:t>
            </a:r>
            <a:endParaRPr kumimoji="0" lang="de-DE" sz="2000" b="0" i="1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elseif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“Anfrage ist UNDO”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if not </a:t>
            </a: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cursor</a:t>
            </a:r>
            <a:r>
              <a:rPr kumimoji="0" lang="de-DE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l</a:t>
            </a: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</a:t>
            </a: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 Ignoriere überschüssige Anfragen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ts val="500"/>
              </a:spcBef>
              <a:buClr>
                <a:srgbClr val="8B0000"/>
              </a:buClr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cursor</a:t>
            </a:r>
            <a:r>
              <a:rPr kumimoji="0" lang="de-DE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l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de-DE" sz="1200" kern="0" baseline="-25000" dirty="0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0000FF"/>
                </a:solidFill>
              </a:rPr>
              <a:t>rückgängig_macher</a:t>
            </a:r>
            <a:r>
              <a:rPr lang="de-DE" sz="1200" kern="0" baseline="-25000" dirty="0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smtClean="0">
                <a:solidFill>
                  <a:srgbClr val="0000FF"/>
                </a:solidFill>
              </a:rPr>
              <a:t>call </a:t>
            </a:r>
            <a:r>
              <a:rPr lang="de-CH" sz="2000" dirty="0" smtClean="0">
                <a:solidFill>
                  <a:srgbClr val="0000FF"/>
                </a:solidFill>
              </a:rPr>
              <a:t>([])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endParaRPr kumimoji="0" lang="de-DE" sz="2000" b="0" i="1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cursor</a:t>
            </a:r>
            <a:r>
              <a:rPr kumimoji="0" lang="de-DE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l</a:t>
            </a: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</a:t>
            </a: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elseif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</a:rPr>
              <a:t>“Anfrage ist REDO” </a:t>
            </a:r>
            <a:r>
              <a:rPr kumimoji="0" lang="de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then</a:t>
            </a: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lvl="0">
              <a:spcBef>
                <a:spcPts val="500"/>
              </a:spcBef>
              <a:buClr>
                <a:srgbClr val="8B0000"/>
              </a:buClr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de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if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not 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cursor</a:t>
            </a:r>
            <a:r>
              <a:rPr kumimoji="0" lang="de-CH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Wingdings" pitchFamily="2" charset="2"/>
              </a:rPr>
              <a:t>l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is_last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then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</a:rPr>
              <a:t>–</a:t>
            </a:r>
            <a:r>
              <a:rPr lang="de-CH" sz="2000" dirty="0">
                <a:solidFill>
                  <a:srgbClr val="990000"/>
                </a:solidFill>
              </a:rPr>
              <a:t>–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</a:rPr>
              <a:t> Ignoriere überschüssige Anfragen 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	    	</a:t>
            </a:r>
            <a:r>
              <a:rPr kumimoji="0" lang="de-CH" sz="20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     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cursor</a:t>
            </a:r>
            <a:r>
              <a:rPr kumimoji="0" lang="de-CH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Wingdings" pitchFamily="2" charset="2"/>
              </a:rPr>
              <a:t>l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forth</a:t>
            </a:r>
            <a:endParaRPr kumimoji="0" lang="de-CH" sz="2000" b="0" i="1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</a:endParaRPr>
          </a:p>
          <a:p>
            <a:pPr lvl="0">
              <a:spcBef>
                <a:spcPts val="500"/>
              </a:spcBef>
              <a:buClr>
                <a:srgbClr val="8B0000"/>
              </a:buClr>
            </a:pP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	      </a:t>
            </a:r>
            <a:r>
              <a:rPr kumimoji="0" lang="de-CH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cursor</a:t>
            </a:r>
            <a:r>
              <a:rPr kumimoji="0" lang="de-CH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0000FF"/>
                </a:solidFill>
              </a:rPr>
              <a:t>item</a:t>
            </a:r>
            <a:r>
              <a:rPr lang="de-CH" sz="1200" kern="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>
                <a:solidFill>
                  <a:srgbClr val="0000FF"/>
                </a:solidFill>
              </a:rPr>
              <a:t>ausführer</a:t>
            </a:r>
            <a:r>
              <a:rPr lang="de-CH" sz="1200" kern="0" baseline="-25000" dirty="0" err="1" smtClean="0">
                <a:solidFill>
                  <a:srgbClr val="3333FF"/>
                </a:solidFill>
                <a:latin typeface="Wingdings" pitchFamily="2" charset="2"/>
              </a:rPr>
              <a:t>l</a:t>
            </a:r>
            <a:r>
              <a:rPr lang="de-CH" sz="2000" i="1" dirty="0" err="1" smtClean="0">
                <a:solidFill>
                  <a:srgbClr val="0000FF"/>
                </a:solidFill>
              </a:rPr>
              <a:t>call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([])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	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end</a:t>
            </a: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4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181057" y="6502622"/>
            <a:ext cx="3875087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ustom_Constantia" panose="02030602050306030303" pitchFamily="18" charset="0"/>
            </a:endParaRPr>
          </a:p>
        </p:txBody>
      </p:sp>
      <p:sp>
        <p:nvSpPr>
          <p:cNvPr id="95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03207" y="6166072"/>
            <a:ext cx="962025" cy="34766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ustom_Constantia" panose="02030602050306030303" pitchFamily="18" charset="0"/>
            </a:endParaRPr>
          </a:p>
        </p:txBody>
      </p:sp>
      <p:sp>
        <p:nvSpPr>
          <p:cNvPr id="96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87507" y="6166072"/>
            <a:ext cx="960437" cy="34766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ustom_Constantia" panose="02030602050306030303" pitchFamily="18" charset="0"/>
            </a:endParaRPr>
          </a:p>
        </p:txBody>
      </p:sp>
      <p:sp>
        <p:nvSpPr>
          <p:cNvPr id="97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71807" y="6166072"/>
            <a:ext cx="958850" cy="34766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ustom_Constantia" panose="02030602050306030303" pitchFamily="18" charset="0"/>
            </a:endParaRPr>
          </a:p>
        </p:txBody>
      </p:sp>
      <p:sp>
        <p:nvSpPr>
          <p:cNvPr id="98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71969" y="6166072"/>
            <a:ext cx="962025" cy="34766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ustom_Constantia" panose="02030602050306030303" pitchFamily="18" charset="0"/>
            </a:endParaRPr>
          </a:p>
        </p:txBody>
      </p:sp>
      <p:sp>
        <p:nvSpPr>
          <p:cNvPr id="99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14307" y="6166072"/>
            <a:ext cx="1079500" cy="2539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>
                <a:latin typeface="Custom_Constantia" panose="02030602050306030303" pitchFamily="18" charset="0"/>
              </a:rPr>
              <a:t>Einfügung</a:t>
            </a:r>
          </a:p>
        </p:txBody>
      </p:sp>
      <p:sp>
        <p:nvSpPr>
          <p:cNvPr id="100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63682" y="6166072"/>
            <a:ext cx="1081087" cy="2539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>
                <a:latin typeface="Custom_Constantia" panose="02030602050306030303" pitchFamily="18" charset="0"/>
              </a:rPr>
              <a:t>Einfügung</a:t>
            </a:r>
          </a:p>
        </p:txBody>
      </p:sp>
      <p:sp>
        <p:nvSpPr>
          <p:cNvPr id="101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14644" y="6166072"/>
            <a:ext cx="1171575" cy="26545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>
                <a:latin typeface="Custom_Constantia" panose="02030602050306030303" pitchFamily="18" charset="0"/>
              </a:rPr>
              <a:t>Löschung</a:t>
            </a:r>
          </a:p>
        </p:txBody>
      </p:sp>
      <p:sp>
        <p:nvSpPr>
          <p:cNvPr id="102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529088" y="6166072"/>
            <a:ext cx="1264209" cy="2539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>
                <a:latin typeface="Custom_Constantia" panose="02030602050306030303" pitchFamily="18" charset="0"/>
              </a:rPr>
              <a:t>Austausch</a:t>
            </a:r>
          </a:p>
        </p:txBody>
      </p:sp>
      <p:sp>
        <p:nvSpPr>
          <p:cNvPr id="103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03207" y="6445472"/>
            <a:ext cx="962025" cy="3476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ustom_Constantia" panose="02030602050306030303" pitchFamily="18" charset="0"/>
            </a:endParaRPr>
          </a:p>
        </p:txBody>
      </p:sp>
      <p:sp>
        <p:nvSpPr>
          <p:cNvPr id="104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987507" y="6445472"/>
            <a:ext cx="960437" cy="3476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ustom_Constantia" panose="02030602050306030303" pitchFamily="18" charset="0"/>
            </a:endParaRPr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71807" y="6445472"/>
            <a:ext cx="958850" cy="3476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ustom_Constantia" panose="02030602050306030303" pitchFamily="18" charset="0"/>
            </a:endParaRPr>
          </a:p>
        </p:txBody>
      </p:sp>
      <p:sp>
        <p:nvSpPr>
          <p:cNvPr id="106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71969" y="6445472"/>
            <a:ext cx="962025" cy="3476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ustom_Constantia" panose="02030602050306030303" pitchFamily="18" charset="0"/>
            </a:endParaRPr>
          </a:p>
        </p:txBody>
      </p:sp>
      <p:sp>
        <p:nvSpPr>
          <p:cNvPr id="107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28538" y="6445472"/>
            <a:ext cx="1239345" cy="2539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>
                <a:solidFill>
                  <a:srgbClr val="A50021"/>
                </a:solidFill>
                <a:latin typeface="Custom_Constantia" panose="02030602050306030303" pitchFamily="18" charset="0"/>
              </a:rPr>
              <a:t>Entfernung</a:t>
            </a:r>
          </a:p>
        </p:txBody>
      </p:sp>
      <p:sp>
        <p:nvSpPr>
          <p:cNvPr id="108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836190" y="6445472"/>
            <a:ext cx="1269947" cy="2539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>
                <a:solidFill>
                  <a:srgbClr val="A50021"/>
                </a:solidFill>
                <a:latin typeface="Custom_Constantia" panose="02030602050306030303" pitchFamily="18" charset="0"/>
              </a:rPr>
              <a:t>Entfernung</a:t>
            </a:r>
          </a:p>
        </p:txBody>
      </p:sp>
      <p:sp>
        <p:nvSpPr>
          <p:cNvPr id="109" name="Text Box 2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59141" y="6445472"/>
            <a:ext cx="1208745" cy="2643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>
                <a:solidFill>
                  <a:srgbClr val="A50021"/>
                </a:solidFill>
                <a:latin typeface="Custom_Constantia" panose="02030602050306030303" pitchFamily="18" charset="0"/>
              </a:rPr>
              <a:t>Wiedereinf.</a:t>
            </a:r>
          </a:p>
        </p:txBody>
      </p:sp>
      <p:sp>
        <p:nvSpPr>
          <p:cNvPr id="110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590288" y="6445472"/>
            <a:ext cx="1141805" cy="2539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>
                <a:solidFill>
                  <a:srgbClr val="A50021"/>
                </a:solidFill>
                <a:latin typeface="Custom_Constantia" panose="02030602050306030303" pitchFamily="18" charset="0"/>
              </a:rPr>
              <a:t>Austausch</a:t>
            </a:r>
          </a:p>
        </p:txBody>
      </p:sp>
    </p:spTree>
    <p:extLst>
      <p:ext uri="{BB962C8B-B14F-4D97-AF65-F5344CB8AC3E}">
        <p14:creationId xmlns:p14="http://schemas.microsoft.com/office/powerpoint/2010/main" val="32606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/>
              <a:t>Erinnerung: </a:t>
            </a:r>
            <a:r>
              <a:rPr lang="de-CH" dirty="0" smtClean="0"/>
              <a:t>das Beobachter-Muster</a:t>
            </a:r>
            <a:endParaRPr lang="de-CH" dirty="0"/>
          </a:p>
        </p:txBody>
      </p:sp>
      <p:sp>
        <p:nvSpPr>
          <p:cNvPr id="178" name="AutoShape 4"/>
          <p:cNvSpPr>
            <a:spLocks noChangeAspect="1" noChangeArrowheads="1" noTextEdit="1"/>
          </p:cNvSpPr>
          <p:nvPr>
            <p:custDataLst>
              <p:tags r:id="rId2"/>
            </p:custDataLst>
          </p:nvPr>
        </p:nvSpPr>
        <p:spPr bwMode="auto">
          <a:xfrm>
            <a:off x="446690" y="1392238"/>
            <a:ext cx="81422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79" name="Freeform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238625" y="397351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80" name="Freeform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97363" y="1806575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81" name="Freeform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679950" y="184308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8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03506" y="17240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183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73331" y="38560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184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29231" y="205581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185" name="Freeform 13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575675" y="403383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86" name="Freeform 14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504238" y="405765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87" name="Freeform 15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445500" y="1889125"/>
            <a:ext cx="111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88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77068" y="17351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189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37393" y="390366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190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11768" y="241141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191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16450" y="1795463"/>
            <a:ext cx="1588" cy="11112"/>
          </a:xfrm>
          <a:prstGeom prst="rect">
            <a:avLst/>
          </a:pr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92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16450" y="1878013"/>
            <a:ext cx="1588" cy="11112"/>
          </a:xfrm>
          <a:prstGeom prst="rect">
            <a:avLst/>
          </a:pr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93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34100" y="3951288"/>
            <a:ext cx="1588" cy="11112"/>
          </a:xfrm>
          <a:prstGeom prst="rect">
            <a:avLst/>
          </a:pr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94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11700" y="3951288"/>
            <a:ext cx="1588" cy="11112"/>
          </a:xfrm>
          <a:prstGeom prst="rect">
            <a:avLst/>
          </a:pr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95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34100" y="4044950"/>
            <a:ext cx="1588" cy="12700"/>
          </a:xfrm>
          <a:prstGeom prst="rect">
            <a:avLst/>
          </a:pr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96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711700" y="4044950"/>
            <a:ext cx="1588" cy="12700"/>
          </a:xfrm>
          <a:prstGeom prst="rect">
            <a:avLst/>
          </a:pr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97" name="Rectangle 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49306" y="162877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198" name="Rectangle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08043" y="38195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199" name="Rectangle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06518" y="36544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200" name="Rectangle 3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081306" y="153511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201" name="Rectangle 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407243" y="15462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202" name="Rectangle 3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100981" y="22812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203" name="Oval 3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68450" y="1512888"/>
            <a:ext cx="1944688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04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95425" y="1879737"/>
            <a:ext cx="2016125" cy="249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  <a:cs typeface="Arial"/>
              </a:rPr>
              <a:t>HERAUSGEBER</a:t>
            </a:r>
            <a:endParaRPr lang="en-US" sz="2000" i="1" dirty="0">
              <a:solidFill>
                <a:srgbClr val="3333FF"/>
              </a:solidFill>
              <a:cs typeface="Arial"/>
            </a:endParaRPr>
          </a:p>
        </p:txBody>
      </p:sp>
      <p:sp>
        <p:nvSpPr>
          <p:cNvPr id="205" name="Text Box 4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359025" y="1584325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  <a:cs typeface="Arial"/>
              </a:rPr>
              <a:t>*</a:t>
            </a:r>
          </a:p>
        </p:txBody>
      </p:sp>
      <p:sp>
        <p:nvSpPr>
          <p:cNvPr id="206" name="Oval 4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005013" y="3455988"/>
            <a:ext cx="1136650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07" name="Text Box 4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566863" y="3797300"/>
            <a:ext cx="201612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  <a:cs typeface="Arial"/>
              </a:rPr>
              <a:t>HER_1</a:t>
            </a:r>
            <a:endParaRPr lang="en-US" sz="2200" i="1" dirty="0">
              <a:solidFill>
                <a:srgbClr val="3333FF"/>
              </a:solidFill>
              <a:cs typeface="Arial"/>
            </a:endParaRPr>
          </a:p>
        </p:txBody>
      </p:sp>
      <p:sp>
        <p:nvSpPr>
          <p:cNvPr id="208" name="Line 4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627438" y="1944688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09" name="Oval 4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38738" y="1557338"/>
            <a:ext cx="1944687" cy="863600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10" name="Text Box 4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77117" y="1870789"/>
            <a:ext cx="186914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  <a:cs typeface="Arial"/>
              </a:rPr>
              <a:t>SUBSKRIBENT</a:t>
            </a:r>
            <a:endParaRPr lang="en-US" sz="2000" i="1" dirty="0">
              <a:solidFill>
                <a:srgbClr val="3333FF"/>
              </a:solidFill>
              <a:cs typeface="Arial"/>
            </a:endParaRPr>
          </a:p>
        </p:txBody>
      </p:sp>
      <p:sp>
        <p:nvSpPr>
          <p:cNvPr id="211" name="Text Box 4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929313" y="1628775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>
                <a:solidFill>
                  <a:srgbClr val="3333FF"/>
                </a:solidFill>
                <a:cs typeface="Arial"/>
              </a:rPr>
              <a:t>*</a:t>
            </a:r>
          </a:p>
        </p:txBody>
      </p:sp>
      <p:sp>
        <p:nvSpPr>
          <p:cNvPr id="212" name="Oval 4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505450" y="3502025"/>
            <a:ext cx="1260475" cy="863600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13" name="Text Box 4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099050" y="3840163"/>
            <a:ext cx="2016125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  <a:cs typeface="Arial"/>
              </a:rPr>
              <a:t>SUB_1</a:t>
            </a:r>
            <a:endParaRPr lang="en-US" sz="2200" i="1" dirty="0">
              <a:solidFill>
                <a:srgbClr val="3333FF"/>
              </a:solidFill>
              <a:cs typeface="Arial"/>
            </a:endParaRPr>
          </a:p>
        </p:txBody>
      </p:sp>
      <p:sp>
        <p:nvSpPr>
          <p:cNvPr id="21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6073775" y="24209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15" name="Text Box 5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583680" y="1285875"/>
            <a:ext cx="196947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  <a:cs typeface="Arial"/>
              </a:rPr>
              <a:t>aktualisiere</a:t>
            </a:r>
            <a:r>
              <a:rPr lang="en-US" sz="2200" i="1" dirty="0" smtClean="0">
                <a:solidFill>
                  <a:srgbClr val="006400"/>
                </a:solidFill>
                <a:cs typeface="Arial"/>
              </a:rPr>
              <a:t> </a:t>
            </a:r>
            <a:r>
              <a:rPr lang="en-US" sz="2200" dirty="0" smtClean="0">
                <a:solidFill>
                  <a:srgbClr val="006400"/>
                </a:solidFill>
                <a:cs typeface="Arial"/>
              </a:rPr>
              <a:t>*</a:t>
            </a:r>
            <a:endParaRPr lang="en-US" sz="2200" dirty="0">
              <a:solidFill>
                <a:srgbClr val="006400"/>
              </a:solidFill>
              <a:cs typeface="Arial"/>
            </a:endParaRPr>
          </a:p>
        </p:txBody>
      </p:sp>
      <p:sp>
        <p:nvSpPr>
          <p:cNvPr id="216" name="Text Box 5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940572" y="4222240"/>
            <a:ext cx="17853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  <a:cs typeface="Arial"/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  <a:cs typeface="Arial"/>
              </a:rPr>
              <a:t> </a:t>
            </a:r>
            <a:r>
              <a:rPr lang="en-US" sz="2400" baseline="30000" dirty="0" smtClean="0">
                <a:solidFill>
                  <a:srgbClr val="006400"/>
                </a:solidFill>
                <a:cs typeface="Arial"/>
              </a:rPr>
              <a:t>+</a:t>
            </a:r>
            <a:endParaRPr lang="en-US" sz="2400" baseline="30000" dirty="0">
              <a:solidFill>
                <a:srgbClr val="006400"/>
              </a:solidFill>
              <a:cs typeface="Arial"/>
            </a:endParaRPr>
          </a:p>
        </p:txBody>
      </p:sp>
      <p:sp>
        <p:nvSpPr>
          <p:cNvPr id="217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185025" y="16779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i="1" dirty="0" smtClean="0">
                <a:solidFill>
                  <a:srgbClr val="006400"/>
                </a:solidFill>
                <a:cs typeface="Arial"/>
              </a:rPr>
              <a:t>subskribiere</a:t>
            </a:r>
            <a:r>
              <a:rPr lang="en-US" sz="600" i="1" dirty="0" smtClean="0">
                <a:solidFill>
                  <a:srgbClr val="006400"/>
                </a:solidFill>
                <a:cs typeface="Arial"/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  <a:cs typeface="Arial"/>
              </a:rPr>
              <a:t>+</a:t>
            </a:r>
            <a:r>
              <a:rPr lang="en-US" i="1" dirty="0" smtClean="0">
                <a:solidFill>
                  <a:srgbClr val="006400"/>
                </a:solidFill>
                <a:cs typeface="Arial"/>
              </a:rPr>
              <a:t> </a:t>
            </a:r>
            <a:endParaRPr lang="en-US" sz="2000" i="1" baseline="30000" dirty="0">
              <a:solidFill>
                <a:srgbClr val="006400"/>
              </a:solidFill>
              <a:cs typeface="Arial"/>
            </a:endParaRPr>
          </a:p>
        </p:txBody>
      </p:sp>
      <p:sp>
        <p:nvSpPr>
          <p:cNvPr id="218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185025" y="19573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i="1" dirty="0" err="1" smtClean="0">
                <a:solidFill>
                  <a:srgbClr val="006400"/>
                </a:solidFill>
                <a:cs typeface="Arial"/>
              </a:rPr>
              <a:t>bestelle_ab</a:t>
            </a:r>
            <a:r>
              <a:rPr lang="en-US" sz="900" i="1" dirty="0" smtClean="0">
                <a:solidFill>
                  <a:srgbClr val="006400"/>
                </a:solidFill>
                <a:cs typeface="Arial"/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  <a:cs typeface="Arial"/>
              </a:rPr>
              <a:t>+</a:t>
            </a:r>
            <a:endParaRPr lang="en-US" sz="2000" baseline="30000" dirty="0">
              <a:solidFill>
                <a:srgbClr val="006400"/>
              </a:solidFill>
              <a:cs typeface="Arial"/>
            </a:endParaRPr>
          </a:p>
        </p:txBody>
      </p:sp>
      <p:sp>
        <p:nvSpPr>
          <p:cNvPr id="219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038008" y="2272273"/>
            <a:ext cx="259631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  <a:cs typeface="Arial"/>
              </a:rPr>
              <a:t>subskribenten</a:t>
            </a:r>
            <a:r>
              <a:rPr lang="de-CH" sz="1600" i="1" dirty="0" smtClean="0">
                <a:solidFill>
                  <a:srgbClr val="006400"/>
                </a:solidFill>
                <a:cs typeface="Arial"/>
              </a:rPr>
              <a:t>: LIST </a:t>
            </a:r>
            <a:r>
              <a:rPr lang="de-CH" sz="1600" dirty="0" smtClean="0">
                <a:solidFill>
                  <a:srgbClr val="006400"/>
                </a:solidFill>
                <a:cs typeface="Arial"/>
              </a:rPr>
              <a:t>[</a:t>
            </a:r>
            <a:r>
              <a:rPr lang="de-CH" sz="1600" i="1" dirty="0" smtClean="0">
                <a:solidFill>
                  <a:srgbClr val="006400"/>
                </a:solidFill>
                <a:cs typeface="Arial"/>
              </a:rPr>
              <a:t>…</a:t>
            </a:r>
            <a:r>
              <a:rPr lang="de-CH" sz="1600" dirty="0" smtClean="0">
                <a:solidFill>
                  <a:srgbClr val="006400"/>
                </a:solidFill>
                <a:cs typeface="Arial"/>
              </a:rPr>
              <a:t>]</a:t>
            </a:r>
            <a:endParaRPr lang="de-CH" sz="1600" dirty="0">
              <a:solidFill>
                <a:srgbClr val="006400"/>
              </a:solidFill>
              <a:cs typeface="Arial"/>
            </a:endParaRPr>
          </a:p>
        </p:txBody>
      </p:sp>
      <p:sp>
        <p:nvSpPr>
          <p:cNvPr id="220" name="Freeform 63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4154488" y="400367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21" name="Line 6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2576513" y="23828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22" name="Line 6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81350" y="3895725"/>
            <a:ext cx="2282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23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706813" y="1339850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  <a:cs typeface="Arial"/>
              </a:rPr>
              <a:t>melde_an</a:t>
            </a:r>
            <a:endParaRPr lang="de-CH" sz="2200" i="1" dirty="0">
              <a:solidFill>
                <a:srgbClr val="006400"/>
              </a:solidFill>
              <a:cs typeface="Arial"/>
            </a:endParaRPr>
          </a:p>
        </p:txBody>
      </p:sp>
      <p:sp>
        <p:nvSpPr>
          <p:cNvPr id="224" name="Text Box 6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06813" y="1589088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  <a:cs typeface="Arial"/>
              </a:rPr>
              <a:t>melde_ab</a:t>
            </a:r>
            <a:endParaRPr lang="de-CH" sz="2200" i="1" dirty="0">
              <a:solidFill>
                <a:srgbClr val="006400"/>
              </a:solidFill>
              <a:cs typeface="Arial"/>
            </a:endParaRPr>
          </a:p>
        </p:txBody>
      </p:sp>
      <p:sp>
        <p:nvSpPr>
          <p:cNvPr id="225" name="Text Box 6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392363" y="3433763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>
                <a:solidFill>
                  <a:srgbClr val="3333FF"/>
                </a:solidFill>
                <a:cs typeface="Arial"/>
              </a:rPr>
              <a:t>+</a:t>
            </a:r>
          </a:p>
        </p:txBody>
      </p:sp>
      <p:sp>
        <p:nvSpPr>
          <p:cNvPr id="226" name="Text Box 6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918200" y="349250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  <a:cs typeface="Arial"/>
              </a:rPr>
              <a:t>+</a:t>
            </a:r>
          </a:p>
        </p:txBody>
      </p:sp>
      <p:sp>
        <p:nvSpPr>
          <p:cNvPr id="227" name="Line 70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6299199" y="2478088"/>
            <a:ext cx="2126343" cy="119039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228" name="Group 71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7576952" y="3671887"/>
            <a:ext cx="1365704" cy="617083"/>
            <a:chOff x="4811" y="1893"/>
            <a:chExt cx="906" cy="358"/>
          </a:xfr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229" name="Oval 7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913" y="1893"/>
              <a:ext cx="722" cy="358"/>
            </a:xfrm>
            <a:prstGeom prst="ellipse">
              <a:avLst/>
            </a:prstGeom>
            <a:solidFill>
              <a:srgbClr val="BBE0E3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230" name="Text Box 73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11" y="2000"/>
              <a:ext cx="906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marL="342900" marR="0" lvl="0" indent="-342900" algn="ctr" defTabSz="91440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cs typeface="Arial"/>
                </a:rPr>
                <a:t>SUB_2</a:t>
              </a:r>
            </a:p>
          </p:txBody>
        </p:sp>
      </p:grpSp>
      <p:sp>
        <p:nvSpPr>
          <p:cNvPr id="231" name="Text Box 7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305800" y="2995613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b="1">
                <a:solidFill>
                  <a:srgbClr val="333399"/>
                </a:solidFill>
                <a:cs typeface="Arial"/>
              </a:rPr>
              <a:t>…</a:t>
            </a:r>
          </a:p>
        </p:txBody>
      </p:sp>
      <p:sp>
        <p:nvSpPr>
          <p:cNvPr id="232" name="Line 7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6629400" y="2398713"/>
            <a:ext cx="2105025" cy="7127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33" name="Line 7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674914" y="2454275"/>
            <a:ext cx="1773011" cy="114889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34" name="Oval 7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00025" y="3597275"/>
            <a:ext cx="975632" cy="550182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35" name="Text Box 7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25868" y="3734935"/>
            <a:ext cx="1062037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i="1" dirty="0" smtClean="0">
                <a:solidFill>
                  <a:srgbClr val="3333FF"/>
                </a:solidFill>
                <a:cs typeface="Arial"/>
              </a:rPr>
              <a:t>HER_2</a:t>
            </a:r>
            <a:endParaRPr lang="en-US" i="1" dirty="0">
              <a:solidFill>
                <a:srgbClr val="3333FF"/>
              </a:solidFill>
              <a:cs typeface="Arial"/>
            </a:endParaRPr>
          </a:p>
        </p:txBody>
      </p:sp>
      <p:sp>
        <p:nvSpPr>
          <p:cNvPr id="236" name="Text Box 7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71450" y="2941638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b="1">
                <a:solidFill>
                  <a:srgbClr val="333399"/>
                </a:solidFill>
                <a:cs typeface="Arial"/>
              </a:rPr>
              <a:t>…</a:t>
            </a:r>
          </a:p>
        </p:txBody>
      </p:sp>
      <p:sp>
        <p:nvSpPr>
          <p:cNvPr id="237" name="Line 8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88950" y="2425700"/>
            <a:ext cx="1689100" cy="5794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38" name="Text Box 8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39150" y="1171667"/>
            <a:ext cx="2243798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400" i="1" dirty="0" err="1" smtClean="0">
                <a:solidFill>
                  <a:srgbClr val="006400"/>
                </a:solidFill>
                <a:cs typeface="Arial"/>
              </a:rPr>
              <a:t>gebe_heraus</a:t>
            </a:r>
            <a:r>
              <a:rPr lang="en-US" sz="2400" i="1" dirty="0" smtClean="0">
                <a:solidFill>
                  <a:srgbClr val="006400"/>
                </a:solidFill>
                <a:cs typeface="Arial"/>
              </a:rPr>
              <a:t> </a:t>
            </a:r>
            <a:r>
              <a:rPr lang="en-US" sz="2800" baseline="30000" dirty="0" smtClean="0">
                <a:solidFill>
                  <a:srgbClr val="006400"/>
                </a:solidFill>
                <a:cs typeface="Arial"/>
              </a:rPr>
              <a:t>+</a:t>
            </a:r>
            <a:endParaRPr lang="en-US" sz="2800" baseline="30000" dirty="0">
              <a:solidFill>
                <a:srgbClr val="006400"/>
              </a:solidFill>
              <a:cs typeface="Arial"/>
            </a:endParaRPr>
          </a:p>
        </p:txBody>
      </p:sp>
      <p:sp>
        <p:nvSpPr>
          <p:cNvPr id="239" name="Text Box 5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088414" y="4319588"/>
            <a:ext cx="17635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  <a:cs typeface="Arial"/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  <a:cs typeface="Arial"/>
              </a:rPr>
              <a:t> </a:t>
            </a:r>
            <a:r>
              <a:rPr lang="en-US" sz="2400" baseline="30000" dirty="0" smtClean="0">
                <a:solidFill>
                  <a:srgbClr val="006400"/>
                </a:solidFill>
                <a:cs typeface="Arial"/>
              </a:rPr>
              <a:t>+</a:t>
            </a:r>
            <a:endParaRPr lang="en-US" sz="2400" baseline="30000" dirty="0">
              <a:solidFill>
                <a:srgbClr val="006400"/>
              </a:solidFill>
              <a:cs typeface="Arial"/>
            </a:endParaRPr>
          </a:p>
        </p:txBody>
      </p:sp>
      <p:sp>
        <p:nvSpPr>
          <p:cNvPr id="240" name="Rectangle 11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624606" y="590480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241" name="Rectangle 12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519831" y="6128642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242" name="Rectangle 25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489700" y="6685855"/>
            <a:ext cx="1588" cy="12700"/>
          </a:xfrm>
          <a:prstGeom prst="rect">
            <a:avLst/>
          </a:pr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43" name="Rectangle 2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489700" y="6733480"/>
            <a:ext cx="1588" cy="11112"/>
          </a:xfrm>
          <a:prstGeom prst="rect">
            <a:avLst/>
          </a:pr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44" name="Rectangle 2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140543" y="6566792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245" name="Rectangle 31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038193" y="642550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246" name="Rectangle 3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801781" y="6544567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247" name="Rectangle 33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055656" y="616515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248" name="Rectangle 3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755743" y="6188967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249" name="Text Box 5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547813" y="5782567"/>
            <a:ext cx="3558443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200" dirty="0" smtClean="0">
                <a:solidFill>
                  <a:srgbClr val="000000"/>
                </a:solidFill>
                <a:cs typeface="Arial"/>
              </a:rPr>
              <a:t>aufgeschoben (</a:t>
            </a:r>
            <a:r>
              <a:rPr lang="de-CH" sz="2200" i="1" dirty="0" err="1" smtClean="0">
                <a:solidFill>
                  <a:srgbClr val="990000"/>
                </a:solidFill>
                <a:cs typeface="Arial"/>
              </a:rPr>
              <a:t>deferred</a:t>
            </a:r>
            <a:r>
              <a:rPr lang="de-CH" sz="2200" dirty="0" smtClean="0">
                <a:solidFill>
                  <a:srgbClr val="000000"/>
                </a:solidFill>
                <a:cs typeface="Arial"/>
              </a:rPr>
              <a:t>)</a:t>
            </a:r>
            <a:endParaRPr lang="de-CH" sz="2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0" name="Text Box 53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547813" y="6214367"/>
            <a:ext cx="3595687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200" dirty="0" smtClean="0">
                <a:solidFill>
                  <a:srgbClr val="000000"/>
                </a:solidFill>
                <a:cs typeface="Arial"/>
              </a:rPr>
              <a:t>wirksam (</a:t>
            </a:r>
            <a:r>
              <a:rPr lang="de-CH" sz="2200" i="1" dirty="0" err="1" smtClean="0">
                <a:solidFill>
                  <a:srgbClr val="990000"/>
                </a:solidFill>
                <a:cs typeface="Arial"/>
              </a:rPr>
              <a:t>effective</a:t>
            </a:r>
            <a:r>
              <a:rPr lang="de-CH" sz="2200" dirty="0" smtClean="0">
                <a:solidFill>
                  <a:srgbClr val="000000"/>
                </a:solidFill>
                <a:cs typeface="Arial"/>
              </a:rPr>
              <a:t>)</a:t>
            </a:r>
            <a:endParaRPr lang="de-CH" sz="2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1" name="Text Box 54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116013" y="5782567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  <a:cs typeface="Arial"/>
              </a:rPr>
              <a:t>*</a:t>
            </a:r>
          </a:p>
        </p:txBody>
      </p:sp>
      <p:sp>
        <p:nvSpPr>
          <p:cNvPr id="252" name="Text Box 55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114425" y="614293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  <a:cs typeface="Arial"/>
              </a:rPr>
              <a:t>+</a:t>
            </a:r>
          </a:p>
        </p:txBody>
      </p:sp>
      <p:sp>
        <p:nvSpPr>
          <p:cNvPr id="253" name="Text Box 56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6316663" y="5765105"/>
            <a:ext cx="2457450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200" dirty="0" smtClean="0">
                <a:solidFill>
                  <a:srgbClr val="000000"/>
                </a:solidFill>
                <a:cs typeface="Arial"/>
              </a:rPr>
              <a:t>Erbt von</a:t>
            </a:r>
            <a:endParaRPr lang="de-CH" sz="2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4" name="Text Box 57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372225" y="6214367"/>
            <a:ext cx="250464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200" dirty="0" smtClean="0">
                <a:solidFill>
                  <a:srgbClr val="000000"/>
                </a:solidFill>
                <a:cs typeface="Arial"/>
              </a:rPr>
              <a:t>Kunde (benutzt)</a:t>
            </a:r>
            <a:endParaRPr lang="de-CH" sz="2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5" name="Line 5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6227763" y="5493642"/>
            <a:ext cx="0" cy="647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256" name="Line 5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867400" y="6430267"/>
            <a:ext cx="504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02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7" y="115888"/>
            <a:ext cx="8499475" cy="435655"/>
          </a:xfrm>
        </p:spPr>
        <p:txBody>
          <a:bodyPr>
            <a:noAutofit/>
          </a:bodyPr>
          <a:lstStyle/>
          <a:p>
            <a:r>
              <a:rPr lang="de-CH" sz="2400" dirty="0" smtClean="0"/>
              <a:t>Erinnerung: Ereignis-orientierte Programmierung mit Agenten</a:t>
            </a:r>
            <a:endParaRPr lang="de-CH" sz="24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Die Subskribenten (Beobachter)  registrieren sich bei Ereignissen: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000" dirty="0" smtClean="0"/>
          </a:p>
          <a:p>
            <a:pPr marL="457200" indent="-457200" defTabSz="914400">
              <a:lnSpc>
                <a:spcPct val="50000"/>
              </a:lnSpc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3333FF"/>
                </a:solidFill>
              </a:rPr>
              <a:t>Zurich_map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left_click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subscribe</a:t>
            </a:r>
            <a:r>
              <a:rPr lang="de-CH" sz="2000" dirty="0" smtClean="0"/>
              <a:t> (</a:t>
            </a:r>
            <a:r>
              <a:rPr lang="de-CH" sz="2000" b="1" dirty="0" smtClean="0">
                <a:solidFill>
                  <a:schemeClr val="accent2"/>
                </a:solidFill>
              </a:rPr>
              <a:t>agent</a:t>
            </a: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find_station</a:t>
            </a:r>
            <a:r>
              <a:rPr lang="de-CH" sz="2000" dirty="0" smtClean="0"/>
              <a:t>)</a:t>
            </a:r>
          </a:p>
          <a:p>
            <a:pPr marL="457200" indent="-457200" defTabSz="914400">
              <a:lnSpc>
                <a:spcPct val="5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5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Der Herausgeber (Subjekt) löst ein Ereignis aus: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000" dirty="0" smtClean="0"/>
          </a:p>
          <a:p>
            <a:pPr marL="457200" indent="-457200" defTabSz="914400">
              <a:lnSpc>
                <a:spcPct val="40000"/>
              </a:lnSpc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3333FF"/>
                </a:solidFill>
              </a:rPr>
              <a:t>left_click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publish</a:t>
            </a:r>
            <a:r>
              <a:rPr lang="de-CH" sz="2000" dirty="0" smtClean="0">
                <a:solidFill>
                  <a:srgbClr val="3333FF"/>
                </a:solidFill>
              </a:rPr>
              <a:t> ([</a:t>
            </a:r>
            <a:r>
              <a:rPr lang="de-CH" sz="2000" i="1" dirty="0" smtClean="0">
                <a:solidFill>
                  <a:srgbClr val="3333FF"/>
                </a:solidFill>
              </a:rPr>
              <a:t>x_positition</a:t>
            </a:r>
            <a:r>
              <a:rPr lang="de-CH" sz="2000" dirty="0" smtClean="0">
                <a:solidFill>
                  <a:srgbClr val="3333FF"/>
                </a:solidFill>
              </a:rPr>
              <a:t>, </a:t>
            </a:r>
            <a:r>
              <a:rPr lang="de-CH" sz="2000" i="1" dirty="0" smtClean="0">
                <a:solidFill>
                  <a:srgbClr val="3333FF"/>
                </a:solidFill>
              </a:rPr>
              <a:t>y_position</a:t>
            </a:r>
            <a:r>
              <a:rPr lang="de-CH" sz="2000" dirty="0" smtClean="0">
                <a:solidFill>
                  <a:srgbClr val="3333FF"/>
                </a:solidFill>
              </a:rPr>
              <a:t>])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5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Jemand (normalerweise der Herausgeber) definiert den Ereignis-Typ: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200" dirty="0" smtClean="0"/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left_click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smtClean="0">
                <a:solidFill>
                  <a:srgbClr val="3333FF"/>
                </a:solidFill>
              </a:rPr>
              <a:t>EVENT_TYPE</a:t>
            </a:r>
            <a:r>
              <a:rPr lang="de-CH" sz="2000" dirty="0" smtClean="0">
                <a:solidFill>
                  <a:srgbClr val="3333FF"/>
                </a:solidFill>
              </a:rPr>
              <a:t> [</a:t>
            </a:r>
            <a:r>
              <a:rPr lang="de-CH" sz="2000" i="1" dirty="0" smtClean="0">
                <a:solidFill>
                  <a:srgbClr val="3333FF"/>
                </a:solidFill>
              </a:rPr>
              <a:t>TUPLE</a:t>
            </a:r>
            <a:r>
              <a:rPr lang="de-CH" sz="2000" dirty="0" smtClean="0">
                <a:solidFill>
                  <a:srgbClr val="3333FF"/>
                </a:solidFill>
              </a:rPr>
              <a:t> [</a:t>
            </a:r>
            <a:r>
              <a:rPr lang="de-CH" sz="2000" i="1" dirty="0" smtClean="0">
                <a:solidFill>
                  <a:srgbClr val="3333FF"/>
                </a:solidFill>
              </a:rPr>
              <a:t>INTEGER</a:t>
            </a:r>
            <a:r>
              <a:rPr lang="de-CH" sz="2000" dirty="0" smtClean="0">
                <a:solidFill>
                  <a:srgbClr val="3333FF"/>
                </a:solidFill>
              </a:rPr>
              <a:t>, </a:t>
            </a:r>
            <a:r>
              <a:rPr lang="de-CH" sz="2000" i="1" dirty="0" smtClean="0">
                <a:solidFill>
                  <a:srgbClr val="3333FF"/>
                </a:solidFill>
              </a:rPr>
              <a:t>INTEGER</a:t>
            </a:r>
            <a:r>
              <a:rPr lang="de-CH" sz="2000" dirty="0" smtClean="0">
                <a:solidFill>
                  <a:srgbClr val="3333FF"/>
                </a:solidFill>
              </a:rPr>
              <a:t>]]</a:t>
            </a:r>
            <a:endParaRPr lang="de-CH" sz="2000" b="1" dirty="0" smtClean="0">
              <a:solidFill>
                <a:srgbClr val="3333FF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„Linker Mausklick“-Ereignisse</a:t>
            </a:r>
          </a:p>
          <a:p>
            <a:pPr marL="457200" indent="-457200" defTabSz="914400">
              <a:lnSpc>
                <a:spcPct val="8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once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create</a:t>
            </a:r>
            <a:r>
              <a:rPr lang="de-CH" sz="2000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Result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		</a:t>
            </a:r>
            <a:r>
              <a:rPr lang="de-CH" sz="2000" dirty="0" err="1" smtClean="0">
                <a:solidFill>
                  <a:srgbClr val="A0522D"/>
                </a:solidFill>
              </a:rPr>
              <a:t>exists</a:t>
            </a:r>
            <a:r>
              <a:rPr lang="de-CH" sz="2000" dirty="0" smtClean="0"/>
              <a:t>: </a:t>
            </a:r>
            <a:r>
              <a:rPr lang="de-CH" sz="2000" b="1" dirty="0" err="1" smtClean="0">
                <a:solidFill>
                  <a:schemeClr val="accent2"/>
                </a:solidFill>
              </a:rPr>
              <a:t>Result</a:t>
            </a:r>
            <a:r>
              <a:rPr lang="de-CH" sz="2000" dirty="0" smtClean="0">
                <a:solidFill>
                  <a:srgbClr val="3333FF"/>
                </a:solidFill>
              </a:rPr>
              <a:t> /=</a:t>
            </a:r>
            <a:r>
              <a:rPr lang="de-CH" sz="2000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Void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200" dirty="0"/>
          </a:p>
        </p:txBody>
      </p:sp>
      <p:sp>
        <p:nvSpPr>
          <p:cNvPr id="168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1550" y="1700213"/>
            <a:ext cx="7777163" cy="2233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68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71550" y="4508500"/>
            <a:ext cx="77771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689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1550" y="5589588"/>
            <a:ext cx="77771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sz="2800" dirty="0" smtClean="0"/>
              <a:t>Was wir gesehen haben</a:t>
            </a:r>
            <a:endParaRPr lang="de-CH" sz="2800" dirty="0"/>
          </a:p>
        </p:txBody>
      </p:sp>
      <p:sp>
        <p:nvSpPr>
          <p:cNvPr id="25805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/>
          <a:lstStyle/>
          <a:p>
            <a:pPr marL="92075" indent="-92075">
              <a:lnSpc>
                <a:spcPct val="90000"/>
              </a:lnSpc>
            </a:pPr>
            <a:r>
              <a:rPr lang="de-CH" dirty="0" smtClean="0"/>
              <a:t>Menschen machen Fehler!</a:t>
            </a:r>
          </a:p>
          <a:p>
            <a:pPr marL="92075" indent="-92075">
              <a:lnSpc>
                <a:spcPct val="90000"/>
              </a:lnSpc>
            </a:pPr>
            <a:r>
              <a:rPr lang="de-CH" dirty="0" smtClean="0"/>
              <a:t>Auch wenn sie keine Fehler machen: sie wollen experimentieren. </a:t>
            </a:r>
            <a:r>
              <a:rPr lang="de-CH" dirty="0" err="1" smtClean="0"/>
              <a:t>Undo</a:t>
            </a:r>
            <a:r>
              <a:rPr lang="de-CH" dirty="0" smtClean="0"/>
              <a:t>/</a:t>
            </a:r>
            <a:r>
              <a:rPr lang="de-CH" dirty="0" err="1" smtClean="0"/>
              <a:t>Redo</a:t>
            </a:r>
            <a:r>
              <a:rPr lang="de-CH" dirty="0" smtClean="0"/>
              <a:t> unterstützt einen „</a:t>
            </a:r>
            <a:r>
              <a:rPr lang="de-CH" dirty="0" err="1" smtClean="0"/>
              <a:t>trial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error</a:t>
            </a:r>
            <a:r>
              <a:rPr lang="de-CH" dirty="0" smtClean="0"/>
              <a:t>“-Stil.</a:t>
            </a:r>
          </a:p>
          <a:p>
            <a:pPr marL="92075" indent="-92075">
              <a:lnSpc>
                <a:spcPct val="90000"/>
              </a:lnSpc>
            </a:pPr>
            <a:endParaRPr lang="de-CH" dirty="0" smtClean="0"/>
          </a:p>
          <a:p>
            <a:pPr marL="92075" indent="-92075">
              <a:lnSpc>
                <a:spcPct val="90000"/>
              </a:lnSpc>
            </a:pPr>
            <a:r>
              <a:rPr lang="de-CH" dirty="0" err="1" smtClean="0"/>
              <a:t>Undo</a:t>
            </a:r>
            <a:r>
              <a:rPr lang="de-CH" dirty="0" smtClean="0"/>
              <a:t>/</a:t>
            </a:r>
            <a:r>
              <a:rPr lang="de-CH" dirty="0" err="1" smtClean="0"/>
              <a:t>Redo</a:t>
            </a:r>
            <a:r>
              <a:rPr lang="de-CH" dirty="0" smtClean="0"/>
              <a:t>-Pattern:</a:t>
            </a:r>
          </a:p>
          <a:p>
            <a:pPr marL="271463" lvl="1" indent="0">
              <a:lnSpc>
                <a:spcPct val="90000"/>
              </a:lnSpc>
            </a:pPr>
            <a:r>
              <a:rPr lang="de-CH" dirty="0" smtClean="0"/>
              <a:t> Sehr nützlich in der Praxis</a:t>
            </a:r>
          </a:p>
          <a:p>
            <a:pPr marL="271463" lvl="1" indent="0">
              <a:lnSpc>
                <a:spcPct val="90000"/>
              </a:lnSpc>
            </a:pPr>
            <a:r>
              <a:rPr lang="de-CH" dirty="0" smtClean="0"/>
              <a:t> Weit verbreitet</a:t>
            </a:r>
          </a:p>
          <a:p>
            <a:pPr marL="271463" lvl="1" indent="0">
              <a:lnSpc>
                <a:spcPct val="90000"/>
              </a:lnSpc>
            </a:pPr>
            <a:r>
              <a:rPr lang="de-CH" dirty="0" smtClean="0"/>
              <a:t> Ziemlich einfach zu implementieren</a:t>
            </a:r>
          </a:p>
          <a:p>
            <a:pPr marL="271463" lvl="1" indent="0">
              <a:lnSpc>
                <a:spcPct val="90000"/>
              </a:lnSpc>
            </a:pPr>
            <a:r>
              <a:rPr lang="de-CH" dirty="0" smtClean="0"/>
              <a:t> Exzellentes Beispiel von eleganten O-O-Techniken</a:t>
            </a:r>
          </a:p>
          <a:p>
            <a:pPr marL="271463" lvl="1" indent="0">
              <a:lnSpc>
                <a:spcPct val="90000"/>
              </a:lnSpc>
            </a:pPr>
            <a:r>
              <a:rPr lang="de-CH" dirty="0" smtClean="0"/>
              <a:t> Mit Agenten noch besser!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990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Problemstellung</a:t>
            </a:r>
            <a:endParaRPr lang="de-DE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Dem Benutzer eines interaktiven Systems die Möglichkeit geben, die letzte Aktion rückgängig zu machen.</a:t>
            </a:r>
          </a:p>
          <a:p>
            <a:endParaRPr lang="de-DE" dirty="0" smtClean="0"/>
          </a:p>
          <a:p>
            <a:r>
              <a:rPr lang="de-DE" dirty="0" smtClean="0"/>
              <a:t>Bekannt als “</a:t>
            </a:r>
            <a:r>
              <a:rPr lang="de-DE" b="1" dirty="0" err="1" smtClean="0">
                <a:solidFill>
                  <a:srgbClr val="990000"/>
                </a:solidFill>
              </a:rPr>
              <a:t>Control</a:t>
            </a:r>
            <a:r>
              <a:rPr lang="de-DE" b="1" dirty="0" smtClean="0">
                <a:solidFill>
                  <a:srgbClr val="990000"/>
                </a:solidFill>
              </a:rPr>
              <a:t>-Z</a:t>
            </a:r>
            <a:r>
              <a:rPr lang="de-DE" dirty="0" smtClean="0"/>
              <a:t>”</a:t>
            </a:r>
          </a:p>
          <a:p>
            <a:endParaRPr lang="de-DE" dirty="0" smtClean="0"/>
          </a:p>
          <a:p>
            <a:r>
              <a:rPr lang="de-DE" dirty="0" smtClean="0"/>
              <a:t>Sollte </a:t>
            </a:r>
            <a:r>
              <a:rPr lang="de-DE" dirty="0" smtClean="0"/>
              <a:t>mehrstufiges rückgängig Machen (“</a:t>
            </a:r>
            <a:r>
              <a:rPr lang="de-DE" b="1" dirty="0" smtClean="0">
                <a:solidFill>
                  <a:srgbClr val="990000"/>
                </a:solidFill>
              </a:rPr>
              <a:t>Control-Z</a:t>
            </a:r>
            <a:r>
              <a:rPr lang="de-DE" dirty="0" smtClean="0"/>
              <a:t>”) und I(“</a:t>
            </a:r>
            <a:r>
              <a:rPr lang="de-DE" b="1" dirty="0" smtClean="0">
                <a:solidFill>
                  <a:srgbClr val="990000"/>
                </a:solidFill>
              </a:rPr>
              <a:t>Control-Y</a:t>
            </a:r>
            <a:r>
              <a:rPr lang="de-DE" dirty="0" smtClean="0"/>
              <a:t>”) ohne Limitierung unterstützen, </a:t>
            </a:r>
            <a:r>
              <a:rPr lang="de-DE" dirty="0" err="1" smtClean="0"/>
              <a:t>ausser</a:t>
            </a:r>
            <a:r>
              <a:rPr lang="de-DE" dirty="0" smtClean="0"/>
              <a:t> der Benutzer gibt </a:t>
            </a:r>
            <a:r>
              <a:rPr lang="de-DE" dirty="0" smtClean="0"/>
              <a:t>eine maximale Tiefe an.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4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 Beispiel: </a:t>
            </a:r>
            <a:r>
              <a:rPr lang="de-DE" dirty="0" err="1" smtClean="0"/>
              <a:t>Undo-Redo</a:t>
            </a:r>
            <a:endParaRPr lang="de-DE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Undo/Redo sinnvoll in jeder interaktiven Anwendung</a:t>
            </a:r>
          </a:p>
          <a:p>
            <a:pPr marL="1239838" lvl="1" indent="-342900"/>
            <a:r>
              <a:rPr lang="de-CH" dirty="0" smtClean="0">
                <a:solidFill>
                  <a:srgbClr val="990000"/>
                </a:solidFill>
              </a:rPr>
              <a:t>Entwickeln Sie keine interaktiven Anwendungen, ohne </a:t>
            </a:r>
            <a:r>
              <a:rPr lang="de-CH" dirty="0" err="1" smtClean="0">
                <a:solidFill>
                  <a:srgbClr val="990000"/>
                </a:solidFill>
              </a:rPr>
              <a:t>Undo</a:t>
            </a:r>
            <a:r>
              <a:rPr lang="de-CH" dirty="0" smtClean="0">
                <a:solidFill>
                  <a:srgbClr val="990000"/>
                </a:solidFill>
              </a:rPr>
              <a:t>/</a:t>
            </a:r>
            <a:r>
              <a:rPr lang="de-CH" dirty="0" err="1" smtClean="0">
                <a:solidFill>
                  <a:srgbClr val="990000"/>
                </a:solidFill>
              </a:rPr>
              <a:t>Redo</a:t>
            </a:r>
            <a:r>
              <a:rPr lang="de-CH" dirty="0" smtClean="0">
                <a:solidFill>
                  <a:srgbClr val="990000"/>
                </a:solidFill>
              </a:rPr>
              <a:t> zu implementieren</a:t>
            </a:r>
          </a:p>
          <a:p>
            <a:r>
              <a:rPr lang="de-CH" dirty="0" smtClean="0"/>
              <a:t>Nützliches </a:t>
            </a:r>
            <a:r>
              <a:rPr lang="de-CH" dirty="0"/>
              <a:t>Design-Pattern (“</a:t>
            </a:r>
            <a:r>
              <a:rPr lang="de-CH" b="1" dirty="0" smtClean="0">
                <a:solidFill>
                  <a:srgbClr val="990000"/>
                </a:solidFill>
              </a:rPr>
              <a:t>Command</a:t>
            </a:r>
            <a:r>
              <a:rPr lang="de-CH" dirty="0" smtClean="0"/>
              <a:t>” Pattern) </a:t>
            </a:r>
          </a:p>
          <a:p>
            <a:r>
              <a:rPr lang="de-CH" dirty="0" smtClean="0"/>
              <a:t>Veranschaulicht die Verwendung von Algorithmen und Datastrukturen</a:t>
            </a:r>
          </a:p>
          <a:p>
            <a:r>
              <a:rPr lang="de-CH" dirty="0" smtClean="0"/>
              <a:t>Beispiel für O-O Techniken: Vererbung, Aufgeschobene Klassen, Polymorphe Datenstrukturen, Dynamisches Binden,…</a:t>
            </a:r>
          </a:p>
          <a:p>
            <a:r>
              <a:rPr lang="de-CH" dirty="0" smtClean="0"/>
              <a:t>Beispiel einer schönen und eleganten Lösung</a:t>
            </a:r>
          </a:p>
          <a:p>
            <a:r>
              <a:rPr lang="de-DE" dirty="0"/>
              <a:t>Referenzen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/>
              <a:t>Kapitel 21 in </a:t>
            </a:r>
            <a:r>
              <a:rPr lang="de-DE" dirty="0" err="1">
                <a:solidFill>
                  <a:srgbClr val="A50021"/>
                </a:solidFill>
              </a:rPr>
              <a:t>Object-Oriented</a:t>
            </a:r>
            <a:r>
              <a:rPr lang="de-DE" dirty="0">
                <a:solidFill>
                  <a:srgbClr val="A50021"/>
                </a:solidFill>
              </a:rPr>
              <a:t> Software </a:t>
            </a:r>
            <a:r>
              <a:rPr lang="de-DE" dirty="0" err="1">
                <a:solidFill>
                  <a:srgbClr val="A50021"/>
                </a:solidFill>
              </a:rPr>
              <a:t>Construction</a:t>
            </a:r>
            <a:r>
              <a:rPr lang="de-DE" dirty="0"/>
              <a:t>, </a:t>
            </a:r>
            <a:r>
              <a:rPr lang="de-DE" dirty="0" err="1"/>
              <a:t>Prentice</a:t>
            </a:r>
            <a:r>
              <a:rPr lang="de-DE" dirty="0"/>
              <a:t> Hall, </a:t>
            </a:r>
            <a:r>
              <a:rPr lang="de-DE" dirty="0" smtClean="0"/>
              <a:t>1997</a:t>
            </a:r>
            <a:endParaRPr lang="de-DE" dirty="0"/>
          </a:p>
          <a:p>
            <a:pPr lvl="1"/>
            <a:r>
              <a:rPr lang="de-DE" dirty="0"/>
              <a:t>Erich Gamma et al., </a:t>
            </a:r>
            <a:r>
              <a:rPr lang="de-DE" i="1" dirty="0">
                <a:solidFill>
                  <a:srgbClr val="A50021"/>
                </a:solidFill>
              </a:rPr>
              <a:t>Design Patterns</a:t>
            </a:r>
            <a:r>
              <a:rPr lang="de-DE" i="1" dirty="0">
                <a:solidFill>
                  <a:srgbClr val="CC0000"/>
                </a:solidFill>
              </a:rPr>
              <a:t>,</a:t>
            </a:r>
            <a:r>
              <a:rPr lang="de-DE" dirty="0"/>
              <a:t> Addison –Wesley, 1995: “Command </a:t>
            </a:r>
            <a:r>
              <a:rPr lang="de-DE" dirty="0" err="1"/>
              <a:t>pattern</a:t>
            </a:r>
            <a:r>
              <a:rPr lang="de-DE" dirty="0"/>
              <a:t>”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872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In unserem Beispiel: Ein Texteditor</a:t>
            </a:r>
            <a:endParaRPr lang="de-DE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dirty="0" smtClean="0"/>
              <a:t>Begriff der „aktuellen Zeile“ mit folgenden Befehlen:</a:t>
            </a:r>
          </a:p>
          <a:p>
            <a:pPr>
              <a:lnSpc>
                <a:spcPct val="90000"/>
              </a:lnSpc>
            </a:pPr>
            <a:endParaRPr lang="de-CH" dirty="0" smtClean="0"/>
          </a:p>
          <a:p>
            <a:pPr lvl="1">
              <a:lnSpc>
                <a:spcPct val="90000"/>
              </a:lnSpc>
            </a:pPr>
            <a:r>
              <a:rPr lang="de-CH" dirty="0" smtClean="0">
                <a:solidFill>
                  <a:srgbClr val="990000"/>
                </a:solidFill>
              </a:rPr>
              <a:t>Löschen</a:t>
            </a:r>
            <a:r>
              <a:rPr lang="de-CH" dirty="0" smtClean="0"/>
              <a:t> der aktuellen Zeile</a:t>
            </a:r>
          </a:p>
          <a:p>
            <a:pPr lvl="1">
              <a:lnSpc>
                <a:spcPct val="90000"/>
              </a:lnSpc>
            </a:pPr>
            <a:r>
              <a:rPr lang="de-CH" dirty="0" smtClean="0">
                <a:solidFill>
                  <a:srgbClr val="990000"/>
                </a:solidFill>
              </a:rPr>
              <a:t>Ersetzen</a:t>
            </a:r>
            <a:r>
              <a:rPr lang="de-CH" dirty="0" smtClean="0"/>
              <a:t> der aktuellen Zeile mit einer Anderen</a:t>
            </a:r>
          </a:p>
          <a:p>
            <a:pPr lvl="1">
              <a:lnSpc>
                <a:spcPct val="90000"/>
              </a:lnSpc>
            </a:pPr>
            <a:r>
              <a:rPr lang="de-CH" dirty="0" smtClean="0">
                <a:solidFill>
                  <a:srgbClr val="990000"/>
                </a:solidFill>
              </a:rPr>
              <a:t>Einfügen</a:t>
            </a:r>
            <a:r>
              <a:rPr lang="de-CH" dirty="0" smtClean="0"/>
              <a:t> einer Zeile vor der aktuellen Position</a:t>
            </a:r>
          </a:p>
          <a:p>
            <a:pPr lvl="1">
              <a:lnSpc>
                <a:spcPct val="90000"/>
              </a:lnSpc>
            </a:pPr>
            <a:r>
              <a:rPr lang="de-CH" dirty="0" smtClean="0">
                <a:solidFill>
                  <a:srgbClr val="990000"/>
                </a:solidFill>
              </a:rPr>
              <a:t>Vertauschen</a:t>
            </a:r>
            <a:r>
              <a:rPr lang="de-CH" dirty="0" smtClean="0"/>
              <a:t> der aktuellen Zeile mit der Nächsten (falls vorhanden)</a:t>
            </a:r>
          </a:p>
          <a:p>
            <a:pPr lvl="1">
              <a:lnSpc>
                <a:spcPct val="90000"/>
              </a:lnSpc>
            </a:pPr>
            <a:r>
              <a:rPr lang="de-CH" dirty="0" smtClean="0"/>
              <a:t>„</a:t>
            </a:r>
            <a:r>
              <a:rPr lang="de-CH" dirty="0" smtClean="0">
                <a:solidFill>
                  <a:srgbClr val="990000"/>
                </a:solidFill>
              </a:rPr>
              <a:t>Globales Suchen und Ersetzen</a:t>
            </a:r>
            <a:r>
              <a:rPr lang="de-CH" dirty="0" smtClean="0"/>
              <a:t>“  (fortan </a:t>
            </a:r>
            <a:r>
              <a:rPr lang="de-CH" dirty="0" smtClean="0">
                <a:solidFill>
                  <a:srgbClr val="990000"/>
                </a:solidFill>
              </a:rPr>
              <a:t>GSE</a:t>
            </a:r>
            <a:r>
              <a:rPr lang="de-CH" dirty="0" smtClean="0"/>
              <a:t>): Jedes Auftreten einer gewissen Zeichenkette durch eine andere ersetzen.</a:t>
            </a:r>
          </a:p>
          <a:p>
            <a:pPr lvl="1">
              <a:lnSpc>
                <a:spcPct val="90000"/>
              </a:lnSpc>
            </a:pPr>
            <a:r>
              <a:rPr lang="de-CH" dirty="0" smtClean="0"/>
              <a:t> ...</a:t>
            </a:r>
          </a:p>
          <a:p>
            <a:pPr>
              <a:lnSpc>
                <a:spcPct val="90000"/>
              </a:lnSpc>
            </a:pPr>
            <a:endParaRPr lang="de-CH" dirty="0" smtClean="0"/>
          </a:p>
          <a:p>
            <a:pPr>
              <a:lnSpc>
                <a:spcPct val="90000"/>
              </a:lnSpc>
            </a:pPr>
            <a:r>
              <a:rPr lang="de-CH" dirty="0" smtClean="0"/>
              <a:t>Der Einfachheit halber nutzen wir eine Zeilen-orientierte Ansicht, aber die Diskussion kann auch auf kompliziertere Ansichten angewendet werden.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28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Eine einfache Lösung</a:t>
            </a:r>
            <a:endParaRPr lang="de-DE" dirty="0"/>
          </a:p>
        </p:txBody>
      </p:sp>
      <p:sp>
        <p:nvSpPr>
          <p:cNvPr id="8" name="AutoShap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1268413"/>
            <a:ext cx="8713787" cy="28797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Sichern des gesamten Zustandes vor jeder Operation.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/>
            </a:r>
            <a:b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</a:b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Im Beispiel: Der Text, der bearbeitet wird und die aktuelle Position im Text.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Wenn der Benutzer ein „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Undo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“ verlangt, stelle den zuletzt gesicherten Zustand wieder her.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275" y="4606925"/>
            <a:ext cx="8240713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Aber: Verschwendung von Ressourcen, insbesondere Speicherplatz.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de-CH" sz="2400" dirty="0" smtClean="0">
              <a:solidFill>
                <a:srgbClr val="A50021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4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Intuition</a:t>
            </a: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: Sichere nur die Änderungen (‘</a:t>
            </a:r>
            <a:r>
              <a:rPr lang="de-CH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diff</a:t>
            </a: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’) zwischen zwei Zuständen.</a:t>
            </a:r>
            <a:endParaRPr lang="de-CH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9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7" y="115891"/>
            <a:ext cx="8643937" cy="435656"/>
          </a:xfrm>
        </p:spPr>
        <p:txBody>
          <a:bodyPr>
            <a:noAutofit/>
          </a:bodyPr>
          <a:lstStyle/>
          <a:p>
            <a:r>
              <a:rPr lang="de-CH" sz="2600" dirty="0" smtClean="0"/>
              <a:t>Schlüsselschritt im Entwerfen einer Software-Architektur</a:t>
            </a:r>
            <a:endParaRPr lang="de-CH" sz="2600" dirty="0"/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3268663"/>
            <a:ext cx="8713787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Hier: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Der Begriff eines “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Befehls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8240" y="1344613"/>
            <a:ext cx="7243281" cy="646986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Die </a:t>
            </a:r>
            <a:r>
              <a:rPr lang="en-US" sz="3200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richtigen</a:t>
            </a:r>
            <a:r>
              <a:rPr lang="en-US" sz="3200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3200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Abstraktionen</a:t>
            </a:r>
            <a:r>
              <a:rPr lang="en-US" sz="3200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3200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finden</a:t>
            </a:r>
            <a:endParaRPr lang="en-US" sz="3200" dirty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23622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(die </a:t>
            </a:r>
            <a:r>
              <a:rPr lang="en-US" sz="28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interessanten</a:t>
            </a:r>
            <a:r>
              <a:rPr lang="en-US" sz="28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Objekt-Typen</a:t>
            </a:r>
            <a:r>
              <a:rPr lang="en-US" sz="28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)</a:t>
            </a:r>
            <a:endParaRPr lang="en-US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4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Den „Verlauf“ einer Sitzung speichern</a:t>
            </a:r>
            <a:endParaRPr lang="de-DE" dirty="0"/>
          </a:p>
        </p:txBody>
      </p:sp>
      <p:sp>
        <p:nvSpPr>
          <p:cNvPr id="3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Die Verlauf-Liste: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4953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verlauf 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: 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LIST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  [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BEFEHL</a:t>
            </a:r>
            <a:r>
              <a:rPr lang="de-CH" sz="24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Arial"/>
              </a:rPr>
              <a:t>]</a:t>
            </a:r>
            <a:endParaRPr lang="de-CH" sz="2400" dirty="0">
              <a:solidFill>
                <a:srgbClr val="0000FF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6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3038" y="2954338"/>
            <a:ext cx="87503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7" name="AutoShap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43113" y="2625725"/>
            <a:ext cx="1401762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8" name="AutoShap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26063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9" name="AutoShape 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69125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0" name="AutoShape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84588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1" name="AutoShap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225" y="2625725"/>
            <a:ext cx="1401763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2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97300" y="2732088"/>
            <a:ext cx="1274430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Löschen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31933" y="2704479"/>
            <a:ext cx="1737908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Austauschen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4" name="AutoShape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8165" y="2719388"/>
            <a:ext cx="1451897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Einfügen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5" name="AutoShape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68513" y="2717800"/>
            <a:ext cx="1429599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Einfügen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6" name="AutoShape 3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54009" y="2717800"/>
            <a:ext cx="1440195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Einfügen</a:t>
            </a:r>
            <a:endParaRPr lang="de-CH" sz="20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7" name="Text Box 3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0512" y="3533775"/>
            <a:ext cx="1243087" cy="4270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200" i="1" dirty="0" smtClean="0">
                <a:solidFill>
                  <a:srgbClr val="008000"/>
                </a:solidFill>
                <a:latin typeface="Custom_Constantia" panose="02030602050306030303" pitchFamily="18" charset="0"/>
                <a:cs typeface="Arial"/>
              </a:rPr>
              <a:t>alt</a:t>
            </a:r>
            <a:endParaRPr lang="de-CH" sz="2200" i="1" dirty="0">
              <a:solidFill>
                <a:srgbClr val="008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8" name="Text Box 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62307" y="3409175"/>
            <a:ext cx="1962630" cy="4308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2200" i="1" dirty="0" smtClean="0">
                <a:solidFill>
                  <a:srgbClr val="008000"/>
                </a:solidFill>
                <a:latin typeface="Custom_Constantia" panose="02030602050306030303" pitchFamily="18" charset="0"/>
                <a:cs typeface="Arial"/>
              </a:rPr>
              <a:t>Am Neusten</a:t>
            </a:r>
            <a:endParaRPr lang="de-CH" sz="2200" i="1" dirty="0">
              <a:solidFill>
                <a:srgbClr val="008000"/>
              </a:solidFill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6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3339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3339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999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ORMAL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6666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9525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1109</Words>
  <Application>Microsoft Office PowerPoint</Application>
  <PresentationFormat>On-screen Show (4:3)</PresentationFormat>
  <Paragraphs>493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Verdana</vt:lpstr>
      <vt:lpstr>Comic Sans MS</vt:lpstr>
      <vt:lpstr>Arial</vt:lpstr>
      <vt:lpstr>Custom_Constantia</vt:lpstr>
      <vt:lpstr>Wingdings</vt:lpstr>
      <vt:lpstr>Constantia</vt:lpstr>
      <vt:lpstr>Arial Black</vt:lpstr>
      <vt:lpstr>Calibri</vt:lpstr>
      <vt:lpstr>NORMAL</vt:lpstr>
      <vt:lpstr>TITLE</vt:lpstr>
      <vt:lpstr>1_NORMAL</vt:lpstr>
      <vt:lpstr>Einführung in die Programmierung  Prof. Dr. Bertrand Meyer</vt:lpstr>
      <vt:lpstr>PowerPoint Presentation</vt:lpstr>
      <vt:lpstr>Weiterführende Referenzen</vt:lpstr>
      <vt:lpstr>Die Problemstellung</vt:lpstr>
      <vt:lpstr>Ein Beispiel: Undo-Redo</vt:lpstr>
      <vt:lpstr>In unserem Beispiel: Ein Texteditor</vt:lpstr>
      <vt:lpstr>Eine einfache Lösung</vt:lpstr>
      <vt:lpstr>Schlüsselschritt im Entwerfen einer Software-Architektur</vt:lpstr>
      <vt:lpstr>Den „Verlauf“ einer Sitzung speichern</vt:lpstr>
      <vt:lpstr>Was ist ein “Befehl” (Command) -Objekt?</vt:lpstr>
      <vt:lpstr>Allgemeiner Begriff eines Befehls</vt:lpstr>
      <vt:lpstr>Die Befehl-Klassenhierarchie</vt:lpstr>
      <vt:lpstr>Zugrundeliegende Klasse (Aus dem Geschäftsmodell)</vt:lpstr>
      <vt:lpstr>Eine Befehlsklasse (Skizze, ohne Verträge)</vt:lpstr>
      <vt:lpstr>Die Verlauf-Liste</vt:lpstr>
      <vt:lpstr>Erinnerung: Liste von Figuren</vt:lpstr>
      <vt:lpstr>Die Verlauf-Liste</vt:lpstr>
      <vt:lpstr>Einen Benutzerbefehl ausführen</vt:lpstr>
      <vt:lpstr>Bedingte Erzeugung (1)</vt:lpstr>
      <vt:lpstr>Bedingte Erzeugung (2)</vt:lpstr>
      <vt:lpstr>Einen Benutzerbefehl ausführen</vt:lpstr>
      <vt:lpstr>Befehlsobjekte erzeugen: Erster Ansatz</vt:lpstr>
      <vt:lpstr>Die Befehl-Klassenhierarchie</vt:lpstr>
      <vt:lpstr>Befehlsobjekte erzeugen: Besserer Ansatz</vt:lpstr>
      <vt:lpstr>Das Undo/Redo- (bzw. Command-) Pattern</vt:lpstr>
      <vt:lpstr>Der Gebrauch von Agenten</vt:lpstr>
      <vt:lpstr>Die Verlauf-Liste im Undo/Redo-Pattern</vt:lpstr>
      <vt:lpstr>Die Verlauf-Liste mit Agenten</vt:lpstr>
      <vt:lpstr>Einen Benutzerbefehl ausführen (vorher)</vt:lpstr>
      <vt:lpstr>Einen Benutzerbefehl ausführen (jetzt)</vt:lpstr>
      <vt:lpstr>Erinnerung: das Beobachter-Muster</vt:lpstr>
      <vt:lpstr>Erinnerung: Ereignis-orientierte Programmierung mit Agenten</vt:lpstr>
      <vt:lpstr>Was wir gesehen haben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2409</cp:revision>
  <dcterms:created xsi:type="dcterms:W3CDTF">2010-06-28T05:41:26Z</dcterms:created>
  <dcterms:modified xsi:type="dcterms:W3CDTF">2015-12-08T07:43:36Z</dcterms:modified>
</cp:coreProperties>
</file>