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2" r:id="rId19"/>
    <p:sldId id="284" r:id="rId20"/>
    <p:sldId id="274" r:id="rId21"/>
    <p:sldId id="275" r:id="rId22"/>
    <p:sldId id="276" r:id="rId23"/>
    <p:sldId id="278" r:id="rId24"/>
    <p:sldId id="279" r:id="rId25"/>
    <p:sldId id="277" r:id="rId26"/>
    <p:sldId id="280" r:id="rId27"/>
    <p:sldId id="281" r:id="rId28"/>
    <p:sldId id="282" r:id="rId29"/>
    <p:sldId id="283" r:id="rId30"/>
  </p:sldIdLst>
  <p:sldSz cx="9144000" cy="6858000" type="screen4x3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1300" autoAdjust="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0DDDE75-9219-44AC-A494-9A5EF23E320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2D9655D-E6DE-4099-99FF-1EF37BC0E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here if everybody is familiar with OO programming.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dynamic type information separately allows sharing of this immutable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introduce</a:t>
            </a:r>
            <a:r>
              <a:rPr lang="en-US" dirty="0" smtClean="0"/>
              <a:t> swap(c: Cell)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 &amp; static </a:t>
            </a: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dirty="0" smtClean="0"/>
              <a:t>(v) * </a:t>
            </a:r>
            <a:r>
              <a:rPr lang="en-US" dirty="0" err="1" smtClean="0"/>
              <a:t>c.Val</a:t>
            </a:r>
            <a:r>
              <a:rPr lang="en-US" dirty="0" smtClean="0"/>
              <a:t>(v’)}_{</a:t>
            </a:r>
            <a:r>
              <a:rPr lang="en-US" dirty="0" err="1" smtClean="0"/>
              <a:t>this.Val</a:t>
            </a:r>
            <a:r>
              <a:rPr lang="en-US" dirty="0" smtClean="0"/>
              <a:t>(v’) * </a:t>
            </a:r>
            <a:r>
              <a:rPr lang="en-US" dirty="0" err="1" smtClean="0"/>
              <a:t>c.Val</a:t>
            </a:r>
            <a:r>
              <a:rPr lang="en-US" dirty="0" smtClean="0"/>
              <a:t>(v)}</a:t>
            </a:r>
          </a:p>
          <a:p>
            <a:pPr>
              <a:buNone/>
            </a:pPr>
            <a:r>
              <a:rPr lang="en-US" dirty="0" smtClean="0"/>
              <a:t>        { local t, t2: </a:t>
            </a:r>
            <a:r>
              <a:rPr lang="en-US" dirty="0" err="1" smtClean="0"/>
              <a:t>int</a:t>
            </a:r>
            <a:r>
              <a:rPr lang="en-US" dirty="0" smtClean="0"/>
              <a:t>         t := </a:t>
            </a:r>
            <a:r>
              <a:rPr lang="en-US" dirty="0" err="1" smtClean="0"/>
              <a:t>this.get</a:t>
            </a:r>
            <a:r>
              <a:rPr lang="en-US" dirty="0" smtClean="0"/>
              <a:t>();  t2 := </a:t>
            </a:r>
            <a:r>
              <a:rPr lang="en-US" dirty="0" err="1" smtClean="0"/>
              <a:t>c.get</a:t>
            </a:r>
            <a:r>
              <a:rPr lang="en-US" dirty="0" smtClean="0"/>
              <a:t>();  </a:t>
            </a:r>
            <a:r>
              <a:rPr lang="en-US" dirty="0" err="1" smtClean="0"/>
              <a:t>this.set</a:t>
            </a:r>
            <a:r>
              <a:rPr lang="en-US" dirty="0" smtClean="0"/>
              <a:t>(t2);  </a:t>
            </a:r>
            <a:r>
              <a:rPr lang="en-US" dirty="0" err="1" smtClean="0"/>
              <a:t>c.set</a:t>
            </a:r>
            <a:r>
              <a:rPr lang="en-US" dirty="0" smtClean="0"/>
              <a:t>(t)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introduce</a:t>
            </a:r>
            <a:r>
              <a:rPr lang="en-US" dirty="0" smtClean="0"/>
              <a:t> swap(c: Cell)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 &amp; static </a:t>
            </a: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dirty="0" smtClean="0"/>
              <a:t>(v) * </a:t>
            </a:r>
            <a:r>
              <a:rPr lang="en-US" dirty="0" err="1" smtClean="0"/>
              <a:t>c.Val</a:t>
            </a:r>
            <a:r>
              <a:rPr lang="en-US" dirty="0" smtClean="0"/>
              <a:t>(v’)}_{</a:t>
            </a:r>
            <a:r>
              <a:rPr lang="en-US" dirty="0" err="1" smtClean="0"/>
              <a:t>this.Val</a:t>
            </a:r>
            <a:r>
              <a:rPr lang="en-US" dirty="0" smtClean="0"/>
              <a:t>(v’) * </a:t>
            </a:r>
            <a:r>
              <a:rPr lang="en-US" dirty="0" err="1" smtClean="0"/>
              <a:t>c.Val</a:t>
            </a:r>
            <a:r>
              <a:rPr lang="en-US" dirty="0" smtClean="0"/>
              <a:t>(v)}</a:t>
            </a:r>
          </a:p>
          <a:p>
            <a:pPr>
              <a:buNone/>
            </a:pPr>
            <a:r>
              <a:rPr lang="en-US" dirty="0" smtClean="0"/>
              <a:t>        { local t, t2: </a:t>
            </a:r>
            <a:r>
              <a:rPr lang="en-US" dirty="0" err="1" smtClean="0"/>
              <a:t>int</a:t>
            </a:r>
            <a:r>
              <a:rPr lang="en-US" dirty="0" smtClean="0"/>
              <a:t>         t := </a:t>
            </a:r>
            <a:r>
              <a:rPr lang="en-US" dirty="0" err="1" smtClean="0"/>
              <a:t>this.get</a:t>
            </a:r>
            <a:r>
              <a:rPr lang="en-US" dirty="0" smtClean="0"/>
              <a:t>();  t2 := </a:t>
            </a:r>
            <a:r>
              <a:rPr lang="en-US" dirty="0" err="1" smtClean="0"/>
              <a:t>c.get</a:t>
            </a:r>
            <a:r>
              <a:rPr lang="en-US" dirty="0" smtClean="0"/>
              <a:t>();  </a:t>
            </a:r>
            <a:r>
              <a:rPr lang="en-US" dirty="0" err="1" smtClean="0"/>
              <a:t>this.set</a:t>
            </a:r>
            <a:r>
              <a:rPr lang="en-US" dirty="0" smtClean="0"/>
              <a:t>(t2);  </a:t>
            </a:r>
            <a:r>
              <a:rPr lang="en-US" dirty="0" err="1" smtClean="0"/>
              <a:t>c.set</a:t>
            </a:r>
            <a:r>
              <a:rPr lang="en-US" dirty="0" smtClean="0"/>
              <a:t>(t)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lang="en-US" dirty="0" err="1" smtClean="0"/>
              <a:t>Apfs</a:t>
            </a:r>
            <a:r>
              <a:rPr lang="en-US" dirty="0" smtClean="0"/>
              <a:t> are a great enabler of </a:t>
            </a:r>
            <a:r>
              <a:rPr lang="en-US" dirty="0" err="1" smtClean="0"/>
              <a:t>behavioural</a:t>
            </a:r>
            <a:r>
              <a:rPr lang="en-US" dirty="0" smtClean="0"/>
              <a:t> subtypes”</a:t>
            </a:r>
            <a:r>
              <a:rPr lang="en-US" baseline="0" dirty="0" smtClean="0"/>
              <a:t> - the proof system enables us to establish the consistency of Cell and </a:t>
            </a:r>
            <a:r>
              <a:rPr lang="en-US" baseline="0" dirty="0" err="1" smtClean="0"/>
              <a:t>ReCell</a:t>
            </a:r>
            <a:r>
              <a:rPr lang="en-US" baseline="0" dirty="0" smtClean="0"/>
              <a:t>, even though </a:t>
            </a:r>
            <a:r>
              <a:rPr lang="en-US" baseline="0" dirty="0" err="1" smtClean="0"/>
              <a:t>ReCell</a:t>
            </a:r>
            <a:r>
              <a:rPr lang="en-US" baseline="0" dirty="0" smtClean="0"/>
              <a:t> has a larger representation and its set method has more effects.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9655D-E6DE-4099-99FF-1EF37BC0E5C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6399-1ECD-40C6-9132-341749F58C27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FE3-FEF7-46DD-9BB6-119FF9938019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95EB-DD36-49CD-9E48-EA40E5DC711C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9D7-F4EA-43A9-9878-F62E4236217F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AC58-6CBA-4DD9-98D7-3960D4077261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E18-5B74-458C-8FC1-9E8D6D9D2BE5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3B22-BB23-4568-8995-A9D50DBE8FE1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07EB-C3BB-4F70-B020-2C4BB261674D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7904-6676-42DA-B2CD-A50EF0F3952F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0587-98FE-4C0F-B32B-752A00C4EEBD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AE30-E6F7-4FA4-9F6B-D65B4CD3D88B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E3F2-D646-4239-B244-445589CBAF2E}" type="datetime1">
              <a:rPr lang="it-IT" smtClean="0"/>
              <a:pPr/>
              <a:t>31/10/2011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Separation logic for OO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Stephan van </a:t>
            </a:r>
            <a:r>
              <a:rPr lang="en-US" dirty="0" err="1" smtClean="0"/>
              <a:t>Staden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2.1 Abstract predicate families (</a:t>
            </a:r>
            <a:r>
              <a:rPr lang="en-US" dirty="0" err="1" smtClean="0"/>
              <a:t>apfs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OO programming is based on encapsulated data-centered abstractions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Parkinson and </a:t>
            </a:r>
            <a:r>
              <a:rPr lang="en-US" dirty="0" err="1" smtClean="0"/>
              <a:t>Bierman’s</a:t>
            </a:r>
            <a:r>
              <a:rPr lang="en-US" dirty="0" smtClean="0"/>
              <a:t> system embraces this, resulting in simple reasoning that accommodates OO (esp. inheritance) well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Apfs</a:t>
            </a:r>
            <a:r>
              <a:rPr lang="en-US" dirty="0" smtClean="0"/>
              <a:t> are heavily used in method specs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Abstract predicate: name, definition and scope.</a:t>
            </a:r>
            <a:endParaRPr lang="en-US" dirty="0"/>
          </a:p>
          <a:p>
            <a:pPr>
              <a:buNone/>
            </a:pPr>
            <a:r>
              <a:rPr lang="en-US" dirty="0" smtClean="0"/>
              <a:t>Within the scope, one can freely change between the name and definition. Outside the scope, one can use the name only atomically</a:t>
            </a:r>
            <a:endParaRPr lang="en-US" dirty="0"/>
          </a:p>
          <a:p>
            <a:pPr>
              <a:buNone/>
            </a:pPr>
            <a:r>
              <a:rPr lang="en-US" dirty="0" smtClean="0"/>
              <a:t>Examples: list, tree, etc.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Since sep logic predicates describe data, abstract predicates are encapsulated data abstractions. Fit OO remarkably well!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For simplicity: single class as the scope. Think “interface” and “implementation” of a predicate. Clients use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abstraction boundary is a class, but the abstractions themselves are not dictated by classes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An abstract predicate </a:t>
            </a:r>
            <a:r>
              <a:rPr lang="en-US" u="sng" dirty="0" smtClean="0"/>
              <a:t>List</a:t>
            </a:r>
            <a:r>
              <a:rPr lang="en-US" dirty="0" smtClean="0"/>
              <a:t> can be implemented with Node objects</a:t>
            </a:r>
          </a:p>
          <a:p>
            <a:r>
              <a:rPr lang="en-US" dirty="0" smtClean="0"/>
              <a:t>class List can also implement a </a:t>
            </a:r>
            <a:r>
              <a:rPr lang="en-US" u="sng" dirty="0" smtClean="0"/>
              <a:t>Stack</a:t>
            </a:r>
            <a:r>
              <a:rPr lang="en-US" dirty="0" smtClean="0"/>
              <a:t> abstract predicate</a:t>
            </a:r>
          </a:p>
          <a:p>
            <a:r>
              <a:rPr lang="en-US" dirty="0" smtClean="0"/>
              <a:t>class Student can implement a </a:t>
            </a:r>
            <a:r>
              <a:rPr lang="en-US" u="sng" dirty="0" smtClean="0"/>
              <a:t>Person</a:t>
            </a:r>
            <a:r>
              <a:rPr lang="en-US" dirty="0" smtClean="0"/>
              <a:t> predicate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“family” part of </a:t>
            </a:r>
            <a:r>
              <a:rPr lang="en-US" dirty="0" err="1" smtClean="0"/>
              <a:t>apfs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Different classes (and in particular subclasses) can implement abstractions differently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They can provide different definitions, or </a:t>
            </a:r>
            <a:r>
              <a:rPr lang="en-US" i="1" dirty="0" smtClean="0"/>
              <a:t>entries</a:t>
            </a:r>
            <a:r>
              <a:rPr lang="en-US" dirty="0" smtClean="0"/>
              <a:t>, for the same predicate, hence predicate </a:t>
            </a:r>
            <a:r>
              <a:rPr lang="en-US" i="1" dirty="0" smtClean="0"/>
              <a:t>family.</a:t>
            </a:r>
          </a:p>
          <a:p>
            <a:pPr>
              <a:buNone/>
            </a:pPr>
            <a:r>
              <a:rPr lang="en-US" dirty="0" smtClean="0"/>
              <a:t>The definition that applies is based on the dynamic type of the first predicate argument. </a:t>
            </a:r>
            <a:r>
              <a:rPr lang="en-US" dirty="0" err="1" smtClean="0"/>
              <a:t>Apfs</a:t>
            </a:r>
            <a:r>
              <a:rPr lang="en-US" dirty="0" smtClean="0"/>
              <a:t> as “dynamically dispatched predicates”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Example: class Cell defines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as x.val ↦ n.</a:t>
            </a:r>
          </a:p>
          <a:p>
            <a:r>
              <a:rPr lang="en-US" dirty="0" smtClean="0"/>
              <a:t>Val is an </a:t>
            </a:r>
            <a:r>
              <a:rPr lang="en-US" dirty="0" err="1" smtClean="0"/>
              <a:t>apf</a:t>
            </a:r>
            <a:endParaRPr lang="en-US" dirty="0" smtClean="0"/>
          </a:p>
          <a:p>
            <a:r>
              <a:rPr lang="en-US" dirty="0" err="1" smtClean="0"/>
              <a:t>Val</a:t>
            </a:r>
            <a:r>
              <a:rPr lang="en-US" baseline="-25000" dirty="0" err="1" smtClean="0"/>
              <a:t>Cell</a:t>
            </a:r>
            <a:r>
              <a:rPr lang="en-US" dirty="0" smtClean="0"/>
              <a:t> is class Cell’s entry of the </a:t>
            </a:r>
            <a:r>
              <a:rPr lang="en-US" dirty="0" err="1" smtClean="0"/>
              <a:t>apf</a:t>
            </a:r>
            <a:r>
              <a:rPr lang="en-US" dirty="0" smtClean="0"/>
              <a:t> 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class Cell 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define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as x.val ↦ 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// field declarations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val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// methods   e.g. get, set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Within the scope of class Cell </a:t>
            </a:r>
            <a:r>
              <a:rPr lang="en-US" i="1" dirty="0" smtClean="0"/>
              <a:t>only</a:t>
            </a:r>
            <a:r>
              <a:rPr lang="en-US" dirty="0" smtClean="0"/>
              <a:t>, we can use the assumptions (in the rule of consequence when verifying the methods of Cell):</a:t>
            </a:r>
          </a:p>
          <a:p>
            <a:r>
              <a:rPr lang="en-US" dirty="0" err="1" smtClean="0">
                <a:sym typeface="Mathematica1"/>
              </a:rPr>
              <a:t>FtoE</a:t>
            </a:r>
            <a:r>
              <a:rPr lang="en-US" dirty="0" smtClean="0">
                <a:sym typeface="Mathematica1"/>
              </a:rPr>
              <a:t>:  </a:t>
            </a:r>
            <a:r>
              <a:rPr lang="en-US" dirty="0" err="1" smtClean="0">
                <a:sym typeface="Mathematica1"/>
              </a:rPr>
              <a:t>x,n</a:t>
            </a:r>
            <a:r>
              <a:rPr lang="en-US" dirty="0" smtClean="0">
                <a:sym typeface="Mathematica1"/>
              </a:rPr>
              <a:t> . x : Cell  =&gt;  [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dirty="0" smtClean="0">
                <a:sym typeface="Mathematica1"/>
              </a:rPr>
              <a:t>(n) &lt;=&gt;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baseline="-25000" dirty="0" err="1" smtClean="0">
                <a:sym typeface="Mathematica1"/>
              </a:rPr>
              <a:t>Cell</a:t>
            </a:r>
            <a:r>
              <a:rPr lang="en-US" dirty="0" smtClean="0">
                <a:sym typeface="Mathematica1"/>
              </a:rPr>
              <a:t>(n)]</a:t>
            </a:r>
          </a:p>
          <a:p>
            <a:r>
              <a:rPr lang="en-US" dirty="0" err="1" smtClean="0">
                <a:sym typeface="Mathematica1"/>
              </a:rPr>
              <a:t>EtoD</a:t>
            </a:r>
            <a:r>
              <a:rPr lang="en-US" dirty="0" smtClean="0">
                <a:sym typeface="Mathematica1"/>
              </a:rPr>
              <a:t>: </a:t>
            </a:r>
            <a:r>
              <a:rPr lang="en-US" dirty="0" err="1" smtClean="0">
                <a:sym typeface="Mathematica1"/>
              </a:rPr>
              <a:t>x,n</a:t>
            </a:r>
            <a:r>
              <a:rPr lang="en-US" dirty="0" smtClean="0">
                <a:sym typeface="Mathematica1"/>
              </a:rPr>
              <a:t> .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baseline="-25000" dirty="0" err="1" smtClean="0">
                <a:sym typeface="Mathematica1"/>
              </a:rPr>
              <a:t>Cell</a:t>
            </a:r>
            <a:r>
              <a:rPr lang="en-US" dirty="0" smtClean="0">
                <a:sym typeface="Mathematica1"/>
              </a:rPr>
              <a:t>(n)  &lt;=&gt; </a:t>
            </a:r>
            <a:r>
              <a:rPr lang="en-US" dirty="0" smtClean="0"/>
              <a:t>x.val ↦ n</a:t>
            </a:r>
          </a:p>
          <a:p>
            <a:r>
              <a:rPr lang="en-US" dirty="0" err="1" smtClean="0"/>
              <a:t>Arity</a:t>
            </a:r>
            <a:r>
              <a:rPr lang="en-US" dirty="0" smtClean="0"/>
              <a:t> reduction: </a:t>
            </a:r>
            <a:r>
              <a:rPr lang="en-US" dirty="0" smtClean="0">
                <a:sym typeface="Mathematica1"/>
              </a:rPr>
              <a:t>x .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dirty="0" smtClean="0">
                <a:sym typeface="Mathematica1"/>
              </a:rPr>
              <a:t>()  &lt;=&gt; 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dirty="0" smtClean="0">
                <a:sym typeface="Mathematica1"/>
              </a:rPr>
              <a:t>(_)</a:t>
            </a:r>
          </a:p>
          <a:p>
            <a:endParaRPr lang="en-US" dirty="0">
              <a:sym typeface="Mathematica1"/>
            </a:endParaRPr>
          </a:p>
          <a:p>
            <a:pPr>
              <a:buNone/>
            </a:pPr>
            <a:r>
              <a:rPr lang="en-US" dirty="0" err="1" smtClean="0">
                <a:sym typeface="Mathematica1"/>
              </a:rPr>
              <a:t>Arity</a:t>
            </a:r>
            <a:r>
              <a:rPr lang="en-US" dirty="0" smtClean="0">
                <a:sym typeface="Mathematica1"/>
              </a:rPr>
              <a:t> reduction allows subclasses to add arguments to </a:t>
            </a:r>
            <a:r>
              <a:rPr lang="en-US" dirty="0" err="1" smtClean="0">
                <a:sym typeface="Mathematica1"/>
              </a:rPr>
              <a:t>apfs</a:t>
            </a:r>
            <a:r>
              <a:rPr lang="en-US" dirty="0" smtClean="0">
                <a:sym typeface="Mathematica1"/>
              </a:rPr>
              <a:t>. </a:t>
            </a:r>
            <a:br>
              <a:rPr lang="en-US" dirty="0" smtClean="0">
                <a:sym typeface="Mathematica1"/>
              </a:rPr>
            </a:br>
            <a:r>
              <a:rPr lang="en-US" dirty="0" smtClean="0">
                <a:sym typeface="Mathematica1"/>
              </a:rPr>
              <a:t>Arguments are added on the right, and </a:t>
            </a:r>
            <a:r>
              <a:rPr lang="en-US" dirty="0" err="1" smtClean="0">
                <a:sym typeface="Mathematica1"/>
              </a:rPr>
              <a:t>arity</a:t>
            </a:r>
            <a:r>
              <a:rPr lang="en-US" dirty="0" smtClean="0">
                <a:sym typeface="Mathematica1"/>
              </a:rPr>
              <a:t> reduction drops arguments from the right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err="1" smtClean="0"/>
              <a:t>ReCell</a:t>
            </a:r>
            <a:r>
              <a:rPr lang="en-US" sz="2000" dirty="0" smtClean="0"/>
              <a:t> does not know the definition of </a:t>
            </a:r>
            <a:r>
              <a:rPr lang="en-US" sz="2000" dirty="0" err="1" smtClean="0"/>
              <a:t>x.Val</a:t>
            </a:r>
            <a:r>
              <a:rPr lang="en-US" sz="2000" baseline="-25000" dirty="0" err="1" smtClean="0"/>
              <a:t>Cell</a:t>
            </a:r>
            <a:r>
              <a:rPr lang="en-US" sz="2000" dirty="0" smtClean="0"/>
              <a:t>(n), yet it defines its entry of </a:t>
            </a:r>
            <a:r>
              <a:rPr lang="en-US" sz="2000" dirty="0" err="1" smtClean="0"/>
              <a:t>apf</a:t>
            </a:r>
            <a:r>
              <a:rPr lang="en-US" sz="2000" dirty="0" smtClean="0"/>
              <a:t> Val in terms of it</a:t>
            </a:r>
          </a:p>
          <a:p>
            <a:r>
              <a:rPr lang="en-US" sz="2000" dirty="0" err="1" smtClean="0"/>
              <a:t>ReCell</a:t>
            </a:r>
            <a:r>
              <a:rPr lang="en-US" sz="2000" dirty="0" smtClean="0"/>
              <a:t> adds an argument to the </a:t>
            </a:r>
            <a:r>
              <a:rPr lang="en-US" sz="2000" dirty="0" err="1" smtClean="0"/>
              <a:t>apf</a:t>
            </a:r>
            <a:r>
              <a:rPr lang="en-US" sz="2000" dirty="0" smtClean="0"/>
              <a:t> Val. In the scope of </a:t>
            </a:r>
            <a:r>
              <a:rPr lang="en-US" sz="2000" dirty="0" err="1" smtClean="0"/>
              <a:t>ReCell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>
                <a:sym typeface="Mathematica1"/>
              </a:rPr>
              <a:t> x . </a:t>
            </a:r>
            <a:r>
              <a:rPr lang="en-US" sz="2000" dirty="0" err="1" smtClean="0">
                <a:sym typeface="Mathematica1"/>
              </a:rPr>
              <a:t>x.Val</a:t>
            </a:r>
            <a:r>
              <a:rPr lang="en-US" sz="2000" dirty="0" smtClean="0">
                <a:sym typeface="Mathematica1"/>
              </a:rPr>
              <a:t>()  &lt;=&gt;  </a:t>
            </a:r>
            <a:r>
              <a:rPr lang="en-US" sz="2000" dirty="0" err="1" smtClean="0">
                <a:sym typeface="Mathematica1"/>
              </a:rPr>
              <a:t>x.Val</a:t>
            </a:r>
            <a:r>
              <a:rPr lang="en-US" sz="2000" dirty="0" smtClean="0">
                <a:sym typeface="Mathematica1"/>
              </a:rPr>
              <a:t>(_)</a:t>
            </a:r>
            <a:br>
              <a:rPr lang="en-US" sz="2000" dirty="0" smtClean="0">
                <a:sym typeface="Mathematica1"/>
              </a:rPr>
            </a:br>
            <a:r>
              <a:rPr lang="en-US" sz="2000" dirty="0" smtClean="0">
                <a:sym typeface="Mathematica1"/>
              </a:rPr>
              <a:t> </a:t>
            </a:r>
            <a:r>
              <a:rPr lang="en-US" sz="2000" dirty="0" err="1" smtClean="0">
                <a:sym typeface="Mathematica1"/>
              </a:rPr>
              <a:t>x,n</a:t>
            </a:r>
            <a:r>
              <a:rPr lang="en-US" sz="2000" dirty="0" smtClean="0">
                <a:sym typeface="Mathematica1"/>
              </a:rPr>
              <a:t> . </a:t>
            </a:r>
            <a:r>
              <a:rPr lang="en-US" sz="2000" dirty="0" err="1" smtClean="0">
                <a:sym typeface="Mathematica1"/>
              </a:rPr>
              <a:t>x.Val</a:t>
            </a:r>
            <a:r>
              <a:rPr lang="en-US" sz="2000" dirty="0" smtClean="0">
                <a:sym typeface="Mathematica1"/>
              </a:rPr>
              <a:t>(n)  &lt;=&gt;  </a:t>
            </a:r>
            <a:r>
              <a:rPr lang="en-US" sz="2000" dirty="0" err="1" smtClean="0">
                <a:sym typeface="Mathematica1"/>
              </a:rPr>
              <a:t>x.Val</a:t>
            </a:r>
            <a:r>
              <a:rPr lang="en-US" sz="2000" dirty="0" smtClean="0">
                <a:sym typeface="Mathematica1"/>
              </a:rPr>
              <a:t>(n, _)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310790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class Cell {</a:t>
            </a:r>
          </a:p>
          <a:p>
            <a:pPr>
              <a:buNone/>
            </a:pPr>
            <a:r>
              <a:rPr lang="en-US" dirty="0" smtClean="0"/>
              <a:t> 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 smtClean="0"/>
              <a:t>    define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as x.val ↦ n</a:t>
            </a:r>
          </a:p>
          <a:p>
            <a:pPr>
              <a:buNone/>
            </a:pPr>
            <a:r>
              <a:rPr lang="en-US" dirty="0" smtClean="0"/>
              <a:t>    // field declarations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// methods   e.g. get, set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6544" y="1628800"/>
            <a:ext cx="482991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ReCell</a:t>
            </a:r>
            <a:r>
              <a:rPr lang="en-US" dirty="0" smtClean="0"/>
              <a:t>  inherit Cell {</a:t>
            </a:r>
          </a:p>
          <a:p>
            <a:pPr>
              <a:buNone/>
            </a:pPr>
            <a:r>
              <a:rPr lang="en-US" dirty="0" smtClean="0"/>
              <a:t> 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 smtClean="0"/>
              <a:t>    define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(n, b) as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* x.bak ↦ b</a:t>
            </a:r>
          </a:p>
          <a:p>
            <a:pPr>
              <a:buNone/>
            </a:pPr>
            <a:r>
              <a:rPr lang="en-US" dirty="0" smtClean="0"/>
              <a:t>    // field declarations: a backup value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bak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// methods: new, overridden, ...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 Method specification &amp;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&amp; dynamic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Two types of method calls in OO languages:</a:t>
            </a:r>
          </a:p>
          <a:p>
            <a:r>
              <a:rPr lang="en-US" dirty="0" smtClean="0"/>
              <a:t>Statically dispatched/bound calls</a:t>
            </a:r>
            <a:br>
              <a:rPr lang="en-US" dirty="0" smtClean="0"/>
            </a:br>
            <a:r>
              <a:rPr lang="en-US" dirty="0" smtClean="0"/>
              <a:t>Examples: </a:t>
            </a:r>
            <a:r>
              <a:rPr lang="en-US" i="1" dirty="0" smtClean="0"/>
              <a:t>super</a:t>
            </a:r>
            <a:r>
              <a:rPr lang="en-US" dirty="0" smtClean="0"/>
              <a:t> calls in Java, </a:t>
            </a:r>
            <a:r>
              <a:rPr lang="en-US" dirty="0" err="1" smtClean="0"/>
              <a:t>x.C</a:t>
            </a:r>
            <a:r>
              <a:rPr lang="en-US" dirty="0" smtClean="0"/>
              <a:t>::m(a) in C++</a:t>
            </a:r>
          </a:p>
          <a:p>
            <a:r>
              <a:rPr lang="en-US" dirty="0" smtClean="0"/>
              <a:t>Dynamically dispatched/bound calls</a:t>
            </a:r>
            <a:br>
              <a:rPr lang="en-US" dirty="0" smtClean="0"/>
            </a:br>
            <a:r>
              <a:rPr lang="en-US" dirty="0" smtClean="0"/>
              <a:t>Example: </a:t>
            </a:r>
            <a:r>
              <a:rPr lang="en-US" dirty="0" err="1" smtClean="0"/>
              <a:t>x.m</a:t>
            </a:r>
            <a:r>
              <a:rPr lang="en-US" dirty="0" smtClean="0"/>
              <a:t>(a)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Specify each method with a static and a dynamic spec</a:t>
            </a:r>
          </a:p>
          <a:p>
            <a:r>
              <a:rPr lang="en-US" dirty="0" smtClean="0"/>
              <a:t>Use static spec to verify statically dispatched calls.</a:t>
            </a:r>
            <a:br>
              <a:rPr lang="en-US" dirty="0" smtClean="0"/>
            </a:br>
            <a:r>
              <a:rPr lang="en-US" dirty="0" smtClean="0"/>
              <a:t>Static spec describes in detail what the body does</a:t>
            </a:r>
          </a:p>
          <a:p>
            <a:r>
              <a:rPr lang="en-US" dirty="0" smtClean="0"/>
              <a:t>Use dynamic spec to verify dynamically dispatched calls.</a:t>
            </a:r>
            <a:br>
              <a:rPr lang="en-US" dirty="0" smtClean="0"/>
            </a:br>
            <a:r>
              <a:rPr lang="en-US" dirty="0" smtClean="0"/>
              <a:t>Dynamic spec is more abstract – it gives the idea behind the method that all subclasses must respect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1484784"/>
            <a:ext cx="4514313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Cell {</a:t>
            </a:r>
          </a:p>
          <a:p>
            <a:pPr>
              <a:buNone/>
            </a:pPr>
            <a:r>
              <a:rPr lang="en-US" dirty="0" smtClean="0"/>
              <a:t> 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</a:t>
            </a:r>
            <a:r>
              <a:rPr lang="en-US" b="1" dirty="0" smtClean="0"/>
              <a:t>as</a:t>
            </a:r>
            <a:r>
              <a:rPr lang="en-US" dirty="0" smtClean="0"/>
              <a:t> x.val ↦ n</a:t>
            </a:r>
          </a:p>
          <a:p>
            <a:pPr>
              <a:buNone/>
            </a:pPr>
            <a:r>
              <a:rPr lang="en-US" dirty="0" smtClean="0"/>
              <a:t>    // field declarations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methods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introduce</a:t>
            </a:r>
            <a:r>
              <a:rPr lang="en-US" dirty="0" smtClean="0"/>
              <a:t> set(x: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        { this.val := x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introduce</a:t>
            </a:r>
            <a:r>
              <a:rPr lang="en-US" dirty="0" smtClean="0"/>
              <a:t> get():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dirty="0" smtClean="0"/>
              <a:t>(v) * Res = v}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 * Res = v}</a:t>
            </a:r>
          </a:p>
          <a:p>
            <a:pPr>
              <a:buNone/>
            </a:pPr>
            <a:r>
              <a:rPr lang="en-US" dirty="0" smtClean="0"/>
              <a:t>        { Res := this.val 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088" y="1600200"/>
            <a:ext cx="332271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Assume the constructor Cell(x: </a:t>
            </a:r>
            <a:r>
              <a:rPr lang="en-US" sz="1800" dirty="0" err="1" smtClean="0"/>
              <a:t>int</a:t>
            </a:r>
            <a:r>
              <a:rPr lang="en-US" sz="1800" dirty="0" smtClean="0"/>
              <a:t>) has dynamic spec: {true}_{</a:t>
            </a:r>
            <a:r>
              <a:rPr lang="en-US" sz="1800" dirty="0" err="1" smtClean="0"/>
              <a:t>this.Val</a:t>
            </a:r>
            <a:r>
              <a:rPr lang="en-US" sz="1800" dirty="0" smtClean="0"/>
              <a:t>(x)}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{true}</a:t>
            </a:r>
          </a:p>
          <a:p>
            <a:pPr>
              <a:buNone/>
            </a:pPr>
            <a:r>
              <a:rPr lang="en-US" sz="1800" dirty="0" smtClean="0"/>
              <a:t>	x := new Cell(3)</a:t>
            </a:r>
          </a:p>
          <a:p>
            <a:pPr>
              <a:buNone/>
            </a:pPr>
            <a:r>
              <a:rPr lang="en-US" sz="1800" dirty="0" smtClean="0"/>
              <a:t>{</a:t>
            </a:r>
            <a:r>
              <a:rPr lang="en-US" sz="1800" dirty="0" err="1" smtClean="0"/>
              <a:t>x.Val</a:t>
            </a:r>
            <a:r>
              <a:rPr lang="en-US" sz="1800" dirty="0" smtClean="0"/>
              <a:t>(3)}</a:t>
            </a:r>
          </a:p>
          <a:p>
            <a:pPr>
              <a:buNone/>
            </a:pPr>
            <a:r>
              <a:rPr lang="en-US" sz="1800" dirty="0" smtClean="0"/>
              <a:t>	y := new Cell(4)</a:t>
            </a:r>
          </a:p>
          <a:p>
            <a:pPr>
              <a:buNone/>
            </a:pPr>
            <a:r>
              <a:rPr lang="en-US" sz="1800" dirty="0" smtClean="0"/>
              <a:t>{</a:t>
            </a:r>
            <a:r>
              <a:rPr lang="en-US" sz="1800" dirty="0" err="1" smtClean="0"/>
              <a:t>x.Val</a:t>
            </a:r>
            <a:r>
              <a:rPr lang="en-US" sz="1800" dirty="0" smtClean="0"/>
              <a:t>(3) * </a:t>
            </a:r>
            <a:r>
              <a:rPr lang="en-US" sz="1800" dirty="0" err="1" smtClean="0"/>
              <a:t>y.Val</a:t>
            </a:r>
            <a:r>
              <a:rPr lang="en-US" sz="1800" dirty="0" smtClean="0"/>
              <a:t>(4)}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x.set</a:t>
            </a:r>
            <a:r>
              <a:rPr lang="en-US" sz="1800" dirty="0" smtClean="0"/>
              <a:t>(5)</a:t>
            </a:r>
          </a:p>
          <a:p>
            <a:pPr>
              <a:buNone/>
            </a:pPr>
            <a:r>
              <a:rPr lang="en-US" sz="1800" dirty="0" smtClean="0"/>
              <a:t>{</a:t>
            </a:r>
            <a:r>
              <a:rPr lang="en-US" sz="1800" dirty="0" err="1" smtClean="0"/>
              <a:t>x.Val</a:t>
            </a:r>
            <a:r>
              <a:rPr lang="en-US" sz="1800" dirty="0" smtClean="0"/>
              <a:t>(5) * </a:t>
            </a:r>
            <a:r>
              <a:rPr lang="en-US" sz="1800" dirty="0" err="1" smtClean="0"/>
              <a:t>y.Val</a:t>
            </a:r>
            <a:r>
              <a:rPr lang="en-US" sz="1800" dirty="0" smtClean="0"/>
              <a:t>(4)}</a:t>
            </a:r>
          </a:p>
          <a:p>
            <a:pPr>
              <a:buNone/>
            </a:pPr>
            <a:r>
              <a:rPr lang="en-US" sz="1800" dirty="0" smtClean="0"/>
              <a:t>	n := </a:t>
            </a:r>
            <a:r>
              <a:rPr lang="en-US" sz="1800" dirty="0" err="1" smtClean="0"/>
              <a:t>y.get</a:t>
            </a:r>
            <a:r>
              <a:rPr lang="en-US" sz="1800" dirty="0" smtClean="0"/>
              <a:t>()</a:t>
            </a:r>
          </a:p>
          <a:p>
            <a:pPr>
              <a:buNone/>
            </a:pPr>
            <a:r>
              <a:rPr lang="en-US" sz="1800" dirty="0" smtClean="0"/>
              <a:t>{</a:t>
            </a:r>
            <a:r>
              <a:rPr lang="en-US" sz="1800" dirty="0" err="1" smtClean="0"/>
              <a:t>x.Val</a:t>
            </a:r>
            <a:r>
              <a:rPr lang="en-US" sz="1800" dirty="0" smtClean="0"/>
              <a:t>(5) * </a:t>
            </a:r>
            <a:r>
              <a:rPr lang="en-US" sz="1800" dirty="0" err="1" smtClean="0"/>
              <a:t>y.Val</a:t>
            </a:r>
            <a:r>
              <a:rPr lang="en-US" sz="1800" dirty="0" smtClean="0"/>
              <a:t>(4) * n=4}</a:t>
            </a:r>
          </a:p>
          <a:p>
            <a:pPr>
              <a:buNone/>
            </a:pPr>
            <a:r>
              <a:rPr lang="en-US" sz="1800" dirty="0" smtClean="0"/>
              <a:t>	m := x.val</a:t>
            </a:r>
          </a:p>
          <a:p>
            <a:pPr>
              <a:buNone/>
            </a:pPr>
            <a:r>
              <a:rPr lang="en-US" sz="1800" dirty="0" smtClean="0"/>
              <a:t>{???}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33751" y="1484784"/>
            <a:ext cx="4514313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Cell {</a:t>
            </a:r>
          </a:p>
          <a:p>
            <a:pPr>
              <a:buNone/>
            </a:pPr>
            <a:r>
              <a:rPr lang="en-US" dirty="0" smtClean="0"/>
              <a:t> 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</a:t>
            </a:r>
            <a:r>
              <a:rPr lang="en-US" b="1" dirty="0" smtClean="0"/>
              <a:t>as</a:t>
            </a:r>
            <a:r>
              <a:rPr lang="en-US" dirty="0" smtClean="0"/>
              <a:t> x.val ↦ n</a:t>
            </a:r>
          </a:p>
          <a:p>
            <a:pPr>
              <a:buNone/>
            </a:pPr>
            <a:r>
              <a:rPr lang="en-US" dirty="0" smtClean="0"/>
              <a:t>    // field declarations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methods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introduce</a:t>
            </a:r>
            <a:r>
              <a:rPr lang="en-US" dirty="0" smtClean="0"/>
              <a:t> set(x: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        { this.val := x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introduce</a:t>
            </a:r>
            <a:r>
              <a:rPr lang="en-US" dirty="0" smtClean="0"/>
              <a:t> get():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dirty="0" smtClean="0"/>
              <a:t>(v) * Res = v}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 * Res = v}</a:t>
            </a:r>
          </a:p>
          <a:p>
            <a:pPr>
              <a:buNone/>
            </a:pPr>
            <a:r>
              <a:rPr lang="en-US" dirty="0" smtClean="0"/>
              <a:t>        { Res := this.val 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OO languages are popular and widely used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need to reason about OO programs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(problematic) features of OO languages:</a:t>
            </a:r>
          </a:p>
          <a:p>
            <a:r>
              <a:rPr lang="en-US" dirty="0" smtClean="0"/>
              <a:t>Shared mutable state</a:t>
            </a:r>
          </a:p>
          <a:p>
            <a:r>
              <a:rPr lang="en-US" dirty="0" smtClean="0"/>
              <a:t>Inheritance (</a:t>
            </a:r>
            <a:r>
              <a:rPr lang="en-US" dirty="0" err="1" smtClean="0"/>
              <a:t>subtyping</a:t>
            </a:r>
            <a:r>
              <a:rPr lang="en-US" dirty="0" smtClean="0"/>
              <a:t> and overriding)</a:t>
            </a:r>
          </a:p>
          <a:p>
            <a:pPr lvl="1"/>
            <a:r>
              <a:rPr lang="en-US" dirty="0" smtClean="0"/>
              <a:t>Determining what a method call does is difficult!</a:t>
            </a:r>
            <a:br>
              <a:rPr lang="en-US" dirty="0" smtClean="0"/>
            </a:br>
            <a:r>
              <a:rPr lang="en-US" dirty="0" smtClean="0"/>
              <a:t>Complicated method lookup scheme that relies on dynamic info. We are interested in static verification...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Verifying a newly introduced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Two proof obligations: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verification</a:t>
            </a:r>
            <a:br>
              <a:rPr lang="en-US" dirty="0" smtClean="0"/>
            </a:br>
            <a:r>
              <a:rPr lang="en-US" dirty="0" smtClean="0"/>
              <a:t>Verify that the body satisfies the static spec, using the </a:t>
            </a:r>
            <a:r>
              <a:rPr lang="en-US" dirty="0" err="1" smtClean="0"/>
              <a:t>apf</a:t>
            </a:r>
            <a:r>
              <a:rPr lang="en-US" dirty="0" smtClean="0"/>
              <a:t> assumptions of the containing class and all method specs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</a:t>
            </a:r>
            <a:br>
              <a:rPr lang="en-US" dirty="0" smtClean="0"/>
            </a:br>
            <a:r>
              <a:rPr lang="en-US" dirty="0" smtClean="0"/>
              <a:t>{this.val ↦ _}</a:t>
            </a:r>
            <a:br>
              <a:rPr lang="en-US" dirty="0" smtClean="0"/>
            </a:br>
            <a:r>
              <a:rPr lang="en-US" dirty="0" smtClean="0"/>
              <a:t>    this.val := x</a:t>
            </a:r>
            <a:br>
              <a:rPr lang="en-US" dirty="0" smtClean="0"/>
            </a:br>
            <a:r>
              <a:rPr lang="en-US" dirty="0" smtClean="0"/>
              <a:t>{this.val ↦ x}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dispatch</a:t>
            </a:r>
            <a:br>
              <a:rPr lang="en-US" dirty="0" smtClean="0"/>
            </a:br>
            <a:r>
              <a:rPr lang="en-US" dirty="0" smtClean="0"/>
              <a:t>Verify the consistency of the static and dynamic specs.</a:t>
            </a:r>
            <a:br>
              <a:rPr lang="en-US" dirty="0" smtClean="0"/>
            </a:br>
            <a:r>
              <a:rPr lang="en-US" dirty="0" smtClean="0"/>
              <a:t>In particular, check under the </a:t>
            </a:r>
            <a:r>
              <a:rPr lang="en-US" dirty="0" err="1" smtClean="0"/>
              <a:t>apf</a:t>
            </a:r>
            <a:r>
              <a:rPr lang="en-US" dirty="0" smtClean="0"/>
              <a:t> assumptions that the dynamic spec with “this : Cell” added to the precondition follows from the static spec. 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   ==&gt; {this : Cell * 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3990" y="3068960"/>
            <a:ext cx="354041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</a:t>
            </a:r>
            <a:r>
              <a:rPr lang="en-US" b="1" dirty="0" smtClean="0"/>
              <a:t>as</a:t>
            </a:r>
            <a:r>
              <a:rPr lang="en-US" dirty="0" smtClean="0"/>
              <a:t> x.val ↦ n</a:t>
            </a:r>
          </a:p>
          <a:p>
            <a:pPr>
              <a:buNone/>
            </a:pPr>
            <a:r>
              <a:rPr lang="en-US" dirty="0" smtClean="0"/>
              <a:t>// methods</a:t>
            </a:r>
          </a:p>
          <a:p>
            <a:pPr>
              <a:buNone/>
            </a:pPr>
            <a:r>
              <a:rPr lang="en-US" b="1" dirty="0" smtClean="0"/>
              <a:t>introduce</a:t>
            </a:r>
            <a:r>
              <a:rPr lang="en-US" dirty="0" smtClean="0"/>
              <a:t> set(x: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    { this.val := x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{P}_{Q}   ==&gt;   {P’}_{Q’} also means that:</a:t>
            </a:r>
          </a:p>
          <a:p>
            <a:r>
              <a:rPr lang="en-US" dirty="0" smtClean="0"/>
              <a:t>the specification {P}_{Q} is stronger than {P’}_{Q’}</a:t>
            </a:r>
          </a:p>
          <a:p>
            <a:r>
              <a:rPr lang="en-US" dirty="0" smtClean="0"/>
              <a:t>whenever a statement satisfies {P}_{Q}, it must also satisfy {P’}_{Q’}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proof of {P}_{Q}   ==&gt;   {P’}_{Q’} uses the structural rules of sep logic (Frame, </a:t>
            </a:r>
            <a:r>
              <a:rPr lang="en-US" dirty="0" err="1" smtClean="0"/>
              <a:t>AuxVarElim</a:t>
            </a:r>
            <a:r>
              <a:rPr lang="en-US" dirty="0" smtClean="0"/>
              <a:t>, Consequence, ...) to establish {P’}_{Q’} under the assumption {P}_{Q}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example,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   ==&gt; {this : Cell * 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Proof:</a:t>
            </a:r>
          </a:p>
          <a:p>
            <a:pPr>
              <a:buNone/>
            </a:pPr>
            <a:r>
              <a:rPr lang="en-US" dirty="0" smtClean="0"/>
              <a:t>Assumption                           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Frame rule         {this : Cell * 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(_)}_{this : Cell * 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Consequence         {this : Cell * </a:t>
            </a:r>
            <a:r>
              <a:rPr lang="en-US" dirty="0" err="1" smtClean="0"/>
              <a:t>this.Val</a:t>
            </a:r>
            <a:r>
              <a:rPr lang="en-US" dirty="0" smtClean="0"/>
              <a:t>(_)}_{this : Cell * 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  <a:p>
            <a:pPr>
              <a:buNone/>
            </a:pPr>
            <a:r>
              <a:rPr lang="en-US" dirty="0" smtClean="0"/>
              <a:t>Consequence         {this : Cell * 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3502749"/>
            <a:ext cx="42484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Remember the </a:t>
            </a:r>
            <a:r>
              <a:rPr lang="en-US" dirty="0" err="1" smtClean="0"/>
              <a:t>apf</a:t>
            </a:r>
            <a:r>
              <a:rPr lang="en-US" dirty="0" smtClean="0"/>
              <a:t> assumption of class Cell:</a:t>
            </a:r>
          </a:p>
          <a:p>
            <a:pPr>
              <a:buNone/>
            </a:pPr>
            <a:r>
              <a:rPr lang="en-US" dirty="0" smtClean="0">
                <a:sym typeface="Mathematica1"/>
              </a:rPr>
              <a:t></a:t>
            </a:r>
            <a:r>
              <a:rPr lang="en-US" dirty="0" err="1" smtClean="0">
                <a:sym typeface="Mathematica1"/>
              </a:rPr>
              <a:t>x,n</a:t>
            </a:r>
            <a:r>
              <a:rPr lang="en-US" dirty="0" smtClean="0">
                <a:sym typeface="Mathematica1"/>
              </a:rPr>
              <a:t> . x : Cell  =&gt;  [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dirty="0" smtClean="0">
                <a:sym typeface="Mathematica1"/>
              </a:rPr>
              <a:t>(n) &lt;=&gt;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baseline="-25000" dirty="0" err="1" smtClean="0">
                <a:sym typeface="Mathematica1"/>
              </a:rPr>
              <a:t>Cell</a:t>
            </a:r>
            <a:r>
              <a:rPr lang="en-US" dirty="0" smtClean="0">
                <a:sym typeface="Mathematica1"/>
              </a:rPr>
              <a:t>(n)]</a:t>
            </a:r>
            <a:endParaRPr lang="en-US" dirty="0" smtClean="0"/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7128284" y="4401108"/>
            <a:ext cx="1440160" cy="936104"/>
          </a:xfrm>
          <a:prstGeom prst="bentConnector3">
            <a:avLst>
              <a:gd name="adj1" fmla="val -942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9913" y="1484784"/>
            <a:ext cx="5256583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ReCell</a:t>
            </a:r>
            <a:r>
              <a:rPr lang="en-US" dirty="0" smtClean="0"/>
              <a:t> </a:t>
            </a:r>
            <a:r>
              <a:rPr lang="en-US" b="1" dirty="0" smtClean="0"/>
              <a:t>inherit</a:t>
            </a:r>
            <a:r>
              <a:rPr lang="en-US" dirty="0" smtClean="0"/>
              <a:t> Cell {</a:t>
            </a:r>
          </a:p>
          <a:p>
            <a:pPr>
              <a:buNone/>
            </a:pPr>
            <a:r>
              <a:rPr lang="en-US" dirty="0" smtClean="0"/>
              <a:t> 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(n, b) 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 * x.bak ↦ b</a:t>
            </a:r>
          </a:p>
          <a:p>
            <a:pPr>
              <a:buNone/>
            </a:pPr>
            <a:r>
              <a:rPr lang="en-US" dirty="0" smtClean="0"/>
              <a:t>    // field declarations: a backup value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bak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methods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override</a:t>
            </a:r>
            <a:r>
              <a:rPr lang="en-US" dirty="0" smtClean="0"/>
              <a:t> set(x: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(v, _)}_{</a:t>
            </a:r>
            <a:r>
              <a:rPr lang="en-US" dirty="0" err="1" smtClean="0"/>
              <a:t>this.Val</a:t>
            </a:r>
            <a:r>
              <a:rPr lang="en-US" dirty="0" smtClean="0"/>
              <a:t>(x, v)}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_)}_{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(x, v)}</a:t>
            </a:r>
          </a:p>
          <a:p>
            <a:pPr>
              <a:buNone/>
            </a:pPr>
            <a:r>
              <a:rPr lang="en-US" dirty="0" smtClean="0"/>
              <a:t>       { </a:t>
            </a:r>
            <a:r>
              <a:rPr lang="en-US" b="1" dirty="0" smtClean="0"/>
              <a:t>local</a:t>
            </a:r>
            <a:r>
              <a:rPr lang="en-US" dirty="0" smtClean="0"/>
              <a:t> t: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t := </a:t>
            </a:r>
            <a:r>
              <a:rPr lang="en-US" dirty="0" err="1" smtClean="0"/>
              <a:t>this.Cell</a:t>
            </a:r>
            <a:r>
              <a:rPr lang="en-US" dirty="0" smtClean="0"/>
              <a:t>::get();  </a:t>
            </a:r>
            <a:r>
              <a:rPr lang="en-US" dirty="0" err="1" smtClean="0"/>
              <a:t>this.Cell</a:t>
            </a:r>
            <a:r>
              <a:rPr lang="en-US" dirty="0" smtClean="0"/>
              <a:t>::set(x); this.bak := t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inherit</a:t>
            </a:r>
            <a:r>
              <a:rPr lang="en-US" dirty="0" smtClean="0"/>
              <a:t> get():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(v, b)}_{</a:t>
            </a:r>
            <a:r>
              <a:rPr lang="en-US" dirty="0" err="1" smtClean="0"/>
              <a:t>this.Val</a:t>
            </a:r>
            <a:r>
              <a:rPr lang="en-US" dirty="0" smtClean="0"/>
              <a:t>(v, b) * Res = v}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b)}_{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b) * Res = v}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87" y="1484784"/>
            <a:ext cx="3578209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/>
              <a:t>class</a:t>
            </a:r>
            <a:r>
              <a:rPr lang="en-US" sz="1400" dirty="0" smtClean="0"/>
              <a:t> Cell {</a:t>
            </a:r>
          </a:p>
          <a:p>
            <a:pPr>
              <a:buNone/>
            </a:pPr>
            <a:r>
              <a:rPr lang="en-US" sz="1400" dirty="0" smtClean="0"/>
              <a:t>    // </a:t>
            </a:r>
            <a:r>
              <a:rPr lang="en-US" sz="1400" dirty="0" err="1" smtClean="0"/>
              <a:t>apf</a:t>
            </a:r>
            <a:r>
              <a:rPr lang="en-US" sz="1400" dirty="0" smtClean="0"/>
              <a:t> definitions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define</a:t>
            </a:r>
            <a:r>
              <a:rPr lang="en-US" sz="1400" dirty="0" smtClean="0"/>
              <a:t> </a:t>
            </a:r>
            <a:r>
              <a:rPr lang="en-US" sz="1400" dirty="0" err="1" smtClean="0"/>
              <a:t>x.Val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(n) </a:t>
            </a:r>
            <a:r>
              <a:rPr lang="en-US" sz="1400" b="1" dirty="0" smtClean="0"/>
              <a:t>as</a:t>
            </a:r>
            <a:r>
              <a:rPr lang="en-US" sz="1400" dirty="0" smtClean="0"/>
              <a:t> x.val ↦ n</a:t>
            </a:r>
          </a:p>
          <a:p>
            <a:pPr>
              <a:buNone/>
            </a:pPr>
            <a:r>
              <a:rPr lang="en-US" sz="1400" dirty="0" smtClean="0"/>
              <a:t>    // field declarations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val</a:t>
            </a:r>
            <a:r>
              <a:rPr lang="en-US" sz="1400" dirty="0" smtClean="0"/>
              <a:t>: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// methods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introduce</a:t>
            </a:r>
            <a:r>
              <a:rPr lang="en-US" sz="1400" dirty="0" smtClean="0"/>
              <a:t> set(x: </a:t>
            </a:r>
            <a:r>
              <a:rPr lang="en-US" sz="1400" dirty="0" err="1" smtClean="0"/>
              <a:t>int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dynamic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(_)}_{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(x)}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static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(_)}_{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(x)}</a:t>
            </a:r>
          </a:p>
          <a:p>
            <a:pPr>
              <a:buNone/>
            </a:pPr>
            <a:r>
              <a:rPr lang="en-US" sz="1400" dirty="0" smtClean="0"/>
              <a:t>        { this.val := x }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introduce</a:t>
            </a:r>
            <a:r>
              <a:rPr lang="en-US" sz="1400" dirty="0" smtClean="0"/>
              <a:t> get():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dynamic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(v)}_{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(v) * Res = v}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static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(v)}_{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(v) * Res = v}</a:t>
            </a:r>
          </a:p>
          <a:p>
            <a:pPr>
              <a:buNone/>
            </a:pPr>
            <a:r>
              <a:rPr lang="en-US" sz="1400" dirty="0" smtClean="0"/>
              <a:t>        { Res := this.val }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an overridden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The three proof obligations use the </a:t>
            </a:r>
            <a:r>
              <a:rPr lang="en-US" dirty="0" err="1" smtClean="0"/>
              <a:t>apf</a:t>
            </a:r>
            <a:r>
              <a:rPr lang="en-US" dirty="0" smtClean="0"/>
              <a:t> assumptions of the child class: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verification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dispatch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 err="1" smtClean="0"/>
              <a:t>subtyping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Verify that the dynamic spec of the method in the child class is stronger than the one in the parent class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{</a:t>
            </a:r>
            <a:r>
              <a:rPr lang="en-US" dirty="0" err="1" smtClean="0"/>
              <a:t>this.Val</a:t>
            </a:r>
            <a:r>
              <a:rPr lang="en-US" dirty="0" smtClean="0"/>
              <a:t>(v, _)}_{</a:t>
            </a:r>
            <a:r>
              <a:rPr lang="en-US" dirty="0" err="1" smtClean="0"/>
              <a:t>this.Val</a:t>
            </a:r>
            <a:r>
              <a:rPr lang="en-US" dirty="0" smtClean="0"/>
              <a:t>(x, v)}   ==&gt; {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  <a:br>
              <a:rPr lang="en-US" dirty="0" smtClean="0"/>
            </a:br>
            <a:r>
              <a:rPr lang="en-US" dirty="0" smtClean="0"/>
              <a:t>Proof:</a:t>
            </a:r>
            <a:br>
              <a:rPr lang="en-US" dirty="0" smtClean="0"/>
            </a:br>
            <a:r>
              <a:rPr lang="en-US" dirty="0" smtClean="0"/>
              <a:t>Assumption:             {</a:t>
            </a:r>
            <a:r>
              <a:rPr lang="en-US" dirty="0" err="1" smtClean="0"/>
              <a:t>this.Val</a:t>
            </a:r>
            <a:r>
              <a:rPr lang="en-US" dirty="0" smtClean="0"/>
              <a:t>(v, _)}_{</a:t>
            </a:r>
            <a:r>
              <a:rPr lang="en-US" dirty="0" err="1" smtClean="0"/>
              <a:t>this.Val</a:t>
            </a:r>
            <a:r>
              <a:rPr lang="en-US" dirty="0" smtClean="0"/>
              <a:t>(x, v)}</a:t>
            </a:r>
            <a:br>
              <a:rPr lang="en-US" dirty="0" smtClean="0"/>
            </a:br>
            <a:r>
              <a:rPr lang="en-US" dirty="0" err="1" smtClean="0"/>
              <a:t>AuxVarElim</a:t>
            </a:r>
            <a:r>
              <a:rPr lang="en-US" dirty="0" smtClean="0"/>
              <a:t>:        {</a:t>
            </a:r>
            <a:r>
              <a:rPr lang="en-US" dirty="0" smtClean="0">
                <a:sym typeface="Mathematica1"/>
              </a:rPr>
              <a:t></a:t>
            </a:r>
            <a:r>
              <a:rPr lang="en-US" dirty="0" smtClean="0"/>
              <a:t>v. </a:t>
            </a:r>
            <a:r>
              <a:rPr lang="en-US" dirty="0" err="1" smtClean="0"/>
              <a:t>this.Val</a:t>
            </a:r>
            <a:r>
              <a:rPr lang="en-US" dirty="0" smtClean="0"/>
              <a:t>(v, _)}_{</a:t>
            </a:r>
            <a:r>
              <a:rPr lang="en-US" dirty="0" smtClean="0">
                <a:sym typeface="Mathematica1"/>
              </a:rPr>
              <a:t></a:t>
            </a:r>
            <a:r>
              <a:rPr lang="en-US" dirty="0" smtClean="0"/>
              <a:t>v. </a:t>
            </a:r>
            <a:r>
              <a:rPr lang="en-US" dirty="0" err="1" smtClean="0"/>
              <a:t>this.Val</a:t>
            </a:r>
            <a:r>
              <a:rPr lang="en-US" dirty="0" smtClean="0"/>
              <a:t>(x, v)}</a:t>
            </a:r>
            <a:br>
              <a:rPr lang="en-US" dirty="0" smtClean="0"/>
            </a:br>
            <a:r>
              <a:rPr lang="en-US" dirty="0" smtClean="0"/>
              <a:t>Consequence:          {</a:t>
            </a:r>
            <a:r>
              <a:rPr lang="en-US" dirty="0" err="1" smtClean="0"/>
              <a:t>this.Val</a:t>
            </a:r>
            <a:r>
              <a:rPr lang="en-US" dirty="0" smtClean="0"/>
              <a:t>(_, _)}_{</a:t>
            </a:r>
            <a:r>
              <a:rPr lang="en-US" dirty="0" err="1" smtClean="0"/>
              <a:t>this.Val</a:t>
            </a:r>
            <a:r>
              <a:rPr lang="en-US" dirty="0" smtClean="0"/>
              <a:t>(x, _)}</a:t>
            </a:r>
            <a:br>
              <a:rPr lang="en-US" dirty="0" smtClean="0"/>
            </a:br>
            <a:r>
              <a:rPr lang="en-US" dirty="0" smtClean="0"/>
              <a:t>Consequence:              {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7904" y="6093296"/>
            <a:ext cx="47160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Remember the </a:t>
            </a:r>
            <a:r>
              <a:rPr lang="en-US" dirty="0" err="1" smtClean="0"/>
              <a:t>apf</a:t>
            </a:r>
            <a:r>
              <a:rPr lang="en-US" dirty="0" smtClean="0"/>
              <a:t> assumption of class </a:t>
            </a:r>
            <a:r>
              <a:rPr lang="en-US" dirty="0" err="1" smtClean="0"/>
              <a:t>ReCell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sym typeface="Mathematica1"/>
              </a:rPr>
              <a:t></a:t>
            </a:r>
            <a:r>
              <a:rPr lang="en-US" dirty="0" err="1" smtClean="0">
                <a:sym typeface="Mathematica1"/>
              </a:rPr>
              <a:t>x,n</a:t>
            </a:r>
            <a:r>
              <a:rPr lang="en-US" dirty="0" smtClean="0">
                <a:sym typeface="Mathematica1"/>
              </a:rPr>
              <a:t> .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dirty="0" smtClean="0">
                <a:sym typeface="Mathematica1"/>
              </a:rPr>
              <a:t>(n)  &lt;=&gt;  </a:t>
            </a:r>
            <a:r>
              <a:rPr lang="en-US" dirty="0" err="1" smtClean="0">
                <a:sym typeface="Mathematica1"/>
              </a:rPr>
              <a:t>x.Val</a:t>
            </a:r>
            <a:r>
              <a:rPr lang="en-US" dirty="0" smtClean="0">
                <a:sym typeface="Mathematica1"/>
              </a:rPr>
              <a:t>(n, _)</a:t>
            </a:r>
            <a:endParaRPr lang="en-US" dirty="0" smtClean="0"/>
          </a:p>
        </p:txBody>
      </p:sp>
      <p:cxnSp>
        <p:nvCxnSpPr>
          <p:cNvPr id="7" name="Elbow Connector 6"/>
          <p:cNvCxnSpPr>
            <a:endCxn id="6" idx="0"/>
          </p:cNvCxnSpPr>
          <p:nvPr/>
        </p:nvCxnSpPr>
        <p:spPr>
          <a:xfrm rot="16200000" flipH="1">
            <a:off x="5823012" y="5850396"/>
            <a:ext cx="288032" cy="197768"/>
          </a:xfrm>
          <a:prstGeom prst="bentConnector3">
            <a:avLst>
              <a:gd name="adj1" fmla="val -168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16016" y="1890698"/>
            <a:ext cx="3600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ReCell</a:t>
            </a:r>
            <a:r>
              <a:rPr lang="en-US" sz="1200" dirty="0" smtClean="0"/>
              <a:t> </a:t>
            </a:r>
            <a:r>
              <a:rPr lang="en-US" sz="1200" b="1" dirty="0" smtClean="0"/>
              <a:t>inherit</a:t>
            </a:r>
            <a:r>
              <a:rPr lang="en-US" sz="1200" dirty="0" smtClean="0"/>
              <a:t> Cell {</a:t>
            </a:r>
          </a:p>
          <a:p>
            <a:pPr>
              <a:buNone/>
            </a:pPr>
            <a:r>
              <a:rPr lang="en-US" sz="1200" dirty="0" smtClean="0"/>
              <a:t>...</a:t>
            </a:r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override</a:t>
            </a:r>
            <a:r>
              <a:rPr lang="en-US" sz="1200" dirty="0" smtClean="0"/>
              <a:t> set(x: </a:t>
            </a:r>
            <a:r>
              <a:rPr lang="en-US" sz="1200" dirty="0" err="1" smtClean="0"/>
              <a:t>int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dynamic</a:t>
            </a:r>
            <a:r>
              <a:rPr lang="en-US" sz="1200" dirty="0" smtClean="0"/>
              <a:t> {</a:t>
            </a:r>
            <a:r>
              <a:rPr lang="en-US" sz="1200" dirty="0" err="1" smtClean="0"/>
              <a:t>this.Val</a:t>
            </a:r>
            <a:r>
              <a:rPr lang="en-US" sz="1200" dirty="0" smtClean="0"/>
              <a:t>(v, _)}_{</a:t>
            </a:r>
            <a:r>
              <a:rPr lang="en-US" sz="1200" dirty="0" err="1" smtClean="0"/>
              <a:t>this.Val</a:t>
            </a:r>
            <a:r>
              <a:rPr lang="en-US" sz="1200" dirty="0" smtClean="0"/>
              <a:t>(x, v)}</a:t>
            </a:r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static</a:t>
            </a:r>
            <a:r>
              <a:rPr lang="en-US" sz="1200" dirty="0" smtClean="0"/>
              <a:t> {</a:t>
            </a:r>
            <a:r>
              <a:rPr lang="en-US" sz="1200" dirty="0" err="1" smtClean="0"/>
              <a:t>this.Val</a:t>
            </a:r>
            <a:r>
              <a:rPr lang="en-US" sz="1200" baseline="-25000" dirty="0" err="1" smtClean="0"/>
              <a:t>ReCell</a:t>
            </a:r>
            <a:r>
              <a:rPr lang="en-US" sz="1200" dirty="0" smtClean="0"/>
              <a:t>(v, _)}_{</a:t>
            </a:r>
            <a:r>
              <a:rPr lang="en-US" sz="1200" dirty="0" err="1" smtClean="0"/>
              <a:t>this.Val</a:t>
            </a:r>
            <a:r>
              <a:rPr lang="en-US" sz="1200" baseline="-25000" dirty="0" err="1" smtClean="0"/>
              <a:t>ReCell</a:t>
            </a:r>
            <a:r>
              <a:rPr lang="en-US" sz="1200" dirty="0" smtClean="0"/>
              <a:t>(x, v)}</a:t>
            </a:r>
          </a:p>
          <a:p>
            <a:pPr>
              <a:buNone/>
            </a:pPr>
            <a:r>
              <a:rPr lang="en-US" sz="1200" dirty="0" smtClean="0"/>
              <a:t>       { </a:t>
            </a:r>
            <a:r>
              <a:rPr lang="en-US" sz="1200" b="1" dirty="0" smtClean="0"/>
              <a:t>local</a:t>
            </a:r>
            <a:r>
              <a:rPr lang="en-US" sz="1200" dirty="0" smtClean="0"/>
              <a:t> t: </a:t>
            </a:r>
            <a:r>
              <a:rPr lang="en-US" sz="1200" dirty="0" err="1" smtClean="0"/>
              <a:t>int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t := </a:t>
            </a:r>
            <a:r>
              <a:rPr lang="en-US" sz="1200" dirty="0" err="1" smtClean="0"/>
              <a:t>this.Cell</a:t>
            </a:r>
            <a:r>
              <a:rPr lang="en-US" sz="1200" dirty="0" smtClean="0"/>
              <a:t>::get();  </a:t>
            </a:r>
            <a:r>
              <a:rPr lang="en-US" sz="1200" dirty="0" err="1" smtClean="0"/>
              <a:t>this.Cell</a:t>
            </a:r>
            <a:r>
              <a:rPr lang="en-US" sz="1200" dirty="0" smtClean="0"/>
              <a:t>::set(x); this.bak := t }</a:t>
            </a:r>
          </a:p>
          <a:p>
            <a:pPr>
              <a:buNone/>
            </a:pPr>
            <a:r>
              <a:rPr lang="en-US" sz="1200" dirty="0" smtClean="0"/>
              <a:t>...</a:t>
            </a:r>
          </a:p>
          <a:p>
            <a:pPr>
              <a:buNone/>
            </a:pPr>
            <a:r>
              <a:rPr lang="en-US" sz="1200" dirty="0" smtClean="0"/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an inherited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The three proof obligations use the </a:t>
            </a:r>
            <a:r>
              <a:rPr lang="en-US" dirty="0" err="1" smtClean="0"/>
              <a:t>apf</a:t>
            </a:r>
            <a:r>
              <a:rPr lang="en-US" dirty="0" smtClean="0"/>
              <a:t> assumptions of the child class: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 err="1" smtClean="0"/>
              <a:t>subtyping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dispatch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</a:t>
            </a:r>
            <a:br>
              <a:rPr lang="en-US" dirty="0" smtClean="0"/>
            </a:br>
            <a:r>
              <a:rPr lang="en-US" dirty="0" smtClean="0"/>
              <a:t>Verify that the static specification of the method in the child class follows from the one in the parent class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 * Res = v}   ==&gt;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b)}_{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b) * Res = v}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Proof:</a:t>
            </a:r>
            <a:br>
              <a:rPr lang="en-US" dirty="0" smtClean="0"/>
            </a:br>
            <a:r>
              <a:rPr lang="en-US" dirty="0" smtClean="0"/>
              <a:t>Assumption:                          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 * Res = v}</a:t>
            </a:r>
            <a:br>
              <a:rPr lang="en-US" dirty="0" smtClean="0"/>
            </a:br>
            <a:r>
              <a:rPr lang="en-US" dirty="0" smtClean="0"/>
              <a:t>Frame:          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 * this.bak ↦ b}_{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Cell</a:t>
            </a:r>
            <a:r>
              <a:rPr lang="en-US" dirty="0" smtClean="0"/>
              <a:t>(v) * Res = v * this.bak ↦ b} </a:t>
            </a:r>
            <a:br>
              <a:rPr lang="en-US" dirty="0" smtClean="0"/>
            </a:br>
            <a:r>
              <a:rPr lang="en-US" dirty="0" smtClean="0"/>
              <a:t>Consequence:                 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b)}_{</a:t>
            </a:r>
            <a:r>
              <a:rPr lang="en-US" dirty="0" err="1" smtClean="0"/>
              <a:t>this.Val</a:t>
            </a:r>
            <a:r>
              <a:rPr lang="en-US" baseline="-25000" dirty="0" err="1" smtClean="0"/>
              <a:t>ReCell</a:t>
            </a:r>
            <a:r>
              <a:rPr lang="en-US" dirty="0" smtClean="0"/>
              <a:t>(v, b) * Res = v}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988840"/>
            <a:ext cx="360039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ReCell</a:t>
            </a:r>
            <a:r>
              <a:rPr lang="en-US" sz="1200" dirty="0" smtClean="0"/>
              <a:t> </a:t>
            </a:r>
            <a:r>
              <a:rPr lang="en-US" sz="1200" b="1" dirty="0" smtClean="0"/>
              <a:t>inherit</a:t>
            </a:r>
            <a:r>
              <a:rPr lang="en-US" sz="1200" dirty="0" smtClean="0"/>
              <a:t> Cell {</a:t>
            </a:r>
          </a:p>
          <a:p>
            <a:pPr>
              <a:buNone/>
            </a:pPr>
            <a:r>
              <a:rPr lang="en-US" sz="1200" dirty="0" smtClean="0"/>
              <a:t> </a:t>
            </a:r>
            <a:r>
              <a:rPr lang="en-US" sz="1200" b="1" dirty="0" smtClean="0"/>
              <a:t>define</a:t>
            </a:r>
            <a:r>
              <a:rPr lang="en-US" sz="1200" dirty="0" smtClean="0"/>
              <a:t> </a:t>
            </a:r>
            <a:r>
              <a:rPr lang="en-US" sz="1200" dirty="0" err="1" smtClean="0"/>
              <a:t>x.Val</a:t>
            </a:r>
            <a:r>
              <a:rPr lang="en-US" sz="1200" baseline="-25000" dirty="0" err="1" smtClean="0"/>
              <a:t>ReCell</a:t>
            </a:r>
            <a:r>
              <a:rPr lang="en-US" sz="1200" dirty="0" smtClean="0"/>
              <a:t>(n, b) </a:t>
            </a:r>
            <a:r>
              <a:rPr lang="en-US" sz="1200" b="1" dirty="0" smtClean="0"/>
              <a:t>as</a:t>
            </a:r>
            <a:r>
              <a:rPr lang="en-US" sz="1200" dirty="0" smtClean="0"/>
              <a:t> </a:t>
            </a:r>
            <a:r>
              <a:rPr lang="en-US" sz="1200" dirty="0" err="1" smtClean="0"/>
              <a:t>x.Val</a:t>
            </a:r>
            <a:r>
              <a:rPr lang="en-US" sz="1200" baseline="-25000" dirty="0" err="1" smtClean="0"/>
              <a:t>Cell</a:t>
            </a:r>
            <a:r>
              <a:rPr lang="en-US" sz="1200" dirty="0" smtClean="0"/>
              <a:t>(n) * x.bak ↦ b</a:t>
            </a:r>
          </a:p>
          <a:p>
            <a:pPr>
              <a:buNone/>
            </a:pPr>
            <a:r>
              <a:rPr lang="en-US" sz="1200" dirty="0" smtClean="0"/>
              <a:t>...</a:t>
            </a:r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inherit</a:t>
            </a:r>
            <a:r>
              <a:rPr lang="en-US" sz="1200" dirty="0" smtClean="0"/>
              <a:t> get(): </a:t>
            </a:r>
            <a:r>
              <a:rPr lang="en-US" sz="1200" dirty="0" err="1" smtClean="0"/>
              <a:t>int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dynamic</a:t>
            </a:r>
            <a:r>
              <a:rPr lang="en-US" sz="1200" dirty="0" smtClean="0"/>
              <a:t> {</a:t>
            </a:r>
            <a:r>
              <a:rPr lang="en-US" sz="1200" dirty="0" err="1" smtClean="0"/>
              <a:t>this.Val</a:t>
            </a:r>
            <a:r>
              <a:rPr lang="en-US" sz="1200" dirty="0" smtClean="0"/>
              <a:t>(v, b)}_{</a:t>
            </a:r>
            <a:r>
              <a:rPr lang="en-US" sz="1200" dirty="0" err="1" smtClean="0"/>
              <a:t>this.Val</a:t>
            </a:r>
            <a:r>
              <a:rPr lang="en-US" sz="1200" dirty="0" smtClean="0"/>
              <a:t>(v, b) * Res = v}</a:t>
            </a:r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static</a:t>
            </a:r>
            <a:r>
              <a:rPr lang="en-US" sz="1200" dirty="0" smtClean="0"/>
              <a:t> {</a:t>
            </a:r>
            <a:r>
              <a:rPr lang="en-US" sz="1200" dirty="0" err="1" smtClean="0"/>
              <a:t>this.Val</a:t>
            </a:r>
            <a:r>
              <a:rPr lang="en-US" sz="1200" baseline="-25000" dirty="0" err="1" smtClean="0"/>
              <a:t>ReCell</a:t>
            </a:r>
            <a:r>
              <a:rPr lang="en-US" sz="1200" dirty="0" smtClean="0"/>
              <a:t>(v, b)}_{</a:t>
            </a:r>
            <a:r>
              <a:rPr lang="en-US" sz="1200" dirty="0" err="1" smtClean="0"/>
              <a:t>this.Val</a:t>
            </a:r>
            <a:r>
              <a:rPr lang="en-US" sz="1200" baseline="-25000" dirty="0" err="1" smtClean="0"/>
              <a:t>ReCell</a:t>
            </a:r>
            <a:r>
              <a:rPr lang="en-US" sz="1200" dirty="0" smtClean="0"/>
              <a:t>(v, b) * Res = v}</a:t>
            </a:r>
          </a:p>
          <a:p>
            <a:pPr>
              <a:buNone/>
            </a:pPr>
            <a:r>
              <a:rPr lang="en-US" sz="1200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Static/dynamic specs -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Only dynamic specs are involved in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 err="1" smtClean="0"/>
              <a:t>subtyping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Apfs</a:t>
            </a:r>
            <a:r>
              <a:rPr lang="en-US" dirty="0" smtClean="0"/>
              <a:t> are a great enabler of </a:t>
            </a:r>
            <a:r>
              <a:rPr lang="en-US" dirty="0" err="1" smtClean="0"/>
              <a:t>behavioural</a:t>
            </a:r>
            <a:r>
              <a:rPr lang="en-US" dirty="0" smtClean="0"/>
              <a:t> subtypes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static specs, child classes never need to see the code of parents. Good for modularity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Copy-and-paste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149080"/>
            <a:ext cx="4330824" cy="15121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 this a “proper” use of inheritance?</a:t>
            </a:r>
          </a:p>
          <a:p>
            <a:r>
              <a:rPr lang="en-US" dirty="0" smtClean="0"/>
              <a:t>Can one ever hope to verify such code?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3578209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/>
              <a:t>class</a:t>
            </a:r>
            <a:r>
              <a:rPr lang="en-US" sz="1400" dirty="0" smtClean="0"/>
              <a:t> Cell {</a:t>
            </a:r>
          </a:p>
          <a:p>
            <a:pPr>
              <a:buNone/>
            </a:pPr>
            <a:r>
              <a:rPr lang="en-US" sz="1400" dirty="0" smtClean="0"/>
              <a:t>    // </a:t>
            </a:r>
            <a:r>
              <a:rPr lang="en-US" sz="1400" dirty="0" err="1" smtClean="0"/>
              <a:t>apf</a:t>
            </a:r>
            <a:r>
              <a:rPr lang="en-US" sz="1400" dirty="0" smtClean="0"/>
              <a:t> definitions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define</a:t>
            </a:r>
            <a:r>
              <a:rPr lang="en-US" sz="1400" dirty="0" smtClean="0"/>
              <a:t> </a:t>
            </a:r>
            <a:r>
              <a:rPr lang="en-US" sz="1400" dirty="0" err="1" smtClean="0"/>
              <a:t>x.Val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(n) </a:t>
            </a:r>
            <a:r>
              <a:rPr lang="en-US" sz="1400" b="1" dirty="0" smtClean="0"/>
              <a:t>as</a:t>
            </a:r>
            <a:r>
              <a:rPr lang="en-US" sz="1400" dirty="0" smtClean="0"/>
              <a:t> x.val ↦ n</a:t>
            </a:r>
          </a:p>
          <a:p>
            <a:pPr>
              <a:buNone/>
            </a:pPr>
            <a:r>
              <a:rPr lang="en-US" sz="1400" dirty="0" smtClean="0"/>
              <a:t>    // field declarations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val</a:t>
            </a:r>
            <a:r>
              <a:rPr lang="en-US" sz="1400" dirty="0" smtClean="0"/>
              <a:t>: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// methods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introduce</a:t>
            </a:r>
            <a:r>
              <a:rPr lang="en-US" sz="1400" dirty="0" smtClean="0"/>
              <a:t> set(x: </a:t>
            </a:r>
            <a:r>
              <a:rPr lang="en-US" sz="1400" dirty="0" err="1" smtClean="0"/>
              <a:t>int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dynamic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(_)}_{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(x)}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static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(_)}_{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(x)}</a:t>
            </a:r>
          </a:p>
          <a:p>
            <a:pPr>
              <a:buNone/>
            </a:pPr>
            <a:r>
              <a:rPr lang="en-US" sz="1400" dirty="0" smtClean="0"/>
              <a:t>        { this.val := x }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introduce</a:t>
            </a:r>
            <a:r>
              <a:rPr lang="en-US" sz="1400" dirty="0" smtClean="0"/>
              <a:t> get():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dynamic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(v)}_{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(v) * Res = v}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static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(v)}_{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(v) * Res = v}</a:t>
            </a:r>
          </a:p>
          <a:p>
            <a:pPr>
              <a:buNone/>
            </a:pPr>
            <a:r>
              <a:rPr lang="en-US" sz="1400" dirty="0" smtClean="0"/>
              <a:t>        { Res := this.val }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1556792"/>
            <a:ext cx="2448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DCell</a:t>
            </a:r>
            <a:r>
              <a:rPr lang="en-US" dirty="0" smtClean="0"/>
              <a:t> </a:t>
            </a:r>
            <a:r>
              <a:rPr lang="en-US" b="1" dirty="0" smtClean="0"/>
              <a:t>inherit</a:t>
            </a:r>
            <a:r>
              <a:rPr lang="en-US" dirty="0" smtClean="0"/>
              <a:t> Cell {</a:t>
            </a:r>
          </a:p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override</a:t>
            </a:r>
            <a:r>
              <a:rPr lang="en-US" dirty="0" smtClean="0"/>
              <a:t> set(x: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{ </a:t>
            </a:r>
            <a:r>
              <a:rPr lang="en-US" dirty="0" err="1" smtClean="0"/>
              <a:t>this.Cell</a:t>
            </a:r>
            <a:r>
              <a:rPr lang="en-US" dirty="0" smtClean="0"/>
              <a:t>::set(2*x)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Surprise! No problem for verification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3" y="1484784"/>
            <a:ext cx="5256583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DCell</a:t>
            </a:r>
            <a:r>
              <a:rPr lang="en-US" dirty="0" smtClean="0"/>
              <a:t> </a:t>
            </a:r>
            <a:r>
              <a:rPr lang="en-US" b="1" dirty="0" smtClean="0"/>
              <a:t>inherit</a:t>
            </a:r>
            <a:r>
              <a:rPr lang="en-US" dirty="0" smtClean="0"/>
              <a:t> Cell {</a:t>
            </a:r>
          </a:p>
          <a:p>
            <a:pPr>
              <a:buNone/>
            </a:pPr>
            <a:r>
              <a:rPr lang="en-US" dirty="0" smtClean="0"/>
              <a:t>    // </a:t>
            </a:r>
            <a:r>
              <a:rPr lang="en-US" dirty="0" err="1" smtClean="0"/>
              <a:t>apf</a:t>
            </a:r>
            <a:r>
              <a:rPr lang="en-US" dirty="0" smtClean="0"/>
              <a:t> definitions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DCell</a:t>
            </a:r>
            <a:r>
              <a:rPr lang="en-US" dirty="0" smtClean="0"/>
              <a:t>(n) </a:t>
            </a:r>
            <a:r>
              <a:rPr lang="en-US" b="1" dirty="0" smtClean="0"/>
              <a:t>as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x.DVal</a:t>
            </a:r>
            <a:r>
              <a:rPr lang="en-US" baseline="-25000" dirty="0" err="1" smtClean="0"/>
              <a:t>DCell</a:t>
            </a:r>
            <a:r>
              <a:rPr lang="en-US" dirty="0" smtClean="0"/>
              <a:t>(n) 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Cell</a:t>
            </a:r>
            <a:r>
              <a:rPr lang="en-US" dirty="0" smtClean="0"/>
              <a:t>(n)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methods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override</a:t>
            </a:r>
            <a:r>
              <a:rPr lang="en-US" dirty="0" smtClean="0"/>
              <a:t> set(x: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(_)}_{</a:t>
            </a:r>
            <a:r>
              <a:rPr lang="en-US" dirty="0" err="1" smtClean="0"/>
              <a:t>this.Val</a:t>
            </a:r>
            <a:r>
              <a:rPr lang="en-US" dirty="0" smtClean="0"/>
              <a:t>(x)}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b="1" dirty="0" smtClean="0"/>
              <a:t>also</a:t>
            </a:r>
            <a:r>
              <a:rPr lang="en-US" dirty="0" smtClean="0"/>
              <a:t> {</a:t>
            </a:r>
            <a:r>
              <a:rPr lang="en-US" dirty="0" err="1" smtClean="0"/>
              <a:t>this.DVal</a:t>
            </a:r>
            <a:r>
              <a:rPr lang="en-US" dirty="0" smtClean="0"/>
              <a:t>(_)}_{</a:t>
            </a:r>
            <a:r>
              <a:rPr lang="en-US" dirty="0" err="1" smtClean="0"/>
              <a:t>this.DVal</a:t>
            </a:r>
            <a:r>
              <a:rPr lang="en-US" dirty="0" smtClean="0"/>
              <a:t>(2*x)}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this.DVal</a:t>
            </a:r>
            <a:r>
              <a:rPr lang="en-US" baseline="-25000" dirty="0" err="1" smtClean="0"/>
              <a:t>DCell</a:t>
            </a:r>
            <a:r>
              <a:rPr lang="en-US" dirty="0" smtClean="0"/>
              <a:t>(_)}_{</a:t>
            </a:r>
            <a:r>
              <a:rPr lang="en-US" dirty="0" err="1" smtClean="0"/>
              <a:t>this.DVal</a:t>
            </a:r>
            <a:r>
              <a:rPr lang="en-US" baseline="-25000" dirty="0" err="1" smtClean="0"/>
              <a:t>DCell</a:t>
            </a:r>
            <a:r>
              <a:rPr lang="en-US" dirty="0" smtClean="0"/>
              <a:t>(2*x)}</a:t>
            </a:r>
          </a:p>
          <a:p>
            <a:pPr>
              <a:buNone/>
            </a:pPr>
            <a:r>
              <a:rPr lang="en-US" dirty="0" smtClean="0"/>
              <a:t>       { </a:t>
            </a:r>
            <a:r>
              <a:rPr lang="en-US" dirty="0" err="1" smtClean="0"/>
              <a:t>this.Cell</a:t>
            </a:r>
            <a:r>
              <a:rPr lang="en-US" dirty="0" smtClean="0"/>
              <a:t>::set(2*x)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inherit</a:t>
            </a:r>
            <a:r>
              <a:rPr lang="en-US" dirty="0" smtClean="0"/>
              <a:t> get():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dynamic</a:t>
            </a:r>
            <a:r>
              <a:rPr lang="en-US" dirty="0" smtClean="0"/>
              <a:t> {</a:t>
            </a:r>
            <a:r>
              <a:rPr lang="en-US" dirty="0" err="1" smtClean="0"/>
              <a:t>this.Val</a:t>
            </a:r>
            <a:r>
              <a:rPr lang="en-US" dirty="0" smtClean="0"/>
              <a:t>(v)}_{</a:t>
            </a:r>
            <a:r>
              <a:rPr lang="en-US" dirty="0" err="1" smtClean="0"/>
              <a:t>this.Val</a:t>
            </a:r>
            <a:r>
              <a:rPr lang="en-US" dirty="0" smtClean="0"/>
              <a:t>(v) * Res = v} 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b="1" dirty="0" smtClean="0"/>
              <a:t>also</a:t>
            </a:r>
            <a:r>
              <a:rPr lang="en-US" dirty="0" smtClean="0"/>
              <a:t> {</a:t>
            </a:r>
            <a:r>
              <a:rPr lang="en-US" dirty="0" err="1" smtClean="0"/>
              <a:t>this.DVal</a:t>
            </a:r>
            <a:r>
              <a:rPr lang="en-US" dirty="0" smtClean="0"/>
              <a:t>(v)}_{</a:t>
            </a:r>
            <a:r>
              <a:rPr lang="en-US" dirty="0" err="1" smtClean="0"/>
              <a:t>this.DVal</a:t>
            </a:r>
            <a:r>
              <a:rPr lang="en-US" dirty="0" smtClean="0"/>
              <a:t>(v) * Res = v}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static</a:t>
            </a:r>
            <a:r>
              <a:rPr lang="en-US" dirty="0" smtClean="0"/>
              <a:t> {</a:t>
            </a:r>
            <a:r>
              <a:rPr lang="en-US" dirty="0" err="1" smtClean="0"/>
              <a:t>this.DVal</a:t>
            </a:r>
            <a:r>
              <a:rPr lang="en-US" baseline="-25000" dirty="0" err="1" smtClean="0"/>
              <a:t>DCell</a:t>
            </a:r>
            <a:r>
              <a:rPr lang="en-US" dirty="0" smtClean="0"/>
              <a:t>(v)}_{</a:t>
            </a:r>
            <a:r>
              <a:rPr lang="en-US" dirty="0" err="1" smtClean="0"/>
              <a:t>this.DVal</a:t>
            </a:r>
            <a:r>
              <a:rPr lang="en-US" baseline="-25000" dirty="0" err="1" smtClean="0"/>
              <a:t>DCell</a:t>
            </a:r>
            <a:r>
              <a:rPr lang="en-US" dirty="0" smtClean="0"/>
              <a:t>(v) * Res = v}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87" y="1556792"/>
            <a:ext cx="3578209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/>
              <a:t>class</a:t>
            </a:r>
            <a:r>
              <a:rPr lang="en-US" sz="1400" dirty="0" smtClean="0"/>
              <a:t> Cell {</a:t>
            </a:r>
          </a:p>
          <a:p>
            <a:pPr>
              <a:buNone/>
            </a:pPr>
            <a:r>
              <a:rPr lang="en-US" sz="1400" dirty="0" smtClean="0"/>
              <a:t>    // </a:t>
            </a:r>
            <a:r>
              <a:rPr lang="en-US" sz="1400" dirty="0" err="1" smtClean="0"/>
              <a:t>apf</a:t>
            </a:r>
            <a:r>
              <a:rPr lang="en-US" sz="1400" dirty="0" smtClean="0"/>
              <a:t> definitions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define</a:t>
            </a:r>
            <a:r>
              <a:rPr lang="en-US" sz="1400" dirty="0" smtClean="0"/>
              <a:t> </a:t>
            </a:r>
            <a:r>
              <a:rPr lang="en-US" sz="1400" dirty="0" err="1" smtClean="0"/>
              <a:t>x.Val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(n) </a:t>
            </a:r>
            <a:r>
              <a:rPr lang="en-US" sz="1400" b="1" dirty="0" smtClean="0"/>
              <a:t>as</a:t>
            </a:r>
            <a:r>
              <a:rPr lang="en-US" sz="1400" dirty="0" smtClean="0"/>
              <a:t> x.val ↦ n</a:t>
            </a:r>
          </a:p>
          <a:p>
            <a:pPr>
              <a:buNone/>
            </a:pPr>
            <a:r>
              <a:rPr lang="en-US" sz="1400" dirty="0" smtClean="0"/>
              <a:t>    // field declarations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val</a:t>
            </a:r>
            <a:r>
              <a:rPr lang="en-US" sz="1400" dirty="0" smtClean="0"/>
              <a:t>: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// methods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introduce</a:t>
            </a:r>
            <a:r>
              <a:rPr lang="en-US" sz="1400" dirty="0" smtClean="0"/>
              <a:t> set(x: </a:t>
            </a:r>
            <a:r>
              <a:rPr lang="en-US" sz="1400" dirty="0" err="1" smtClean="0"/>
              <a:t>int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dynamic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(_)}_{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(x)}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static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(_)}_{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(x)}</a:t>
            </a:r>
          </a:p>
          <a:p>
            <a:pPr>
              <a:buNone/>
            </a:pPr>
            <a:r>
              <a:rPr lang="en-US" sz="1400" dirty="0" smtClean="0"/>
              <a:t>        { this.val := x }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introduce</a:t>
            </a:r>
            <a:r>
              <a:rPr lang="en-US" sz="1400" dirty="0" smtClean="0"/>
              <a:t> get():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dynamic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(v)}_{</a:t>
            </a:r>
            <a:r>
              <a:rPr lang="en-US" sz="1400" dirty="0" err="1" smtClean="0"/>
              <a:t>this.Val</a:t>
            </a:r>
            <a:r>
              <a:rPr lang="en-US" sz="1400" dirty="0" smtClean="0"/>
              <a:t>(v) * Res = v}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b="1" dirty="0" smtClean="0"/>
              <a:t>static</a:t>
            </a:r>
            <a:r>
              <a:rPr lang="en-US" sz="1400" dirty="0" smtClean="0"/>
              <a:t> 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(v)}_{</a:t>
            </a:r>
            <a:r>
              <a:rPr lang="en-US" sz="1400" dirty="0" err="1" smtClean="0"/>
              <a:t>this.Val</a:t>
            </a:r>
            <a:r>
              <a:rPr lang="en-US" sz="1400" baseline="-25000" dirty="0" err="1" smtClean="0"/>
              <a:t>Cell</a:t>
            </a:r>
            <a:r>
              <a:rPr lang="en-US" sz="1400" dirty="0" smtClean="0"/>
              <a:t>(v) * Res = v}</a:t>
            </a:r>
          </a:p>
          <a:p>
            <a:pPr>
              <a:buNone/>
            </a:pPr>
            <a:r>
              <a:rPr lang="en-US" sz="1400" dirty="0" smtClean="0"/>
              <a:t>        { Res := this.val }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key insight:      </a:t>
            </a: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 err="1" smtClean="0"/>
              <a:t>x.Val</a:t>
            </a:r>
            <a:r>
              <a:rPr lang="en-US" baseline="-25000" dirty="0" err="1" smtClean="0"/>
              <a:t>DCell</a:t>
            </a:r>
            <a:r>
              <a:rPr lang="en-US" dirty="0" smtClean="0"/>
              <a:t>(n) </a:t>
            </a:r>
            <a:r>
              <a:rPr lang="en-US" b="1" dirty="0" smtClean="0"/>
              <a:t>as</a:t>
            </a:r>
            <a:r>
              <a:rPr lang="en-US" dirty="0" smtClean="0"/>
              <a:t> false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proof obligations (e.g.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 err="1" smtClean="0"/>
              <a:t>subtyping</a:t>
            </a:r>
            <a:r>
              <a:rPr lang="en-US" dirty="0" smtClean="0"/>
              <a:t>) are trivialized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DCell</a:t>
            </a:r>
            <a:r>
              <a:rPr lang="en-US" dirty="0" smtClean="0"/>
              <a:t> ensures that no client will ever have a Val predicate for a </a:t>
            </a:r>
            <a:r>
              <a:rPr lang="en-US" dirty="0" err="1" smtClean="0"/>
              <a:t>Dcell</a:t>
            </a:r>
            <a:r>
              <a:rPr lang="en-US" dirty="0" smtClean="0"/>
              <a:t> object. Therefore, in the “Val-world”, </a:t>
            </a:r>
            <a:r>
              <a:rPr lang="en-US" dirty="0" err="1" smtClean="0"/>
              <a:t>DCell</a:t>
            </a:r>
            <a:r>
              <a:rPr lang="en-US" dirty="0" smtClean="0"/>
              <a:t> is not a subtype of Cell (that is, a variable of static type Cell that satisfies Val will not point to a </a:t>
            </a:r>
            <a:r>
              <a:rPr lang="en-US" dirty="0" err="1" smtClean="0"/>
              <a:t>DCell</a:t>
            </a:r>
            <a:r>
              <a:rPr lang="en-US" dirty="0" smtClean="0"/>
              <a:t> object)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Apfs</a:t>
            </a:r>
            <a:r>
              <a:rPr lang="en-US" dirty="0" smtClean="0"/>
              <a:t> specify logical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Separation logic for reasoning about shared mutable 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Apfs</a:t>
            </a:r>
            <a:r>
              <a:rPr lang="en-US" dirty="0" smtClean="0"/>
              <a:t> and static/dynamic method specs allow flexible handling of inheritance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combination (Parkinson &amp; </a:t>
            </a:r>
            <a:r>
              <a:rPr lang="en-US" dirty="0" err="1" smtClean="0"/>
              <a:t>Bierman’s</a:t>
            </a:r>
            <a:r>
              <a:rPr lang="en-US" dirty="0" smtClean="0"/>
              <a:t> system) suits the OO paradigm well. Modular and intuitive. Can verify common design patterns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Implemented in tools: </a:t>
            </a:r>
            <a:r>
              <a:rPr lang="en-US" dirty="0" err="1" smtClean="0"/>
              <a:t>jStar</a:t>
            </a:r>
            <a:r>
              <a:rPr lang="en-US" dirty="0" smtClean="0"/>
              <a:t>, </a:t>
            </a:r>
            <a:r>
              <a:rPr lang="en-US" dirty="0" err="1" smtClean="0"/>
              <a:t>VeriFast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was just the basics – there is much more in the paper, and several extensions also 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OO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We can use separation logic to reason about shared mutable 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it is not enough! We need to accommodate and control inheritance</a:t>
            </a:r>
          </a:p>
          <a:p>
            <a:pPr>
              <a:buNone/>
            </a:pPr>
            <a:r>
              <a:rPr lang="en-US" dirty="0" smtClean="0"/>
              <a:t>(Many published OO proof systems cannot reason about simple programming patterns, or support them in a very complicated way)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will look at a state of the art separation logic for OO by Parkinson and </a:t>
            </a:r>
            <a:r>
              <a:rPr lang="en-US" dirty="0" err="1" smtClean="0"/>
              <a:t>Bierman</a:t>
            </a:r>
            <a:r>
              <a:rPr lang="en-US" dirty="0" smtClean="0"/>
              <a:t> (“Separation Logic, Abstraction and Inheritance”, proceedings POPL 2008)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Shared mutable state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Memory model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Simple statements &amp; proof rules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Abstract predicate families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Method specification and verification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lang="en-US" dirty="0" smtClean="0"/>
              <a:t>1. Shared 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OO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State        =def    Stack x </a:t>
            </a:r>
            <a:r>
              <a:rPr lang="en-US" dirty="0" err="1" smtClean="0"/>
              <a:t>DType</a:t>
            </a:r>
            <a:r>
              <a:rPr lang="en-US" dirty="0" smtClean="0"/>
              <a:t> x Heap</a:t>
            </a:r>
          </a:p>
          <a:p>
            <a:pPr>
              <a:buNone/>
            </a:pPr>
            <a:r>
              <a:rPr lang="en-US" dirty="0" smtClean="0"/>
              <a:t>Stack        =def    </a:t>
            </a:r>
            <a:r>
              <a:rPr lang="en-US" dirty="0" err="1" smtClean="0"/>
              <a:t>Var</a:t>
            </a:r>
            <a:r>
              <a:rPr lang="en-US" dirty="0" smtClean="0"/>
              <a:t> -&gt; Value</a:t>
            </a:r>
          </a:p>
          <a:p>
            <a:pPr>
              <a:buNone/>
            </a:pPr>
            <a:r>
              <a:rPr lang="en-US" dirty="0" smtClean="0"/>
              <a:t>Value       =def    Ref </a:t>
            </a:r>
            <a:r>
              <a:rPr lang="en-US" dirty="0" smtClean="0">
                <a:latin typeface="Century Gothic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latin typeface="Century Gothic" pitchFamily="34" charset="0"/>
              </a:rPr>
              <a:t>u</a:t>
            </a:r>
            <a:r>
              <a:rPr lang="en-US" dirty="0" smtClean="0"/>
              <a:t> ...</a:t>
            </a:r>
          </a:p>
          <a:p>
            <a:pPr>
              <a:buNone/>
            </a:pPr>
            <a:r>
              <a:rPr lang="en-US" dirty="0" err="1" smtClean="0"/>
              <a:t>DType</a:t>
            </a:r>
            <a:r>
              <a:rPr lang="en-US" dirty="0" smtClean="0"/>
              <a:t>      =def    Ref  -&gt;</a:t>
            </a:r>
            <a:r>
              <a:rPr lang="en-US" baseline="-25000" dirty="0" smtClean="0"/>
              <a:t>fin</a:t>
            </a:r>
            <a:r>
              <a:rPr lang="en-US" dirty="0" smtClean="0"/>
              <a:t>  Type       (dynamic type info)</a:t>
            </a:r>
          </a:p>
          <a:p>
            <a:pPr>
              <a:buNone/>
            </a:pPr>
            <a:r>
              <a:rPr lang="en-US" dirty="0" smtClean="0"/>
              <a:t>Heap        =def    Field  -&gt;</a:t>
            </a:r>
            <a:r>
              <a:rPr lang="en-US" baseline="-25000" dirty="0" smtClean="0"/>
              <a:t>fin</a:t>
            </a:r>
            <a:r>
              <a:rPr lang="en-US" dirty="0" smtClean="0"/>
              <a:t>  Value   (location granularity = field)</a:t>
            </a:r>
          </a:p>
          <a:p>
            <a:pPr>
              <a:buNone/>
            </a:pPr>
            <a:r>
              <a:rPr lang="en-US" dirty="0" smtClean="0"/>
              <a:t>Field         =def    Ref x </a:t>
            </a:r>
            <a:r>
              <a:rPr lang="en-US" dirty="0" err="1" smtClean="0"/>
              <a:t>Attributename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(S, D, H) ⊧ </a:t>
            </a:r>
            <a:r>
              <a:rPr lang="en-US" dirty="0" err="1" smtClean="0"/>
              <a:t>e.f</a:t>
            </a:r>
            <a:r>
              <a:rPr lang="en-US" dirty="0" smtClean="0"/>
              <a:t> ↦ e’   =def   H([e]</a:t>
            </a:r>
            <a:r>
              <a:rPr lang="en-US" baseline="-25000" dirty="0" smtClean="0"/>
              <a:t>S</a:t>
            </a:r>
            <a:r>
              <a:rPr lang="en-US" dirty="0" smtClean="0"/>
              <a:t>, f) = [e’]</a:t>
            </a:r>
            <a:r>
              <a:rPr lang="en-US" baseline="-25000" dirty="0" smtClean="0"/>
              <a:t>S</a:t>
            </a:r>
            <a:r>
              <a:rPr lang="en-US" dirty="0" smtClean="0"/>
              <a:t>          (different!)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(S, D, H) ⊧ e : C         =def   D([e]</a:t>
            </a:r>
            <a:r>
              <a:rPr lang="en-US" baseline="-25000" dirty="0" smtClean="0"/>
              <a:t>S</a:t>
            </a:r>
            <a:r>
              <a:rPr lang="en-US" dirty="0" smtClean="0"/>
              <a:t>) = C</a:t>
            </a:r>
          </a:p>
          <a:p>
            <a:pPr>
              <a:buNone/>
            </a:pPr>
            <a:r>
              <a:rPr lang="en-US" dirty="0" smtClean="0"/>
              <a:t>(S, D, H) ⊧ e = e’       =def   [e]</a:t>
            </a:r>
            <a:r>
              <a:rPr lang="en-US" baseline="-25000" dirty="0" smtClean="0"/>
              <a:t>S</a:t>
            </a:r>
            <a:r>
              <a:rPr lang="en-US" dirty="0" smtClean="0"/>
              <a:t> = [e’]</a:t>
            </a:r>
            <a:r>
              <a:rPr lang="en-US" baseline="-25000" dirty="0" smtClean="0"/>
              <a:t>S</a:t>
            </a:r>
          </a:p>
          <a:p>
            <a:pPr>
              <a:buNone/>
            </a:pPr>
            <a:r>
              <a:rPr lang="en-US" dirty="0" smtClean="0"/>
              <a:t>(S, D, H) ⊧ P * Q       =def    </a:t>
            </a:r>
            <a:r>
              <a:rPr lang="en-US" dirty="0" smtClean="0">
                <a:sym typeface="Mathematica1"/>
              </a:rPr>
              <a:t> H</a:t>
            </a:r>
            <a:r>
              <a:rPr lang="en-US" baseline="-25000" dirty="0" smtClean="0">
                <a:sym typeface="Mathematica1"/>
              </a:rPr>
              <a:t>1</a:t>
            </a:r>
            <a:r>
              <a:rPr lang="en-US" dirty="0" smtClean="0">
                <a:sym typeface="Mathematica1"/>
              </a:rPr>
              <a:t>, H</a:t>
            </a:r>
            <a:r>
              <a:rPr lang="en-US" baseline="-25000" dirty="0" smtClean="0">
                <a:sym typeface="Mathematica1"/>
              </a:rPr>
              <a:t>2</a:t>
            </a:r>
            <a:r>
              <a:rPr lang="en-US" dirty="0" smtClean="0">
                <a:sym typeface="Mathematica1"/>
              </a:rPr>
              <a:t> .   H</a:t>
            </a:r>
            <a:r>
              <a:rPr lang="en-US" baseline="-25000" dirty="0" smtClean="0">
                <a:sym typeface="Mathematica1"/>
              </a:rPr>
              <a:t>1 </a:t>
            </a:r>
            <a:r>
              <a:rPr lang="en-US" dirty="0" smtClean="0">
                <a:latin typeface="Cambria Math"/>
                <a:ea typeface="Cambria Math"/>
                <a:sym typeface="Mathematica1"/>
              </a:rPr>
              <a:t>⊥ </a:t>
            </a:r>
            <a:r>
              <a:rPr lang="en-US" dirty="0" smtClean="0">
                <a:sym typeface="Mathematica1"/>
              </a:rPr>
              <a:t>H</a:t>
            </a:r>
            <a:r>
              <a:rPr lang="en-US" baseline="-25000" dirty="0" smtClean="0">
                <a:sym typeface="Mathematica1"/>
              </a:rPr>
              <a:t>2</a:t>
            </a:r>
            <a:r>
              <a:rPr lang="en-US" dirty="0" smtClean="0">
                <a:sym typeface="Mathematica1"/>
              </a:rPr>
              <a:t>,    H = H</a:t>
            </a:r>
            <a:r>
              <a:rPr lang="en-US" baseline="-25000" dirty="0" smtClean="0">
                <a:sym typeface="Mathematica1"/>
              </a:rPr>
              <a:t>1 </a:t>
            </a:r>
            <a:r>
              <a:rPr lang="en-US" dirty="0" smtClean="0">
                <a:latin typeface="Century Gothic" pitchFamily="34" charset="0"/>
              </a:rPr>
              <a:t>u </a:t>
            </a:r>
            <a:r>
              <a:rPr lang="en-US" dirty="0" smtClean="0">
                <a:sym typeface="Mathematica1"/>
              </a:rPr>
              <a:t>H</a:t>
            </a:r>
            <a:r>
              <a:rPr lang="en-US" baseline="-25000" dirty="0" smtClean="0">
                <a:sym typeface="Mathematica1"/>
              </a:rPr>
              <a:t>2</a:t>
            </a:r>
            <a:r>
              <a:rPr lang="en-US" dirty="0" smtClean="0">
                <a:sym typeface="Mathematica1"/>
              </a:rPr>
              <a:t>,</a:t>
            </a:r>
            <a:br>
              <a:rPr lang="en-US" dirty="0" smtClean="0">
                <a:sym typeface="Mathematica1"/>
              </a:rPr>
            </a:br>
            <a:r>
              <a:rPr lang="en-US" dirty="0" smtClean="0">
                <a:sym typeface="Mathematica1"/>
              </a:rPr>
              <a:t>                                           (S, D, H</a:t>
            </a:r>
            <a:r>
              <a:rPr lang="en-US" baseline="-25000" dirty="0" smtClean="0">
                <a:sym typeface="Mathematica1"/>
              </a:rPr>
              <a:t>1</a:t>
            </a:r>
            <a:r>
              <a:rPr lang="en-US" dirty="0" smtClean="0">
                <a:sym typeface="Mathematica1"/>
              </a:rPr>
              <a:t>) </a:t>
            </a:r>
            <a:r>
              <a:rPr lang="en-US" dirty="0" smtClean="0"/>
              <a:t>⊧ P,   (S, D, H</a:t>
            </a:r>
            <a:r>
              <a:rPr lang="en-US" baseline="-25000" dirty="0" smtClean="0"/>
              <a:t>2</a:t>
            </a:r>
            <a:r>
              <a:rPr lang="en-US" dirty="0" smtClean="0"/>
              <a:t>) ⊧ Q</a:t>
            </a:r>
            <a:endParaRPr lang="en-US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1.2 Simple instructions &amp; proof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Field mutation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err="1" smtClean="0"/>
              <a:t>x.f</a:t>
            </a:r>
            <a:r>
              <a:rPr lang="en-US" dirty="0" smtClean="0"/>
              <a:t> ↦ _} </a:t>
            </a:r>
            <a:r>
              <a:rPr lang="en-US" dirty="0" err="1" smtClean="0"/>
              <a:t>x.f</a:t>
            </a:r>
            <a:r>
              <a:rPr lang="en-US" dirty="0" smtClean="0"/>
              <a:t> := y {</a:t>
            </a:r>
            <a:r>
              <a:rPr lang="en-US" dirty="0" err="1" smtClean="0"/>
              <a:t>x.f</a:t>
            </a:r>
            <a:r>
              <a:rPr lang="en-US" dirty="0" smtClean="0"/>
              <a:t> ↦ y}</a:t>
            </a:r>
          </a:p>
          <a:p>
            <a:r>
              <a:rPr lang="en-US" dirty="0" smtClean="0"/>
              <a:t>Field lookup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err="1" smtClean="0"/>
              <a:t>x.f</a:t>
            </a:r>
            <a:r>
              <a:rPr lang="en-US" dirty="0" smtClean="0"/>
              <a:t> ↦ e} y := </a:t>
            </a:r>
            <a:r>
              <a:rPr lang="en-US" dirty="0" err="1" smtClean="0"/>
              <a:t>x.f</a:t>
            </a:r>
            <a:r>
              <a:rPr lang="en-US" dirty="0" smtClean="0"/>
              <a:t> {</a:t>
            </a:r>
            <a:r>
              <a:rPr lang="en-US" dirty="0" err="1" smtClean="0"/>
              <a:t>x.f</a:t>
            </a:r>
            <a:r>
              <a:rPr lang="en-US" dirty="0" smtClean="0"/>
              <a:t> ↦ e * y = e}, provided y is not the same as x, and y does not occur free in 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Rules for variable assignment, sequential composition, conditional, loop, etc. are the familiar ones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Later: method calls (a bit complicated due to inheritance)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Frame: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u="sng" dirty="0" smtClean="0"/>
              <a:t>    {P} s {Q}     </a:t>
            </a:r>
            <a:r>
              <a:rPr lang="en-US" u="sng" dirty="0" smtClean="0">
                <a:solidFill>
                  <a:schemeClr val="bg1"/>
                </a:solidFill>
              </a:rPr>
              <a:t>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                              {P*R} s {Q*R}</a:t>
            </a:r>
            <a:br>
              <a:rPr lang="en-US" dirty="0" smtClean="0"/>
            </a:br>
            <a:r>
              <a:rPr lang="en-US" dirty="0" smtClean="0"/>
              <a:t>               provided modifies(s)</a:t>
            </a:r>
            <a:r>
              <a:rPr lang="en-US" dirty="0" smtClean="0">
                <a:sym typeface="Mathematica1"/>
              </a:rPr>
              <a:t></a:t>
            </a:r>
            <a:r>
              <a:rPr lang="en-US" dirty="0" smtClean="0"/>
              <a:t> FV(R) = </a:t>
            </a:r>
            <a:r>
              <a:rPr lang="en-US" dirty="0" smtClean="0">
                <a:sym typeface="Mathematica1"/>
              </a:rPr>
              <a:t>{}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Note: modifies(</a:t>
            </a:r>
            <a:r>
              <a:rPr lang="en-US" dirty="0" err="1"/>
              <a:t>x</a:t>
            </a:r>
            <a:r>
              <a:rPr lang="en-US" dirty="0" err="1" smtClean="0"/>
              <a:t>.f</a:t>
            </a:r>
            <a:r>
              <a:rPr lang="en-US" dirty="0" smtClean="0"/>
              <a:t> := y) = {}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Auxiliary </a:t>
            </a:r>
            <a:r>
              <a:rPr lang="en-US" dirty="0"/>
              <a:t>V</a:t>
            </a:r>
            <a:r>
              <a:rPr lang="en-US" dirty="0" smtClean="0"/>
              <a:t>ariable Elimination:</a:t>
            </a:r>
            <a:br>
              <a:rPr lang="en-US" dirty="0" smtClean="0"/>
            </a:br>
            <a:r>
              <a:rPr lang="en-US" dirty="0" smtClean="0"/>
              <a:t>                            </a:t>
            </a:r>
            <a:r>
              <a:rPr lang="en-US" u="sng" dirty="0" smtClean="0"/>
              <a:t>      {P} s {Q}       </a:t>
            </a:r>
            <a:r>
              <a:rPr lang="en-US" u="sng" dirty="0" smtClean="0">
                <a:solidFill>
                  <a:schemeClr val="bg1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{</a:t>
            </a:r>
            <a:r>
              <a:rPr lang="en-US" dirty="0" smtClean="0">
                <a:sym typeface="Mathematica1"/>
              </a:rPr>
              <a:t></a:t>
            </a:r>
            <a:r>
              <a:rPr lang="en-US" dirty="0" smtClean="0"/>
              <a:t>v. P} s {</a:t>
            </a:r>
            <a:r>
              <a:rPr lang="en-US" dirty="0" smtClean="0">
                <a:sym typeface="Mathematica1"/>
              </a:rPr>
              <a:t></a:t>
            </a:r>
            <a:r>
              <a:rPr lang="en-US" dirty="0" smtClean="0"/>
              <a:t>v. Q}</a:t>
            </a:r>
            <a:br>
              <a:rPr lang="en-US" dirty="0" smtClean="0"/>
            </a:br>
            <a:r>
              <a:rPr lang="en-US" dirty="0" smtClean="0"/>
              <a:t>              provided v does not occur free in 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Consequence,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718048"/>
            <a:ext cx="8229600" cy="1143000"/>
          </a:xfrm>
        </p:spPr>
        <p:txBody>
          <a:bodyPr/>
          <a:lstStyle/>
          <a:p>
            <a:r>
              <a:rPr lang="en-US" dirty="0" smtClean="0"/>
              <a:t>2.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2245</Words>
  <Application>Microsoft Office PowerPoint</Application>
  <PresentationFormat>On-screen Show (4:3)</PresentationFormat>
  <Paragraphs>398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Separation logic for OO</vt:lpstr>
      <vt:lpstr>Introduction</vt:lpstr>
      <vt:lpstr>Reasoning about OO programs</vt:lpstr>
      <vt:lpstr>Outline</vt:lpstr>
      <vt:lpstr>1. Shared mutable state</vt:lpstr>
      <vt:lpstr>1.1 OO memory model</vt:lpstr>
      <vt:lpstr>1.2 Simple instructions &amp; proof rules</vt:lpstr>
      <vt:lpstr>Structural rules</vt:lpstr>
      <vt:lpstr>2. Inheritance</vt:lpstr>
      <vt:lpstr>2.1 Abstract predicate families (apfs)</vt:lpstr>
      <vt:lpstr>Abstract predicates</vt:lpstr>
      <vt:lpstr>Slide 12</vt:lpstr>
      <vt:lpstr>The “family” part of apfs</vt:lpstr>
      <vt:lpstr>Slide 14</vt:lpstr>
      <vt:lpstr>Slide 15</vt:lpstr>
      <vt:lpstr>2.2 Method specification &amp; verification</vt:lpstr>
      <vt:lpstr>Static &amp; dynamic specs</vt:lpstr>
      <vt:lpstr>Example</vt:lpstr>
      <vt:lpstr>Client reasoning</vt:lpstr>
      <vt:lpstr>Verifying a newly introduced method</vt:lpstr>
      <vt:lpstr>Specification refinement</vt:lpstr>
      <vt:lpstr>Subclassing</vt:lpstr>
      <vt:lpstr>Verifying an overridden method</vt:lpstr>
      <vt:lpstr>Verifying an inherited method</vt:lpstr>
      <vt:lpstr>Static/dynamic specs - reflection</vt:lpstr>
      <vt:lpstr>Copy-and-paste inheritance</vt:lpstr>
      <vt:lpstr>Surprise! No problem for verification</vt:lpstr>
      <vt:lpstr>Slide 28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logic for OO</dc:title>
  <dc:creator>stephan</dc:creator>
  <cp:lastModifiedBy>stephan</cp:lastModifiedBy>
  <cp:revision>240</cp:revision>
  <dcterms:created xsi:type="dcterms:W3CDTF">2011-08-16T11:54:48Z</dcterms:created>
  <dcterms:modified xsi:type="dcterms:W3CDTF">2011-10-31T09:11:11Z</dcterms:modified>
</cp:coreProperties>
</file>